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PT Sans Narrow"/>
      <p:regular r:id="rId31"/>
      <p:bold r:id="rId32"/>
    </p:embeddedFont>
    <p:embeddedFont>
      <p:font typeface="Coming Soon"/>
      <p:regular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TSansNarrow-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ComingSoon-regular.fntdata"/><Relationship Id="rId10" Type="http://schemas.openxmlformats.org/officeDocument/2006/relationships/slide" Target="slides/slide6.xml"/><Relationship Id="rId32" Type="http://schemas.openxmlformats.org/officeDocument/2006/relationships/font" Target="fonts/PTSansNarrow-bold.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1000">
                <a:solidFill>
                  <a:schemeClr val="dk2"/>
                </a:solidFill>
                <a:latin typeface="Open Sans"/>
                <a:ea typeface="Open Sans"/>
                <a:cs typeface="Open Sans"/>
                <a:sym typeface="Open Sans"/>
              </a:rPr>
              <a:t>-The Normal Force that is acting on an object is also known as the contact force and is essentially the force acting on an object when it is in contact with another object.</a:t>
            </a:r>
          </a:p>
          <a:p>
            <a:pPr indent="0" lvl="0" marL="0" rtl="0">
              <a:lnSpc>
                <a:spcPct val="100000"/>
              </a:lnSpc>
              <a:spcBef>
                <a:spcPts val="0"/>
              </a:spcBef>
              <a:spcAft>
                <a:spcPts val="0"/>
              </a:spcAft>
              <a:buNone/>
            </a:pPr>
            <a:r>
              <a:rPr lang="en" sz="1000">
                <a:solidFill>
                  <a:schemeClr val="dk2"/>
                </a:solidFill>
                <a:latin typeface="Open Sans"/>
                <a:ea typeface="Open Sans"/>
                <a:cs typeface="Open Sans"/>
                <a:sym typeface="Open Sans"/>
              </a:rPr>
              <a:t>-An important thing to remember is that in both math and physics “normal” means perpendicular. </a:t>
            </a:r>
          </a:p>
          <a:p>
            <a:pPr indent="0" lvl="0" marL="0" rtl="0">
              <a:lnSpc>
                <a:spcPct val="115000"/>
              </a:lnSpc>
              <a:spcBef>
                <a:spcPts val="0"/>
              </a:spcBef>
              <a:spcAft>
                <a:spcPts val="0"/>
              </a:spcAft>
              <a:buNone/>
            </a:pPr>
            <a:r>
              <a:t/>
            </a:r>
            <a:endParaRPr sz="1000">
              <a:solidFill>
                <a:schemeClr val="dk2"/>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ts val="13000"/>
              <a:buNone/>
              <a:defRPr sz="13000">
                <a:solidFill>
                  <a:schemeClr val="accent3"/>
                </a:solidFill>
              </a:defRPr>
            </a:lvl1pPr>
            <a:lvl2pPr lvl="1" algn="ctr">
              <a:spcBef>
                <a:spcPts val="0"/>
              </a:spcBef>
              <a:buClr>
                <a:schemeClr val="accent3"/>
              </a:buClr>
              <a:buSzPts val="13000"/>
              <a:buNone/>
              <a:defRPr sz="13000">
                <a:solidFill>
                  <a:schemeClr val="accent3"/>
                </a:solidFill>
              </a:defRPr>
            </a:lvl2pPr>
            <a:lvl3pPr lvl="2" algn="ctr">
              <a:spcBef>
                <a:spcPts val="0"/>
              </a:spcBef>
              <a:buClr>
                <a:schemeClr val="accent3"/>
              </a:buClr>
              <a:buSzPts val="13000"/>
              <a:buNone/>
              <a:defRPr sz="13000">
                <a:solidFill>
                  <a:schemeClr val="accent3"/>
                </a:solidFill>
              </a:defRPr>
            </a:lvl3pPr>
            <a:lvl4pPr lvl="3" algn="ctr">
              <a:spcBef>
                <a:spcPts val="0"/>
              </a:spcBef>
              <a:buClr>
                <a:schemeClr val="accent3"/>
              </a:buClr>
              <a:buSzPts val="13000"/>
              <a:buNone/>
              <a:defRPr sz="13000">
                <a:solidFill>
                  <a:schemeClr val="accent3"/>
                </a:solidFill>
              </a:defRPr>
            </a:lvl4pPr>
            <a:lvl5pPr lvl="4" algn="ctr">
              <a:spcBef>
                <a:spcPts val="0"/>
              </a:spcBef>
              <a:buClr>
                <a:schemeClr val="accent3"/>
              </a:buClr>
              <a:buSzPts val="13000"/>
              <a:buNone/>
              <a:defRPr sz="13000">
                <a:solidFill>
                  <a:schemeClr val="accent3"/>
                </a:solidFill>
              </a:defRPr>
            </a:lvl5pPr>
            <a:lvl6pPr lvl="5" algn="ctr">
              <a:spcBef>
                <a:spcPts val="0"/>
              </a:spcBef>
              <a:buClr>
                <a:schemeClr val="accent3"/>
              </a:buClr>
              <a:buSzPts val="13000"/>
              <a:buNone/>
              <a:defRPr sz="13000">
                <a:solidFill>
                  <a:schemeClr val="accent3"/>
                </a:solidFill>
              </a:defRPr>
            </a:lvl6pPr>
            <a:lvl7pPr lvl="6" algn="ctr">
              <a:spcBef>
                <a:spcPts val="0"/>
              </a:spcBef>
              <a:buClr>
                <a:schemeClr val="accent3"/>
              </a:buClr>
              <a:buSzPts val="13000"/>
              <a:buNone/>
              <a:defRPr sz="13000">
                <a:solidFill>
                  <a:schemeClr val="accent3"/>
                </a:solidFill>
              </a:defRPr>
            </a:lvl7pPr>
            <a:lvl8pPr lvl="7" algn="ctr">
              <a:spcBef>
                <a:spcPts val="0"/>
              </a:spcBef>
              <a:buClr>
                <a:schemeClr val="accent3"/>
              </a:buClr>
              <a:buSzPts val="13000"/>
              <a:buNone/>
              <a:defRPr sz="13000">
                <a:solidFill>
                  <a:schemeClr val="accent3"/>
                </a:solidFill>
              </a:defRPr>
            </a:lvl8pPr>
            <a:lvl9pPr lvl="8" algn="ctr">
              <a:spcBef>
                <a:spcPts val="0"/>
              </a:spcBef>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buSzPts val="3600"/>
              <a:buNone/>
              <a:defRPr/>
            </a:lvl1pPr>
            <a:lvl2pPr lvl="1" algn="ctr">
              <a:spcBef>
                <a:spcPts val="0"/>
              </a:spcBef>
              <a:buSzPts val="3600"/>
              <a:buNone/>
              <a:defRPr/>
            </a:lvl2pPr>
            <a:lvl3pPr lvl="2" algn="ctr">
              <a:spcBef>
                <a:spcPts val="0"/>
              </a:spcBef>
              <a:buSzPts val="3600"/>
              <a:buNone/>
              <a:defRPr/>
            </a:lvl3pPr>
            <a:lvl4pPr lvl="3" algn="ctr">
              <a:spcBef>
                <a:spcPts val="0"/>
              </a:spcBef>
              <a:buSzPts val="3600"/>
              <a:buNone/>
              <a:defRPr/>
            </a:lvl4pPr>
            <a:lvl5pPr lvl="4" algn="ctr">
              <a:spcBef>
                <a:spcPts val="0"/>
              </a:spcBef>
              <a:buSzPts val="3600"/>
              <a:buNone/>
              <a:defRPr/>
            </a:lvl5pPr>
            <a:lvl6pPr lvl="5" algn="ctr">
              <a:spcBef>
                <a:spcPts val="0"/>
              </a:spcBef>
              <a:buSzPts val="3600"/>
              <a:buNone/>
              <a:defRPr/>
            </a:lvl6pPr>
            <a:lvl7pPr lvl="6" algn="ctr">
              <a:spcBef>
                <a:spcPts val="0"/>
              </a:spcBef>
              <a:buSzPts val="3600"/>
              <a:buNone/>
              <a:defRPr/>
            </a:lvl7pPr>
            <a:lvl8pPr lvl="7" algn="ctr">
              <a:spcBef>
                <a:spcPts val="0"/>
              </a:spcBef>
              <a:buSzPts val="3600"/>
              <a:buNone/>
              <a:defRPr/>
            </a:lvl8pPr>
            <a:lvl9pPr lvl="8" algn="ctr">
              <a:spcBef>
                <a:spcPts val="0"/>
              </a:spcBef>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ts val="5400"/>
              <a:buNone/>
              <a:defRPr b="0" sz="5400">
                <a:solidFill>
                  <a:schemeClr val="dk2"/>
                </a:solidFill>
              </a:defRPr>
            </a:lvl1pPr>
            <a:lvl2pPr lvl="1">
              <a:spcBef>
                <a:spcPts val="0"/>
              </a:spcBef>
              <a:buClr>
                <a:schemeClr val="dk2"/>
              </a:buClr>
              <a:buSzPts val="5400"/>
              <a:buNone/>
              <a:defRPr b="0" sz="5400">
                <a:solidFill>
                  <a:schemeClr val="dk2"/>
                </a:solidFill>
              </a:defRPr>
            </a:lvl2pPr>
            <a:lvl3pPr lvl="2">
              <a:spcBef>
                <a:spcPts val="0"/>
              </a:spcBef>
              <a:buClr>
                <a:schemeClr val="dk2"/>
              </a:buClr>
              <a:buSzPts val="5400"/>
              <a:buNone/>
              <a:defRPr b="0" sz="5400">
                <a:solidFill>
                  <a:schemeClr val="dk2"/>
                </a:solidFill>
              </a:defRPr>
            </a:lvl3pPr>
            <a:lvl4pPr lvl="3">
              <a:spcBef>
                <a:spcPts val="0"/>
              </a:spcBef>
              <a:buClr>
                <a:schemeClr val="dk2"/>
              </a:buClr>
              <a:buSzPts val="5400"/>
              <a:buNone/>
              <a:defRPr b="0" sz="5400">
                <a:solidFill>
                  <a:schemeClr val="dk2"/>
                </a:solidFill>
              </a:defRPr>
            </a:lvl4pPr>
            <a:lvl5pPr lvl="4">
              <a:spcBef>
                <a:spcPts val="0"/>
              </a:spcBef>
              <a:buClr>
                <a:schemeClr val="dk2"/>
              </a:buClr>
              <a:buSzPts val="5400"/>
              <a:buNone/>
              <a:defRPr b="0" sz="5400">
                <a:solidFill>
                  <a:schemeClr val="dk2"/>
                </a:solidFill>
              </a:defRPr>
            </a:lvl5pPr>
            <a:lvl6pPr lvl="5">
              <a:spcBef>
                <a:spcPts val="0"/>
              </a:spcBef>
              <a:buClr>
                <a:schemeClr val="dk2"/>
              </a:buClr>
              <a:buSzPts val="5400"/>
              <a:buNone/>
              <a:defRPr b="0" sz="5400">
                <a:solidFill>
                  <a:schemeClr val="dk2"/>
                </a:solidFill>
              </a:defRPr>
            </a:lvl6pPr>
            <a:lvl7pPr lvl="6">
              <a:spcBef>
                <a:spcPts val="0"/>
              </a:spcBef>
              <a:buClr>
                <a:schemeClr val="dk2"/>
              </a:buClr>
              <a:buSzPts val="5400"/>
              <a:buNone/>
              <a:defRPr b="0" sz="5400">
                <a:solidFill>
                  <a:schemeClr val="dk2"/>
                </a:solidFill>
              </a:defRPr>
            </a:lvl7pPr>
            <a:lvl8pPr lvl="7">
              <a:spcBef>
                <a:spcPts val="0"/>
              </a:spcBef>
              <a:buClr>
                <a:schemeClr val="dk2"/>
              </a:buClr>
              <a:buSzPts val="5400"/>
              <a:buNone/>
              <a:defRPr b="0" sz="5400">
                <a:solidFill>
                  <a:schemeClr val="dk2"/>
                </a:solidFill>
              </a:defRPr>
            </a:lvl8pPr>
            <a:lvl9pPr lvl="8">
              <a:spcBef>
                <a:spcPts val="0"/>
              </a:spcBef>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create.kahoot.it/discover" TargetMode="External"/><Relationship Id="rId4" Type="http://schemas.openxmlformats.org/officeDocument/2006/relationships/hyperlink" Target="https://play.kahoot.it/#/k/96e5077c-481f-41e6-a2b8-8ccfb0a126c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physicsclassroom.com/Class/newtlaws/u2l2d.cf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indent="0" lvl="0" marL="0">
              <a:spcBef>
                <a:spcPts val="0"/>
              </a:spcBef>
              <a:buNone/>
            </a:pPr>
            <a:r>
              <a:rPr lang="en"/>
              <a:t>Scene III: Forces</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indent="0" lvl="0" marL="0">
              <a:spcBef>
                <a:spcPts val="0"/>
              </a:spcBef>
              <a:buNone/>
            </a:pPr>
            <a:r>
              <a:rPr lang="en"/>
              <a:t>By: Cassidy, Haig, Ali, Juliette, Jake, and Max</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Weight</a:t>
            </a:r>
          </a:p>
        </p:txBody>
      </p:sp>
      <p:sp>
        <p:nvSpPr>
          <p:cNvPr id="125" name="Shape 12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spcBef>
                <a:spcPts val="0"/>
              </a:spcBef>
              <a:buNone/>
            </a:pPr>
            <a:r>
              <a:rPr b="1" lang="en" sz="3000"/>
              <a:t>Weight = The force of gravity exerted onto an object</a:t>
            </a:r>
          </a:p>
          <a:p>
            <a:pPr indent="-342900" lvl="0" marL="457200" rtl="0">
              <a:spcBef>
                <a:spcPts val="0"/>
              </a:spcBef>
              <a:spcAft>
                <a:spcPts val="0"/>
              </a:spcAft>
              <a:buSzPts val="1800"/>
              <a:buChar char="-"/>
            </a:pPr>
            <a:r>
              <a:rPr lang="en"/>
              <a:t>Weight changes depending on the force of gravity, for example your weight will be different on another planet since the gravity has changed.</a:t>
            </a:r>
          </a:p>
          <a:p>
            <a:pPr indent="-342900" lvl="0" marL="457200" rtl="0">
              <a:spcBef>
                <a:spcPts val="0"/>
              </a:spcBef>
              <a:spcAft>
                <a:spcPts val="0"/>
              </a:spcAft>
              <a:buSzPts val="1800"/>
              <a:buChar char="-"/>
            </a:pPr>
            <a:r>
              <a:rPr lang="en"/>
              <a:t>W = mg (Weight = the product of the mass (m) of the object and the magnitude of the gravitational acceleration (g))</a:t>
            </a:r>
          </a:p>
          <a:p>
            <a:pPr indent="-342900" lvl="0" marL="457200" rtl="0">
              <a:spcBef>
                <a:spcPts val="0"/>
              </a:spcBef>
              <a:buSzPts val="1800"/>
              <a:buChar char="-"/>
            </a:pPr>
            <a:r>
              <a:rPr lang="en"/>
              <a:t>Measured in Newtons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a:spcBef>
                <a:spcPts val="0"/>
              </a:spcBef>
              <a:buNone/>
            </a:pPr>
            <a:r>
              <a:rPr lang="en"/>
              <a:t>R E C A P</a:t>
            </a:r>
          </a:p>
        </p:txBody>
      </p:sp>
      <p:sp>
        <p:nvSpPr>
          <p:cNvPr id="131" name="Shape 131"/>
          <p:cNvSpPr txBox="1"/>
          <p:nvPr>
            <p:ph idx="1" type="body"/>
          </p:nvPr>
        </p:nvSpPr>
        <p:spPr>
          <a:xfrm>
            <a:off x="311700" y="1113925"/>
            <a:ext cx="8520600" cy="3723000"/>
          </a:xfrm>
          <a:prstGeom prst="rect">
            <a:avLst/>
          </a:prstGeom>
        </p:spPr>
        <p:txBody>
          <a:bodyPr anchorCtr="0" anchor="t" bIns="91425" lIns="91425" rIns="91425" wrap="square" tIns="91425">
            <a:noAutofit/>
          </a:bodyPr>
          <a:lstStyle/>
          <a:p>
            <a:pPr indent="0" lvl="0" marL="0">
              <a:spcBef>
                <a:spcPts val="0"/>
              </a:spcBef>
              <a:buNone/>
            </a:pPr>
            <a:r>
              <a:rPr lang="en"/>
              <a:t>Fir</a:t>
            </a:r>
            <a:r>
              <a:rPr lang="en"/>
              <a:t>st Law of Motion:</a:t>
            </a:r>
          </a:p>
          <a:p>
            <a:pPr indent="0" lvl="0" marL="0">
              <a:spcBef>
                <a:spcPts val="0"/>
              </a:spcBef>
              <a:buNone/>
            </a:pPr>
            <a:r>
              <a:rPr lang="en"/>
              <a:t>	</a:t>
            </a:r>
            <a:r>
              <a:rPr lang="en"/>
              <a:t>An object continues in its state of rest or of uniform speed in a straight line unless acted on by an external, unbalanced force </a:t>
            </a:r>
          </a:p>
          <a:p>
            <a:pPr indent="0" lvl="0" marL="0">
              <a:spcBef>
                <a:spcPts val="0"/>
              </a:spcBef>
              <a:buNone/>
            </a:pPr>
            <a:r>
              <a:rPr lang="en"/>
              <a:t>Second Law of Motion:</a:t>
            </a:r>
          </a:p>
          <a:p>
            <a:pPr indent="0" lvl="0" marL="0">
              <a:spcBef>
                <a:spcPts val="0"/>
              </a:spcBef>
              <a:buNone/>
            </a:pPr>
            <a:r>
              <a:rPr lang="en"/>
              <a:t>	F = ma -- The acceleration of an object is directly proportional to the net force acting on it and is inversely proportional to its mass</a:t>
            </a:r>
          </a:p>
          <a:p>
            <a:pPr indent="0" lvl="0" marL="0">
              <a:spcBef>
                <a:spcPts val="0"/>
              </a:spcBef>
              <a:buNone/>
            </a:pPr>
            <a:r>
              <a:rPr lang="en"/>
              <a:t>Third Law of Motion:</a:t>
            </a:r>
          </a:p>
          <a:p>
            <a:pPr indent="457200" lvl="0" marL="0">
              <a:spcBef>
                <a:spcPts val="0"/>
              </a:spcBef>
              <a:buNone/>
            </a:pPr>
            <a:r>
              <a:rPr lang="en"/>
              <a:t>Every action has an equal opposite reaction. </a:t>
            </a:r>
          </a:p>
          <a:p>
            <a:pPr indent="0" lvl="0" marL="0">
              <a:spcBef>
                <a:spcPts val="0"/>
              </a:spcBef>
              <a:buNone/>
            </a:pPr>
            <a:r>
              <a:t/>
            </a:r>
            <a:endParaRPr/>
          </a:p>
          <a:p>
            <a:pPr indent="0" lvl="0" marL="0">
              <a:spcBef>
                <a:spcPts val="0"/>
              </a:spcBef>
              <a:buNone/>
            </a:pPr>
            <a:r>
              <a:rPr lang="en"/>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Friction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Normal Force</a:t>
            </a:r>
          </a:p>
        </p:txBody>
      </p:sp>
      <p:sp>
        <p:nvSpPr>
          <p:cNvPr id="142" name="Shape 14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en" sz="2400"/>
              <a:t>The normal force acting on an object is also known as </a:t>
            </a:r>
            <a:r>
              <a:rPr lang="en" sz="2400"/>
              <a:t>the contact force.</a:t>
            </a:r>
          </a:p>
          <a:p>
            <a:pPr indent="0" lvl="0" marL="0" rtl="0">
              <a:lnSpc>
                <a:spcPct val="115000"/>
              </a:lnSpc>
              <a:spcBef>
                <a:spcPts val="0"/>
              </a:spcBef>
              <a:buNone/>
            </a:pPr>
            <a:r>
              <a:rPr lang="en" sz="2400"/>
              <a:t>The normal force is the force acting on an object when it is in contact with another object.</a:t>
            </a:r>
          </a:p>
          <a:p>
            <a:pPr indent="0" lvl="0" marL="0" rtl="0">
              <a:lnSpc>
                <a:spcPct val="115000"/>
              </a:lnSpc>
              <a:spcBef>
                <a:spcPts val="0"/>
              </a:spcBef>
              <a:buNone/>
            </a:pPr>
            <a:r>
              <a:rPr b="1" lang="en" sz="2400"/>
              <a:t>Important Note:</a:t>
            </a:r>
            <a:r>
              <a:rPr lang="en" sz="2400"/>
              <a:t> In both math and physics, “normal” means perpendicular.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Friction</a:t>
            </a:r>
          </a:p>
        </p:txBody>
      </p:sp>
      <p:sp>
        <p:nvSpPr>
          <p:cNvPr id="148" name="Shape 14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sz="2400"/>
              <a:t>Friction appears in several different forms but it always opposes motions</a:t>
            </a:r>
          </a:p>
          <a:p>
            <a:pPr indent="0" lvl="0" marL="0" rtl="0">
              <a:spcBef>
                <a:spcPts val="0"/>
              </a:spcBef>
              <a:buNone/>
            </a:pPr>
            <a:r>
              <a:rPr lang="en" sz="2400"/>
              <a:t>These forms can be broken into 4 different types known as Kinetic, Static, Rolling, and Fluid friction.</a:t>
            </a:r>
          </a:p>
          <a:p>
            <a:pPr indent="0" lvl="0" marL="0">
              <a:spcBef>
                <a:spcPts val="0"/>
              </a:spcBef>
              <a:buNone/>
            </a:pPr>
            <a:r>
              <a:rPr b="1" lang="en" sz="2400"/>
              <a:t>Reminder:</a:t>
            </a:r>
            <a:r>
              <a:rPr lang="en" sz="2400"/>
              <a:t> The force of friction is not affected by surface area or speed.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Types of Friction</a:t>
            </a:r>
          </a:p>
        </p:txBody>
      </p:sp>
      <p:sp>
        <p:nvSpPr>
          <p:cNvPr id="154" name="Shape 15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Kinetic Friction - Also known as sliding friction, kinetic friction is the friction that acts when an object drags across a surface sliding against it. </a:t>
            </a:r>
          </a:p>
          <a:p>
            <a:pPr indent="0" lvl="0" marL="0">
              <a:spcBef>
                <a:spcPts val="0"/>
              </a:spcBef>
              <a:buNone/>
            </a:pPr>
            <a:r>
              <a:rPr lang="en"/>
              <a:t>Static Friction - This type of friction occurs when an object is static, or standing still and not moving at all.</a:t>
            </a:r>
          </a:p>
          <a:p>
            <a:pPr indent="0" lvl="0" marL="0">
              <a:spcBef>
                <a:spcPts val="0"/>
              </a:spcBef>
              <a:buNone/>
            </a:pPr>
            <a:r>
              <a:rPr lang="en"/>
              <a:t>Rolling Friction - As the name suggests, rolling friction occurs when an object rolls across another object or surface.</a:t>
            </a:r>
          </a:p>
          <a:p>
            <a:pPr indent="0" lvl="0" marL="0">
              <a:spcBef>
                <a:spcPts val="0"/>
              </a:spcBef>
              <a:buNone/>
            </a:pPr>
            <a:r>
              <a:rPr lang="en"/>
              <a:t>Fluid Friction - This type of friction happens when an object is moving through a liquid or another type of fluid, such as water.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265500" y="1420675"/>
            <a:ext cx="4045200" cy="1675800"/>
          </a:xfrm>
          <a:prstGeom prst="rect">
            <a:avLst/>
          </a:prstGeom>
        </p:spPr>
        <p:txBody>
          <a:bodyPr anchorCtr="0" anchor="b" bIns="91425" lIns="91425" rIns="91425" wrap="square" tIns="91425">
            <a:noAutofit/>
          </a:bodyPr>
          <a:lstStyle/>
          <a:p>
            <a:pPr indent="0" lvl="0" marL="0">
              <a:spcBef>
                <a:spcPts val="0"/>
              </a:spcBef>
              <a:buNone/>
            </a:pPr>
            <a:r>
              <a:rPr lang="en" sz="7200"/>
              <a:t>F</a:t>
            </a:r>
            <a:r>
              <a:rPr baseline="-25000" lang="en" sz="7200"/>
              <a:t>fr</a:t>
            </a:r>
            <a:r>
              <a:rPr lang="en" sz="7200"/>
              <a:t> ∝ F</a:t>
            </a:r>
            <a:r>
              <a:rPr baseline="-25000" lang="en" sz="7200"/>
              <a:t>N</a:t>
            </a:r>
          </a:p>
        </p:txBody>
      </p:sp>
      <p:sp>
        <p:nvSpPr>
          <p:cNvPr id="160" name="Shape 160"/>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a:spcBef>
                <a:spcPts val="0"/>
              </a:spcBef>
              <a:buNone/>
            </a:pPr>
            <a:r>
              <a:rPr lang="en"/>
              <a:t>The force of friction is proportional to the normal force.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Drag Force</a:t>
            </a:r>
          </a:p>
        </p:txBody>
      </p:sp>
      <p:sp>
        <p:nvSpPr>
          <p:cNvPr id="166" name="Shape 16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The drag force on an object can also be called air </a:t>
            </a:r>
            <a:r>
              <a:rPr lang="en"/>
              <a:t>resistance</a:t>
            </a:r>
            <a:r>
              <a:rPr lang="en"/>
              <a:t> or fluid resistance is a part of fluid friction.</a:t>
            </a:r>
          </a:p>
          <a:p>
            <a:pPr indent="0" lvl="0" marL="0" rtl="0">
              <a:spcBef>
                <a:spcPts val="0"/>
              </a:spcBef>
              <a:buNone/>
            </a:pPr>
            <a:r>
              <a:rPr lang="en"/>
              <a:t>Generated by the </a:t>
            </a:r>
            <a:r>
              <a:rPr lang="en"/>
              <a:t>interaction</a:t>
            </a:r>
            <a:r>
              <a:rPr lang="en"/>
              <a:t> between a solid object and a fluid.</a:t>
            </a:r>
          </a:p>
          <a:p>
            <a:pPr indent="0" lvl="0" marL="0" rtl="0">
              <a:spcBef>
                <a:spcPts val="0"/>
              </a:spcBef>
              <a:buNone/>
            </a:pPr>
            <a:r>
              <a:rPr lang="en"/>
              <a:t>Unlike other types of friction, drag force is dependent on the velocity, or speed of the object moving through a fluid.</a:t>
            </a:r>
          </a:p>
          <a:p>
            <a:pPr indent="0" lvl="0" marL="0">
              <a:spcBef>
                <a:spcPts val="0"/>
              </a:spcBef>
              <a:buNone/>
            </a:pPr>
            <a:r>
              <a:rPr lang="en"/>
              <a:t>It is also dependent on the surface area of the object, making the drag force acting on an object different from other types of frictions.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265500" y="1039675"/>
            <a:ext cx="4045200" cy="1675800"/>
          </a:xfrm>
          <a:prstGeom prst="rect">
            <a:avLst/>
          </a:prstGeom>
        </p:spPr>
        <p:txBody>
          <a:bodyPr anchorCtr="0" anchor="b" bIns="91425" lIns="91425" rIns="91425" wrap="square" tIns="91425">
            <a:noAutofit/>
          </a:bodyPr>
          <a:lstStyle/>
          <a:p>
            <a:pPr indent="0" lvl="0" marL="0">
              <a:spcBef>
                <a:spcPts val="0"/>
              </a:spcBef>
              <a:buNone/>
            </a:pPr>
            <a:r>
              <a:rPr lang="en" sz="6000"/>
              <a:t>F</a:t>
            </a:r>
            <a:r>
              <a:rPr baseline="-25000" lang="en" sz="6000"/>
              <a:t>drag</a:t>
            </a:r>
            <a:r>
              <a:rPr lang="en" sz="6000"/>
              <a:t> ∝ Av</a:t>
            </a:r>
            <a:r>
              <a:rPr baseline="30000" lang="en" sz="6000"/>
              <a:t>2</a:t>
            </a:r>
          </a:p>
        </p:txBody>
      </p:sp>
      <p:sp>
        <p:nvSpPr>
          <p:cNvPr id="172" name="Shape 172"/>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a:spcBef>
                <a:spcPts val="0"/>
              </a:spcBef>
              <a:buNone/>
            </a:pPr>
            <a:r>
              <a:rPr lang="en"/>
              <a:t>D</a:t>
            </a:r>
            <a:r>
              <a:rPr lang="en"/>
              <a:t>rag forces are proportional to the object’s surface area and the velocity squared.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Pressure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Topics We Will Cover</a:t>
            </a:r>
          </a:p>
        </p:txBody>
      </p:sp>
      <p:sp>
        <p:nvSpPr>
          <p:cNvPr id="73" name="Shape 73"/>
          <p:cNvSpPr txBox="1"/>
          <p:nvPr>
            <p:ph idx="1" type="body"/>
          </p:nvPr>
        </p:nvSpPr>
        <p:spPr>
          <a:xfrm>
            <a:off x="311700" y="1266325"/>
            <a:ext cx="4032000" cy="33027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First Law of Motion</a:t>
            </a:r>
          </a:p>
          <a:p>
            <a:pPr indent="-381000" lvl="0" marL="457200" rtl="0">
              <a:spcBef>
                <a:spcPts val="0"/>
              </a:spcBef>
              <a:spcAft>
                <a:spcPts val="0"/>
              </a:spcAft>
              <a:buSzPts val="2400"/>
              <a:buChar char="●"/>
            </a:pPr>
            <a:r>
              <a:rPr lang="en" sz="2400"/>
              <a:t>Law of Inertia</a:t>
            </a:r>
          </a:p>
          <a:p>
            <a:pPr indent="-381000" lvl="0" marL="457200" rtl="0">
              <a:spcBef>
                <a:spcPts val="0"/>
              </a:spcBef>
              <a:spcAft>
                <a:spcPts val="0"/>
              </a:spcAft>
              <a:buSzPts val="2400"/>
              <a:buChar char="●"/>
            </a:pPr>
            <a:r>
              <a:rPr lang="en" sz="2400"/>
              <a:t>Mass</a:t>
            </a:r>
          </a:p>
          <a:p>
            <a:pPr indent="-381000" lvl="0" marL="457200" rtl="0">
              <a:spcBef>
                <a:spcPts val="0"/>
              </a:spcBef>
              <a:spcAft>
                <a:spcPts val="0"/>
              </a:spcAft>
              <a:buSzPts val="2400"/>
              <a:buChar char="●"/>
            </a:pPr>
            <a:r>
              <a:rPr lang="en" sz="2400"/>
              <a:t>Weight</a:t>
            </a:r>
          </a:p>
          <a:p>
            <a:pPr indent="-381000" lvl="0" marL="457200" rtl="0">
              <a:spcBef>
                <a:spcPts val="0"/>
              </a:spcBef>
              <a:buSzPts val="2400"/>
              <a:buChar char="●"/>
            </a:pPr>
            <a:r>
              <a:rPr lang="en" sz="2400"/>
              <a:t>Second Law of Motion</a:t>
            </a:r>
          </a:p>
        </p:txBody>
      </p:sp>
      <p:sp>
        <p:nvSpPr>
          <p:cNvPr id="74" name="Shape 74"/>
          <p:cNvSpPr txBox="1"/>
          <p:nvPr>
            <p:ph idx="1" type="body"/>
          </p:nvPr>
        </p:nvSpPr>
        <p:spPr>
          <a:xfrm>
            <a:off x="4708175" y="1266325"/>
            <a:ext cx="4032000" cy="33027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Third Law of Motion</a:t>
            </a:r>
          </a:p>
          <a:p>
            <a:pPr indent="-381000" lvl="0" marL="457200" rtl="0">
              <a:spcBef>
                <a:spcPts val="0"/>
              </a:spcBef>
              <a:spcAft>
                <a:spcPts val="0"/>
              </a:spcAft>
              <a:buSzPts val="2400"/>
              <a:buChar char="●"/>
            </a:pPr>
            <a:r>
              <a:rPr lang="en" sz="2400"/>
              <a:t>Normal Force</a:t>
            </a:r>
          </a:p>
          <a:p>
            <a:pPr indent="-381000" lvl="0" marL="457200" rtl="0">
              <a:spcBef>
                <a:spcPts val="0"/>
              </a:spcBef>
              <a:spcAft>
                <a:spcPts val="0"/>
              </a:spcAft>
              <a:buSzPts val="2400"/>
              <a:buChar char="●"/>
            </a:pPr>
            <a:r>
              <a:rPr lang="en" sz="2400"/>
              <a:t>Friction</a:t>
            </a:r>
          </a:p>
          <a:p>
            <a:pPr indent="-381000" lvl="0" marL="457200" rtl="0">
              <a:spcBef>
                <a:spcPts val="0"/>
              </a:spcBef>
              <a:spcAft>
                <a:spcPts val="0"/>
              </a:spcAft>
              <a:buSzPts val="2400"/>
              <a:buChar char="●"/>
            </a:pPr>
            <a:r>
              <a:rPr lang="en" sz="2400"/>
              <a:t>Pressure</a:t>
            </a:r>
          </a:p>
          <a:p>
            <a:pPr indent="-381000" lvl="0" marL="457200" rtl="0">
              <a:spcBef>
                <a:spcPts val="0"/>
              </a:spcBef>
              <a:buSzPts val="2400"/>
              <a:buChar char="●"/>
            </a:pPr>
            <a:r>
              <a:rPr lang="en" sz="2400"/>
              <a:t>Buoancy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Pressure</a:t>
            </a:r>
          </a:p>
        </p:txBody>
      </p:sp>
      <p:sp>
        <p:nvSpPr>
          <p:cNvPr id="183" name="Shape 18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457200" lvl="0" marL="0" rtl="0">
              <a:spcBef>
                <a:spcPts val="0"/>
              </a:spcBef>
              <a:buNone/>
            </a:pPr>
            <a:r>
              <a:rPr lang="en" sz="3000">
                <a:solidFill>
                  <a:srgbClr val="000000"/>
                </a:solidFill>
                <a:latin typeface="PT Sans Narrow"/>
                <a:ea typeface="PT Sans Narrow"/>
                <a:cs typeface="PT Sans Narrow"/>
                <a:sym typeface="PT Sans Narrow"/>
              </a:rPr>
              <a:t>p ∝ F/A </a:t>
            </a:r>
          </a:p>
          <a:p>
            <a:pPr indent="-419100" lvl="1" marL="914400" rtl="0">
              <a:spcBef>
                <a:spcPts val="0"/>
              </a:spcBef>
              <a:buClr>
                <a:srgbClr val="000000"/>
              </a:buClr>
              <a:buSzPts val="3000"/>
              <a:buFont typeface="PT Sans Narrow"/>
              <a:buChar char="○"/>
            </a:pPr>
            <a:r>
              <a:rPr lang="en" sz="3000">
                <a:solidFill>
                  <a:srgbClr val="000000"/>
                </a:solidFill>
                <a:latin typeface="PT Sans Narrow"/>
                <a:ea typeface="PT Sans Narrow"/>
                <a:cs typeface="PT Sans Narrow"/>
                <a:sym typeface="PT Sans Narrow"/>
              </a:rPr>
              <a:t>Pressure is proportional to the force applied and inversely proportional to the surface area. </a:t>
            </a:r>
          </a:p>
          <a:p>
            <a:pPr indent="0" lvl="0" marL="457200" rtl="0">
              <a:spcBef>
                <a:spcPts val="0"/>
              </a:spcBef>
              <a:buNone/>
            </a:pPr>
            <a:r>
              <a:rPr lang="en" sz="3000">
                <a:solidFill>
                  <a:srgbClr val="000000"/>
                </a:solidFill>
                <a:latin typeface="PT Sans Narrow"/>
                <a:ea typeface="PT Sans Narrow"/>
                <a:cs typeface="PT Sans Narrow"/>
                <a:sym typeface="PT Sans Narrow"/>
              </a:rPr>
              <a:t>Measured in pascals (Pa) ➤1 Pa = 1 N/m2 = 1 kg/m•s2</a:t>
            </a:r>
          </a:p>
          <a:p>
            <a:pPr indent="0" lvl="0" marL="0">
              <a:spcBef>
                <a:spcPts val="0"/>
              </a:spcBef>
              <a:buNone/>
            </a:pPr>
            <a:r>
              <a:t/>
            </a:r>
            <a:endParaRPr sz="2400">
              <a:solidFill>
                <a:srgbClr val="000000"/>
              </a:solidFill>
              <a:latin typeface="PT Sans Narrow"/>
              <a:ea typeface="PT Sans Narrow"/>
              <a:cs typeface="PT Sans Narrow"/>
              <a:sym typeface="PT Sans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a:spcBef>
                <a:spcPts val="0"/>
              </a:spcBef>
              <a:buNone/>
            </a:pPr>
            <a:r>
              <a:rPr lang="en"/>
              <a:t>What is PSI used for? </a:t>
            </a:r>
          </a:p>
        </p:txBody>
      </p:sp>
      <p:sp>
        <p:nvSpPr>
          <p:cNvPr id="189" name="Shape 189"/>
          <p:cNvSpPr txBox="1"/>
          <p:nvPr>
            <p:ph idx="1" type="body"/>
          </p:nvPr>
        </p:nvSpPr>
        <p:spPr>
          <a:xfrm>
            <a:off x="3201825" y="1350175"/>
            <a:ext cx="5630400" cy="3218700"/>
          </a:xfrm>
          <a:prstGeom prst="rect">
            <a:avLst/>
          </a:prstGeom>
        </p:spPr>
        <p:txBody>
          <a:bodyPr anchorCtr="0" anchor="t" bIns="91425" lIns="91425" rIns="91425" wrap="square" tIns="91425">
            <a:noAutofit/>
          </a:bodyPr>
          <a:lstStyle/>
          <a:p>
            <a:pPr indent="0" lvl="0" marL="0">
              <a:spcBef>
                <a:spcPts val="0"/>
              </a:spcBef>
              <a:buNone/>
            </a:pPr>
            <a:r>
              <a:rPr lang="en" sz="3000">
                <a:latin typeface="PT Sans Narrow"/>
                <a:ea typeface="PT Sans Narrow"/>
                <a:cs typeface="PT Sans Narrow"/>
                <a:sym typeface="PT Sans Narrow"/>
              </a:rPr>
              <a:t> </a:t>
            </a:r>
          </a:p>
          <a:p>
            <a:pPr indent="0" lvl="0" marL="0">
              <a:spcBef>
                <a:spcPts val="0"/>
              </a:spcBef>
              <a:buNone/>
            </a:pPr>
            <a:r>
              <a:t/>
            </a:r>
            <a:endParaRPr sz="3000">
              <a:latin typeface="PT Sans Narrow"/>
              <a:ea typeface="PT Sans Narrow"/>
              <a:cs typeface="PT Sans Narrow"/>
              <a:sym typeface="PT Sans Narrow"/>
            </a:endParaRPr>
          </a:p>
        </p:txBody>
      </p:sp>
      <p:pic>
        <p:nvPicPr>
          <p:cNvPr id="190" name="Shape 190"/>
          <p:cNvPicPr preferRelativeResize="0"/>
          <p:nvPr/>
        </p:nvPicPr>
        <p:blipFill>
          <a:blip r:embed="rId3">
            <a:alphaModFix/>
          </a:blip>
          <a:stretch>
            <a:fillRect/>
          </a:stretch>
        </p:blipFill>
        <p:spPr>
          <a:xfrm>
            <a:off x="3307647" y="2568422"/>
            <a:ext cx="5836350" cy="2575075"/>
          </a:xfrm>
          <a:prstGeom prst="rect">
            <a:avLst/>
          </a:prstGeom>
          <a:noFill/>
          <a:ln>
            <a:noFill/>
          </a:ln>
        </p:spPr>
      </p:pic>
      <p:sp>
        <p:nvSpPr>
          <p:cNvPr id="191" name="Shape 191"/>
          <p:cNvSpPr txBox="1"/>
          <p:nvPr/>
        </p:nvSpPr>
        <p:spPr>
          <a:xfrm>
            <a:off x="282900" y="978225"/>
            <a:ext cx="2674500" cy="38835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T Sans Narrow"/>
                <a:ea typeface="PT Sans Narrow"/>
                <a:cs typeface="PT Sans Narrow"/>
                <a:sym typeface="PT Sans Narrow"/>
              </a:rPr>
              <a:t>Psi = Pounds per square inch.  </a:t>
            </a:r>
          </a:p>
          <a:p>
            <a:pPr indent="0" lvl="0" marL="0">
              <a:spcBef>
                <a:spcPts val="0"/>
              </a:spcBef>
              <a:buNone/>
            </a:pPr>
            <a:r>
              <a:t/>
            </a:r>
            <a:endParaRPr sz="1800">
              <a:latin typeface="PT Sans Narrow"/>
              <a:ea typeface="PT Sans Narrow"/>
              <a:cs typeface="PT Sans Narrow"/>
              <a:sym typeface="PT Sans Narrow"/>
            </a:endParaRPr>
          </a:p>
          <a:p>
            <a:pPr indent="0" lvl="0" marL="0">
              <a:spcBef>
                <a:spcPts val="0"/>
              </a:spcBef>
              <a:buNone/>
            </a:pPr>
            <a:r>
              <a:rPr lang="en" sz="1800">
                <a:latin typeface="PT Sans Narrow"/>
                <a:ea typeface="PT Sans Narrow"/>
                <a:cs typeface="PT Sans Narrow"/>
                <a:sym typeface="PT Sans Narrow"/>
              </a:rPr>
              <a:t>Used to measure the pressure on an object. For example car or bike tires. </a:t>
            </a:r>
          </a:p>
          <a:p>
            <a:pPr indent="0" lvl="0" marL="0">
              <a:spcBef>
                <a:spcPts val="0"/>
              </a:spcBef>
              <a:buNone/>
            </a:pPr>
            <a:r>
              <a:t/>
            </a:r>
            <a:endParaRPr sz="1800">
              <a:latin typeface="PT Sans Narrow"/>
              <a:ea typeface="PT Sans Narrow"/>
              <a:cs typeface="PT Sans Narrow"/>
              <a:sym typeface="PT Sans Narrow"/>
            </a:endParaRPr>
          </a:p>
          <a:p>
            <a:pPr indent="0" lvl="0" marL="0">
              <a:spcBef>
                <a:spcPts val="0"/>
              </a:spcBef>
              <a:buNone/>
            </a:pPr>
            <a:r>
              <a:rPr lang="en" sz="1800">
                <a:latin typeface="PT Sans Narrow"/>
                <a:ea typeface="PT Sans Narrow"/>
                <a:cs typeface="PT Sans Narrow"/>
                <a:sym typeface="PT Sans Narrow"/>
              </a:rPr>
              <a:t>Some examples of Pascals  : </a:t>
            </a:r>
          </a:p>
          <a:p>
            <a:pPr indent="0" lvl="0" marL="0">
              <a:spcBef>
                <a:spcPts val="0"/>
              </a:spcBef>
              <a:buNone/>
            </a:pPr>
            <a:r>
              <a:t/>
            </a:r>
            <a:endParaRPr sz="1800">
              <a:latin typeface="PT Sans Narrow"/>
              <a:ea typeface="PT Sans Narrow"/>
              <a:cs typeface="PT Sans Narrow"/>
              <a:sym typeface="PT Sans Narrow"/>
            </a:endParaRPr>
          </a:p>
          <a:p>
            <a:pPr indent="0" lvl="0" marL="0">
              <a:spcBef>
                <a:spcPts val="0"/>
              </a:spcBef>
              <a:buNone/>
            </a:pPr>
            <a:r>
              <a:rPr lang="en" sz="1800">
                <a:latin typeface="PT Sans Narrow"/>
                <a:ea typeface="PT Sans Narrow"/>
                <a:cs typeface="PT Sans Narrow"/>
                <a:sym typeface="PT Sans Narrow"/>
              </a:rPr>
              <a:t>1 Pa: A dollar bill resting on a flat surface. </a:t>
            </a:r>
          </a:p>
          <a:p>
            <a:pPr indent="0" lvl="0" marL="0">
              <a:spcBef>
                <a:spcPts val="0"/>
              </a:spcBef>
              <a:buNone/>
            </a:pPr>
            <a:r>
              <a:t/>
            </a:r>
            <a:endParaRPr sz="1800">
              <a:latin typeface="PT Sans Narrow"/>
              <a:ea typeface="PT Sans Narrow"/>
              <a:cs typeface="PT Sans Narrow"/>
              <a:sym typeface="PT Sans Narrow"/>
            </a:endParaRPr>
          </a:p>
          <a:p>
            <a:pPr indent="0" lvl="0" marL="0">
              <a:spcBef>
                <a:spcPts val="0"/>
              </a:spcBef>
              <a:buNone/>
            </a:pPr>
            <a:r>
              <a:rPr lang="en" sz="1800">
                <a:latin typeface="PT Sans Narrow"/>
                <a:ea typeface="PT Sans Narrow"/>
                <a:cs typeface="PT Sans Narrow"/>
                <a:sym typeface="PT Sans Narrow"/>
              </a:rPr>
              <a:t>200000 Pa : Usual tire pressure </a:t>
            </a:r>
          </a:p>
          <a:p>
            <a:pPr indent="0" lvl="0" marL="0">
              <a:spcBef>
                <a:spcPts val="0"/>
              </a:spcBef>
              <a:buNone/>
            </a:pPr>
            <a:r>
              <a:t/>
            </a:r>
            <a:endParaRPr sz="1800">
              <a:latin typeface="PT Sans Narrow"/>
              <a:ea typeface="PT Sans Narrow"/>
              <a:cs typeface="PT Sans Narrow"/>
              <a:sym typeface="PT Sans Narrow"/>
            </a:endParaRPr>
          </a:p>
          <a:p>
            <a:pPr indent="0" lvl="0" marL="0">
              <a:spcBef>
                <a:spcPts val="0"/>
              </a:spcBef>
              <a:buNone/>
            </a:pPr>
            <a:r>
              <a:rPr lang="en" sz="1800">
                <a:solidFill>
                  <a:srgbClr val="222222"/>
                </a:solidFill>
                <a:highlight>
                  <a:srgbClr val="FFFFFF"/>
                </a:highlight>
                <a:latin typeface="PT Sans Narrow"/>
                <a:ea typeface="PT Sans Narrow"/>
                <a:cs typeface="PT Sans Narrow"/>
                <a:sym typeface="PT Sans Narrow"/>
              </a:rPr>
              <a:t>1.322 × 10</a:t>
            </a:r>
            <a:r>
              <a:rPr baseline="30000" lang="en" sz="1800">
                <a:solidFill>
                  <a:srgbClr val="222222"/>
                </a:solidFill>
                <a:highlight>
                  <a:srgbClr val="FFFFFF"/>
                </a:highlight>
                <a:latin typeface="PT Sans Narrow"/>
                <a:ea typeface="PT Sans Narrow"/>
                <a:cs typeface="PT Sans Narrow"/>
                <a:sym typeface="PT Sans Narrow"/>
              </a:rPr>
              <a:t>−11 </a:t>
            </a:r>
            <a:r>
              <a:rPr lang="en" sz="1800">
                <a:latin typeface="PT Sans Narrow"/>
                <a:ea typeface="PT Sans Narrow"/>
                <a:cs typeface="PT Sans Narrow"/>
                <a:sym typeface="PT Sans Narrow"/>
              </a:rPr>
              <a:t>Pa : Outer space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Buoyancy</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311625"/>
            <a:ext cx="8520600" cy="707400"/>
          </a:xfrm>
          <a:prstGeom prst="rect">
            <a:avLst/>
          </a:prstGeom>
        </p:spPr>
        <p:txBody>
          <a:bodyPr anchorCtr="0" anchor="t" bIns="91425" lIns="91425" rIns="91425" wrap="square" tIns="91425">
            <a:noAutofit/>
          </a:bodyPr>
          <a:lstStyle/>
          <a:p>
            <a:pPr indent="0" lvl="0" marL="0">
              <a:spcBef>
                <a:spcPts val="0"/>
              </a:spcBef>
              <a:buNone/>
            </a:pPr>
            <a:r>
              <a:rPr lang="en"/>
              <a:t>Buoyancy</a:t>
            </a:r>
          </a:p>
        </p:txBody>
      </p:sp>
      <p:sp>
        <p:nvSpPr>
          <p:cNvPr id="202" name="Shape 202"/>
          <p:cNvSpPr txBox="1"/>
          <p:nvPr>
            <p:ph idx="1" type="body"/>
          </p:nvPr>
        </p:nvSpPr>
        <p:spPr>
          <a:xfrm>
            <a:off x="128450" y="1000300"/>
            <a:ext cx="6625500" cy="30618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Buoyancy is the the upward force that is exerted by a fluid and it opposes the object’s density and mass</a:t>
            </a:r>
          </a:p>
          <a:p>
            <a:pPr indent="-342900" lvl="0" marL="457200" rtl="0">
              <a:spcBef>
                <a:spcPts val="0"/>
              </a:spcBef>
              <a:spcAft>
                <a:spcPts val="0"/>
              </a:spcAft>
              <a:buSzPts val="1800"/>
              <a:buChar char="-"/>
            </a:pPr>
            <a:r>
              <a:rPr lang="en"/>
              <a:t>Buoyancy is a very important force in terms of liquids, this is because it can have a different effect on a larger surface area and a higher weight which is what makes it very interesting. </a:t>
            </a:r>
          </a:p>
          <a:p>
            <a:pPr indent="-342900" lvl="0" marL="457200" rtl="0">
              <a:spcBef>
                <a:spcPts val="0"/>
              </a:spcBef>
              <a:spcAft>
                <a:spcPts val="0"/>
              </a:spcAft>
              <a:buSzPts val="1800"/>
              <a:buChar char="-"/>
            </a:pPr>
            <a:r>
              <a:rPr lang="en"/>
              <a:t>The Buoyant force in measured in Newtons and we are able to calculate it with the equation F</a:t>
            </a:r>
            <a:r>
              <a:rPr baseline="-25000" lang="en"/>
              <a:t>buoy</a:t>
            </a:r>
            <a:r>
              <a:rPr lang="en"/>
              <a:t>∝ V</a:t>
            </a:r>
            <a:r>
              <a:rPr baseline="-25000" lang="en"/>
              <a:t>displaced</a:t>
            </a:r>
            <a:r>
              <a:rPr lang="en"/>
              <a:t>ρ</a:t>
            </a:r>
            <a:r>
              <a:rPr baseline="-25000" lang="en"/>
              <a:t>fluid</a:t>
            </a:r>
            <a:r>
              <a:rPr lang="en"/>
              <a:t> the buoyant force is proportional to the volume of the fluid displaced and the density of the fluid</a:t>
            </a:r>
          </a:p>
          <a:p>
            <a:pPr indent="-342900" lvl="0" marL="457200">
              <a:spcBef>
                <a:spcPts val="0"/>
              </a:spcBef>
              <a:buSzPts val="1800"/>
              <a:buChar char="-"/>
            </a:pPr>
            <a:r>
              <a:rPr lang="en"/>
              <a:t>An easier way to see it is that the buoyant force is equal to the weight of the fluid displaced. </a:t>
            </a:r>
          </a:p>
        </p:txBody>
      </p:sp>
      <p:pic>
        <p:nvPicPr>
          <p:cNvPr id="203" name="Shape 203"/>
          <p:cNvPicPr preferRelativeResize="0"/>
          <p:nvPr/>
        </p:nvPicPr>
        <p:blipFill>
          <a:blip r:embed="rId3">
            <a:alphaModFix/>
          </a:blip>
          <a:stretch>
            <a:fillRect/>
          </a:stretch>
        </p:blipFill>
        <p:spPr>
          <a:xfrm>
            <a:off x="6831000" y="1462775"/>
            <a:ext cx="2214450" cy="32502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Buoyancy</a:t>
            </a:r>
          </a:p>
        </p:txBody>
      </p:sp>
      <p:sp>
        <p:nvSpPr>
          <p:cNvPr id="209" name="Shape 209"/>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Many people will commonly confuse this with just what makes something float. </a:t>
            </a:r>
          </a:p>
          <a:p>
            <a:pPr indent="-342900" lvl="0" marL="457200" rtl="0" algn="just">
              <a:spcBef>
                <a:spcPts val="0"/>
              </a:spcBef>
              <a:spcAft>
                <a:spcPts val="0"/>
              </a:spcAft>
              <a:buSzPts val="1800"/>
              <a:buChar char="-"/>
            </a:pPr>
            <a:r>
              <a:rPr lang="en"/>
              <a:t>The buoyant force is much more than that. It takes the densities of objects then based on how dense they are it will affect it a </a:t>
            </a:r>
            <a:r>
              <a:rPr lang="en"/>
              <a:t>different</a:t>
            </a:r>
            <a:r>
              <a:rPr lang="en"/>
              <a:t> way. </a:t>
            </a:r>
          </a:p>
          <a:p>
            <a:pPr indent="-342900" lvl="0" marL="457200" rtl="0" algn="just">
              <a:spcBef>
                <a:spcPts val="0"/>
              </a:spcBef>
              <a:spcAft>
                <a:spcPts val="0"/>
              </a:spcAft>
              <a:buSzPts val="1800"/>
              <a:buChar char="-"/>
            </a:pPr>
            <a:r>
              <a:rPr lang="en"/>
              <a:t>For example objects that are less dense than water do not need to displace as much water as </a:t>
            </a:r>
            <a:r>
              <a:rPr lang="en"/>
              <a:t>let's</a:t>
            </a:r>
            <a:r>
              <a:rPr lang="en"/>
              <a:t> say lead.</a:t>
            </a:r>
          </a:p>
          <a:p>
            <a:pPr indent="-342900" lvl="0" marL="457200" algn="just">
              <a:spcBef>
                <a:spcPts val="0"/>
              </a:spcBef>
              <a:buSzPts val="1800"/>
              <a:buChar char="-"/>
            </a:pPr>
            <a:r>
              <a:rPr lang="en"/>
              <a:t>This makes the buoyant force much more important because it can be more or less powerful depending on how dense and object is.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Kahoot</a:t>
            </a:r>
          </a:p>
        </p:txBody>
      </p:sp>
      <p:sp>
        <p:nvSpPr>
          <p:cNvPr id="215" name="Shape 215">
            <a:hlinkClick r:id="rId3"/>
          </p:cNvPr>
          <p:cNvSpPr txBox="1"/>
          <p:nvPr/>
        </p:nvSpPr>
        <p:spPr>
          <a:xfrm>
            <a:off x="447025" y="1848275"/>
            <a:ext cx="8268000" cy="624900"/>
          </a:xfrm>
          <a:prstGeom prst="rect">
            <a:avLst/>
          </a:prstGeom>
          <a:noFill/>
          <a:ln>
            <a:noFill/>
          </a:ln>
        </p:spPr>
        <p:txBody>
          <a:bodyPr anchorCtr="0" anchor="t" bIns="91425" lIns="91425" rIns="91425" wrap="square" tIns="91425">
            <a:noAutofit/>
          </a:bodyPr>
          <a:lstStyle/>
          <a:p>
            <a:pPr indent="0" lvl="0" marL="0" algn="l">
              <a:spcBef>
                <a:spcPts val="0"/>
              </a:spcBef>
              <a:buNone/>
            </a:pPr>
            <a:r>
              <a:rPr lang="en" sz="1800" u="sng">
                <a:solidFill>
                  <a:schemeClr val="hlink"/>
                </a:solidFill>
                <a:latin typeface="Open Sans"/>
                <a:ea typeface="Open Sans"/>
                <a:cs typeface="Open Sans"/>
                <a:sym typeface="Open Sans"/>
                <a:hlinkClick r:id="rId4"/>
              </a:rPr>
              <a:t>https://play.kahoot.it/#/k/96e5077c-481f-41e6-a2b8-8ccfb0a126c2</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indent="0" lvl="0" marL="0">
              <a:spcBef>
                <a:spcPts val="0"/>
              </a:spcBef>
              <a:buNone/>
            </a:pPr>
            <a:r>
              <a:rPr lang="en"/>
              <a:t>Thanks for Listening</a:t>
            </a:r>
          </a:p>
        </p:txBody>
      </p:sp>
      <p:sp>
        <p:nvSpPr>
          <p:cNvPr id="221" name="Shape 221"/>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indent="0" lvl="0" marL="0">
              <a:spcBef>
                <a:spcPts val="0"/>
              </a:spcBef>
              <a:buNone/>
            </a:pPr>
            <a:r>
              <a:rPr lang="en"/>
              <a:t>Good Luck on the Final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The First Law of Motion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4269850" y="174825"/>
            <a:ext cx="3867150" cy="1247775"/>
          </a:xfrm>
          <a:prstGeom prst="rect">
            <a:avLst/>
          </a:prstGeom>
          <a:noFill/>
          <a:ln>
            <a:noFill/>
          </a:ln>
        </p:spPr>
      </p:pic>
      <p:sp>
        <p:nvSpPr>
          <p:cNvPr id="85" name="Shape 85"/>
          <p:cNvSpPr txBox="1"/>
          <p:nvPr>
            <p:ph type="title"/>
          </p:nvPr>
        </p:nvSpPr>
        <p:spPr>
          <a:xfrm>
            <a:off x="311700" y="409350"/>
            <a:ext cx="8520600" cy="707400"/>
          </a:xfrm>
          <a:prstGeom prst="rect">
            <a:avLst/>
          </a:prstGeom>
        </p:spPr>
        <p:txBody>
          <a:bodyPr anchorCtr="0" anchor="t" bIns="91425" lIns="91425" rIns="91425" wrap="square" tIns="91425">
            <a:noAutofit/>
          </a:bodyPr>
          <a:lstStyle/>
          <a:p>
            <a:pPr indent="0" lvl="0" marL="0">
              <a:spcBef>
                <a:spcPts val="0"/>
              </a:spcBef>
              <a:buNone/>
            </a:pPr>
            <a:r>
              <a:rPr lang="en"/>
              <a:t>First Law of Motion</a:t>
            </a:r>
          </a:p>
        </p:txBody>
      </p:sp>
      <p:sp>
        <p:nvSpPr>
          <p:cNvPr id="86" name="Shape 86"/>
          <p:cNvSpPr txBox="1"/>
          <p:nvPr>
            <p:ph idx="1" type="body"/>
          </p:nvPr>
        </p:nvSpPr>
        <p:spPr>
          <a:xfrm>
            <a:off x="413700" y="1284150"/>
            <a:ext cx="8316600" cy="32889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2800">
                <a:latin typeface="PT Sans Narrow"/>
                <a:ea typeface="PT Sans Narrow"/>
                <a:cs typeface="PT Sans Narrow"/>
                <a:sym typeface="PT Sans Narrow"/>
              </a:rPr>
              <a:t>“An object continues in its state of rest or of uniform speed in a straight line unless acted on by an external, unbalanced force.” </a:t>
            </a:r>
          </a:p>
          <a:p>
            <a:pPr indent="-342900" lvl="0" marL="457200" rtl="0">
              <a:spcBef>
                <a:spcPts val="0"/>
              </a:spcBef>
              <a:spcAft>
                <a:spcPts val="0"/>
              </a:spcAft>
              <a:buSzPts val="1800"/>
              <a:buFont typeface="PT Sans Narrow"/>
              <a:buChar char="-"/>
            </a:pPr>
            <a:r>
              <a:rPr lang="en">
                <a:latin typeface="PT Sans Narrow"/>
                <a:ea typeface="PT Sans Narrow"/>
                <a:cs typeface="PT Sans Narrow"/>
                <a:sym typeface="PT Sans Narrow"/>
              </a:rPr>
              <a:t>The first law of motion appears in many aspects of Physics but is most important in motion, obviously, because it affects all types of motion. </a:t>
            </a:r>
          </a:p>
          <a:p>
            <a:pPr indent="-342900" lvl="0" marL="457200" rtl="0">
              <a:spcBef>
                <a:spcPts val="0"/>
              </a:spcBef>
              <a:spcAft>
                <a:spcPts val="0"/>
              </a:spcAft>
              <a:buSzPts val="1800"/>
              <a:buFont typeface="PT Sans Narrow"/>
              <a:buChar char="-"/>
            </a:pPr>
            <a:r>
              <a:rPr lang="en">
                <a:latin typeface="PT Sans Narrow"/>
                <a:ea typeface="PT Sans Narrow"/>
                <a:cs typeface="PT Sans Narrow"/>
                <a:sym typeface="PT Sans Narrow"/>
              </a:rPr>
              <a:t>The reason that this law applies to all motion is because air resistance is the unbalanced force that is applied. When an object is put into motion it will eventually stop due to this resistance. This is why it affects all motion. </a:t>
            </a:r>
          </a:p>
          <a:p>
            <a:pPr indent="-342900" lvl="0" marL="457200" rtl="0">
              <a:spcBef>
                <a:spcPts val="0"/>
              </a:spcBef>
              <a:spcAft>
                <a:spcPts val="0"/>
              </a:spcAft>
              <a:buSzPts val="1800"/>
              <a:buFont typeface="PT Sans Narrow"/>
              <a:buChar char="-"/>
            </a:pPr>
            <a:r>
              <a:rPr lang="en">
                <a:latin typeface="PT Sans Narrow"/>
                <a:ea typeface="PT Sans Narrow"/>
                <a:cs typeface="PT Sans Narrow"/>
                <a:sym typeface="PT Sans Narrow"/>
              </a:rPr>
              <a:t>When calculating, Motion Physicists always need to think about the First Law of Motion, and it is a common mistake to ignore this and get the wrong calculation. </a:t>
            </a:r>
          </a:p>
          <a:p>
            <a:pPr indent="0" lvl="0" marL="0" rtl="0">
              <a:spcBef>
                <a:spcPts val="0"/>
              </a:spcBef>
              <a:spcAft>
                <a:spcPts val="0"/>
              </a:spcAft>
              <a:buNone/>
            </a:pPr>
            <a:r>
              <a:t/>
            </a:r>
            <a:endParaRPr sz="1200">
              <a:latin typeface="PT Sans Narrow"/>
              <a:ea typeface="PT Sans Narrow"/>
              <a:cs typeface="PT Sans Narrow"/>
              <a:sym typeface="PT Sans Narrow"/>
            </a:endParaRPr>
          </a:p>
          <a:p>
            <a:pPr indent="0" lvl="0" mar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68825"/>
            <a:ext cx="8520600" cy="707400"/>
          </a:xfrm>
          <a:prstGeom prst="rect">
            <a:avLst/>
          </a:prstGeom>
        </p:spPr>
        <p:txBody>
          <a:bodyPr anchorCtr="0" anchor="t" bIns="91425" lIns="91425" rIns="91425" wrap="square" tIns="91425">
            <a:noAutofit/>
          </a:bodyPr>
          <a:lstStyle/>
          <a:p>
            <a:pPr indent="0" lvl="0" marL="0">
              <a:spcBef>
                <a:spcPts val="0"/>
              </a:spcBef>
              <a:buNone/>
            </a:pPr>
            <a:r>
              <a:rPr lang="en"/>
              <a:t>Inertia</a:t>
            </a:r>
          </a:p>
        </p:txBody>
      </p:sp>
      <p:sp>
        <p:nvSpPr>
          <p:cNvPr id="92" name="Shape 92"/>
          <p:cNvSpPr txBox="1"/>
          <p:nvPr>
            <p:ph idx="1" type="body"/>
          </p:nvPr>
        </p:nvSpPr>
        <p:spPr>
          <a:xfrm>
            <a:off x="311700" y="961525"/>
            <a:ext cx="8520600" cy="4028100"/>
          </a:xfrm>
          <a:prstGeom prst="rect">
            <a:avLst/>
          </a:prstGeom>
        </p:spPr>
        <p:txBody>
          <a:bodyPr anchorCtr="0" anchor="t" bIns="91425" lIns="91425" rIns="91425" wrap="square" tIns="91425">
            <a:noAutofit/>
          </a:bodyPr>
          <a:lstStyle/>
          <a:p>
            <a:pPr indent="0" lvl="0" marL="0" rtl="0" algn="r">
              <a:spcBef>
                <a:spcPts val="0"/>
              </a:spcBef>
              <a:spcAft>
                <a:spcPts val="0"/>
              </a:spcAft>
              <a:buNone/>
            </a:pPr>
            <a:r>
              <a:rPr lang="en" sz="3000">
                <a:latin typeface="PT Sans Narrow"/>
                <a:ea typeface="PT Sans Narrow"/>
                <a:cs typeface="PT Sans Narrow"/>
                <a:sym typeface="PT Sans Narrow"/>
              </a:rPr>
              <a:t>A body’s resistance to changes in its motion is its inertia.</a:t>
            </a:r>
          </a:p>
          <a:p>
            <a:pPr indent="-330200" lvl="0" marL="457200" rtl="0">
              <a:lnSpc>
                <a:spcPct val="115000"/>
              </a:lnSpc>
              <a:spcBef>
                <a:spcPts val="0"/>
              </a:spcBef>
              <a:spcAft>
                <a:spcPts val="1000"/>
              </a:spcAft>
              <a:buSzPts val="1600"/>
              <a:buFont typeface="PT Sans Narrow"/>
              <a:buChar char="-"/>
            </a:pPr>
            <a:r>
              <a:rPr lang="en" sz="1600">
                <a:latin typeface="PT Sans Narrow"/>
                <a:ea typeface="PT Sans Narrow"/>
                <a:cs typeface="PT Sans Narrow"/>
                <a:sym typeface="PT Sans Narrow"/>
              </a:rPr>
              <a:t>Concept was initially created by Galileo. He reasoned that all moving objects of any form must eventually stop moving because of friction.</a:t>
            </a:r>
          </a:p>
          <a:p>
            <a:pPr indent="-330200" lvl="0" marL="457200" rtl="0">
              <a:lnSpc>
                <a:spcPct val="115000"/>
              </a:lnSpc>
              <a:spcBef>
                <a:spcPts val="0"/>
              </a:spcBef>
              <a:spcAft>
                <a:spcPts val="1000"/>
              </a:spcAft>
              <a:buSzPts val="1600"/>
              <a:buFont typeface="PT Sans Narrow"/>
              <a:buChar char="-"/>
            </a:pPr>
            <a:r>
              <a:rPr lang="en" sz="1600">
                <a:latin typeface="PT Sans Narrow"/>
                <a:ea typeface="PT Sans Narrow"/>
                <a:cs typeface="PT Sans Narrow"/>
                <a:sym typeface="PT Sans Narrow"/>
              </a:rPr>
              <a:t>He then conducted experiments with balls and their behavior when sliding on slopes. He positioned the slopes with their ends meeting, it was then revealed to Galileo that the ball rolled down it’s “starting” slope and straight up and onto the other, but the ball did not reach the very top on the second slope, where it started on the first one. To account for this, Galileo stated that friction that was holding the ball back from travelling the exact same distance.</a:t>
            </a:r>
          </a:p>
          <a:p>
            <a:pPr indent="-330200" lvl="0" marL="457200" rtl="0">
              <a:lnSpc>
                <a:spcPct val="115000"/>
              </a:lnSpc>
              <a:spcBef>
                <a:spcPts val="0"/>
              </a:spcBef>
              <a:spcAft>
                <a:spcPts val="1000"/>
              </a:spcAft>
              <a:buSzPts val="1600"/>
              <a:buFont typeface="PT Sans Narrow"/>
              <a:buChar char="-"/>
            </a:pPr>
            <a:r>
              <a:rPr lang="en" sz="1600">
                <a:latin typeface="PT Sans Narrow"/>
                <a:ea typeface="PT Sans Narrow"/>
                <a:cs typeface="PT Sans Narrow"/>
                <a:sym typeface="PT Sans Narrow"/>
              </a:rPr>
              <a:t>Inertia is always present in any object, regardless of whether or not said object is in motion or not.</a:t>
            </a:r>
          </a:p>
          <a:p>
            <a:pPr indent="-330200" lvl="0" marL="457200" rtl="0">
              <a:lnSpc>
                <a:spcPct val="115000"/>
              </a:lnSpc>
              <a:spcBef>
                <a:spcPts val="0"/>
              </a:spcBef>
              <a:spcAft>
                <a:spcPts val="1000"/>
              </a:spcAft>
              <a:buSzPts val="1600"/>
              <a:buFont typeface="PT Sans Narrow"/>
              <a:buChar char="-"/>
            </a:pPr>
            <a:r>
              <a:rPr lang="en" sz="1600">
                <a:latin typeface="PT Sans Narrow"/>
                <a:ea typeface="PT Sans Narrow"/>
                <a:cs typeface="PT Sans Narrow"/>
                <a:sym typeface="PT Sans Narrow"/>
              </a:rPr>
              <a:t>The larger an object’s inertia, the larger mass it has.</a:t>
            </a:r>
          </a:p>
          <a:p>
            <a:pPr indent="-330200" lvl="0" marL="457200" rtl="0">
              <a:lnSpc>
                <a:spcPct val="115000"/>
              </a:lnSpc>
              <a:spcBef>
                <a:spcPts val="0"/>
              </a:spcBef>
              <a:spcAft>
                <a:spcPts val="1000"/>
              </a:spcAft>
              <a:buSzPts val="1600"/>
              <a:buFont typeface="PT Sans Narrow"/>
              <a:buChar char="-"/>
            </a:pPr>
            <a:r>
              <a:rPr lang="en" sz="1600">
                <a:latin typeface="PT Sans Narrow"/>
                <a:ea typeface="PT Sans Narrow"/>
                <a:cs typeface="PT Sans Narrow"/>
                <a:sym typeface="PT Sans Narrow"/>
              </a:rPr>
              <a:t>The Law of Inertia </a:t>
            </a:r>
            <a:r>
              <a:rPr b="1" i="1" lang="en" sz="1600" u="sng">
                <a:latin typeface="PT Sans Narrow"/>
                <a:ea typeface="PT Sans Narrow"/>
                <a:cs typeface="PT Sans Narrow"/>
                <a:sym typeface="PT Sans Narrow"/>
              </a:rPr>
              <a:t>IS </a:t>
            </a:r>
            <a:r>
              <a:rPr lang="en" sz="1600">
                <a:latin typeface="PT Sans Narrow"/>
                <a:ea typeface="PT Sans Narrow"/>
                <a:cs typeface="PT Sans Narrow"/>
                <a:sym typeface="PT Sans Narrow"/>
              </a:rPr>
              <a:t>the First Law of Motion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Mass</a:t>
            </a:r>
          </a:p>
        </p:txBody>
      </p:sp>
      <p:sp>
        <p:nvSpPr>
          <p:cNvPr id="98" name="Shape 98"/>
          <p:cNvSpPr txBox="1"/>
          <p:nvPr>
            <p:ph idx="1" type="body"/>
          </p:nvPr>
        </p:nvSpPr>
        <p:spPr>
          <a:xfrm>
            <a:off x="311700" y="1266325"/>
            <a:ext cx="8520600" cy="36729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Coming Soon"/>
              <a:buChar char="●"/>
            </a:pPr>
            <a:r>
              <a:rPr lang="en">
                <a:latin typeface="Coming Soon"/>
                <a:ea typeface="Coming Soon"/>
                <a:cs typeface="Coming Soon"/>
                <a:sym typeface="Coming Soon"/>
              </a:rPr>
              <a:t>Mass is the measure of an object’s inertia (Mass and gravity are not the same) </a:t>
            </a:r>
          </a:p>
          <a:p>
            <a:pPr indent="-342900" lvl="0" marL="457200" rtl="0">
              <a:spcBef>
                <a:spcPts val="0"/>
              </a:spcBef>
              <a:spcAft>
                <a:spcPts val="0"/>
              </a:spcAft>
              <a:buSzPts val="1800"/>
              <a:buFont typeface="Coming Soon"/>
              <a:buChar char="●"/>
            </a:pPr>
            <a:r>
              <a:rPr lang="en">
                <a:latin typeface="Coming Soon"/>
                <a:ea typeface="Coming Soon"/>
                <a:cs typeface="Coming Soon"/>
                <a:sym typeface="Coming Soon"/>
              </a:rPr>
              <a:t>Mass never changes no matter where you are</a:t>
            </a:r>
          </a:p>
          <a:p>
            <a:pPr indent="-342900" lvl="0" marL="457200" rtl="0">
              <a:spcBef>
                <a:spcPts val="0"/>
              </a:spcBef>
              <a:spcAft>
                <a:spcPts val="0"/>
              </a:spcAft>
              <a:buSzPts val="1800"/>
              <a:buFont typeface="Coming Soon"/>
              <a:buChar char="●"/>
            </a:pPr>
            <a:r>
              <a:rPr lang="en">
                <a:highlight>
                  <a:srgbClr val="FFFFFF"/>
                </a:highlight>
                <a:latin typeface="Coming Soon"/>
                <a:ea typeface="Coming Soon"/>
                <a:cs typeface="Coming Soon"/>
                <a:sym typeface="Coming Soon"/>
              </a:rPr>
              <a:t>Mass is that quantity that is only dependent upon the inertia of an object</a:t>
            </a:r>
          </a:p>
          <a:p>
            <a:pPr indent="-342900" lvl="0" marL="457200" rtl="0">
              <a:spcBef>
                <a:spcPts val="0"/>
              </a:spcBef>
              <a:spcAft>
                <a:spcPts val="0"/>
              </a:spcAft>
              <a:buSzPts val="1800"/>
              <a:buFont typeface="Coming Soon"/>
              <a:buChar char="●"/>
            </a:pPr>
            <a:r>
              <a:rPr lang="en">
                <a:highlight>
                  <a:srgbClr val="FFFFFF"/>
                </a:highlight>
                <a:latin typeface="Coming Soon"/>
                <a:ea typeface="Coming Soon"/>
                <a:cs typeface="Coming Soon"/>
                <a:sym typeface="Coming Soon"/>
              </a:rPr>
              <a:t>The more inertia that an object has, the more mass it has</a:t>
            </a:r>
          </a:p>
          <a:p>
            <a:pPr indent="-342900" lvl="0" marL="457200" rtl="0">
              <a:spcBef>
                <a:spcPts val="0"/>
              </a:spcBef>
              <a:spcAft>
                <a:spcPts val="0"/>
              </a:spcAft>
              <a:buSzPts val="1800"/>
              <a:buFont typeface="Coming Soon"/>
              <a:buChar char="●"/>
            </a:pPr>
            <a:r>
              <a:rPr lang="en">
                <a:highlight>
                  <a:srgbClr val="FFFFFF"/>
                </a:highlight>
                <a:latin typeface="Coming Soon"/>
                <a:ea typeface="Coming Soon"/>
                <a:cs typeface="Coming Soon"/>
                <a:sym typeface="Coming Soon"/>
              </a:rPr>
              <a:t>A more massive object has a greater tendency to resist changes in its state of motion </a:t>
            </a:r>
          </a:p>
        </p:txBody>
      </p:sp>
      <p:pic>
        <p:nvPicPr>
          <p:cNvPr id="99" name="Shape 99"/>
          <p:cNvPicPr preferRelativeResize="0"/>
          <p:nvPr/>
        </p:nvPicPr>
        <p:blipFill>
          <a:blip r:embed="rId3">
            <a:alphaModFix/>
          </a:blip>
          <a:stretch>
            <a:fillRect/>
          </a:stretch>
        </p:blipFill>
        <p:spPr>
          <a:xfrm>
            <a:off x="3364175" y="3271400"/>
            <a:ext cx="2421050" cy="1667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indent="0" lvl="0" marL="0">
              <a:spcBef>
                <a:spcPts val="0"/>
              </a:spcBef>
              <a:buNone/>
            </a:pPr>
            <a:r>
              <a:rPr lang="en" sz="6000"/>
              <a:t>Second and Third Law </a:t>
            </a:r>
          </a:p>
          <a:p>
            <a:pPr indent="0" lvl="0" marL="0">
              <a:spcBef>
                <a:spcPts val="0"/>
              </a:spcBef>
              <a:buNone/>
            </a:pPr>
            <a:r>
              <a:rPr lang="en" sz="6000"/>
              <a:t>of Motion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Second Law of Motion</a:t>
            </a:r>
          </a:p>
        </p:txBody>
      </p:sp>
      <p:sp>
        <p:nvSpPr>
          <p:cNvPr id="110" name="Shape 11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The acceleration of an object is directly proportional to the net force acting on it and is inversely proportional to its mass</a:t>
            </a:r>
          </a:p>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The equation is F</a:t>
            </a:r>
            <a:r>
              <a:rPr baseline="-25000" lang="en">
                <a:solidFill>
                  <a:srgbClr val="434343"/>
                </a:solidFill>
                <a:latin typeface="Coming Soon"/>
                <a:ea typeface="Coming Soon"/>
                <a:cs typeface="Coming Soon"/>
                <a:sym typeface="Coming Soon"/>
              </a:rPr>
              <a:t>net</a:t>
            </a:r>
            <a:r>
              <a:rPr lang="en">
                <a:solidFill>
                  <a:srgbClr val="434343"/>
                </a:solidFill>
                <a:latin typeface="Coming Soon"/>
                <a:ea typeface="Coming Soon"/>
                <a:cs typeface="Coming Soon"/>
                <a:sym typeface="Coming Soon"/>
              </a:rPr>
              <a:t> = ma</a:t>
            </a:r>
          </a:p>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The Net Force is measured in Newtons</a:t>
            </a:r>
          </a:p>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Fnet =dp/dt </a:t>
            </a:r>
          </a:p>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the net force = rate at which momentum changes with time</a:t>
            </a:r>
          </a:p>
          <a:p>
            <a:pPr indent="-342900" lvl="0" marL="457200" rtl="0">
              <a:spcBef>
                <a:spcPts val="0"/>
              </a:spcBef>
              <a:spcAft>
                <a:spcPts val="0"/>
              </a:spcAft>
              <a:buClr>
                <a:srgbClr val="434343"/>
              </a:buClr>
              <a:buSzPts val="1800"/>
              <a:buFont typeface="Coming Soon"/>
              <a:buChar char="●"/>
            </a:pPr>
            <a:r>
              <a:rPr lang="en">
                <a:solidFill>
                  <a:srgbClr val="434343"/>
                </a:solidFill>
                <a:latin typeface="Coming Soon"/>
                <a:ea typeface="Coming Soon"/>
                <a:cs typeface="Coming Soon"/>
                <a:sym typeface="Coming Soon"/>
              </a:rPr>
              <a:t>If you apply more force to an object, it accelerates at a higher rate </a:t>
            </a:r>
          </a:p>
          <a:p>
            <a:pPr indent="-342900" lvl="0" marL="457200" rtl="0">
              <a:spcBef>
                <a:spcPts val="0"/>
              </a:spcBef>
              <a:spcAft>
                <a:spcPts val="0"/>
              </a:spcAft>
              <a:buClr>
                <a:srgbClr val="434343"/>
              </a:buClr>
              <a:buSzPts val="1800"/>
              <a:buFont typeface="Coming Soon"/>
              <a:buChar char="●"/>
            </a:pPr>
            <a:r>
              <a:rPr lang="en">
                <a:solidFill>
                  <a:srgbClr val="434343"/>
                </a:solidFill>
                <a:highlight>
                  <a:srgbClr val="FFFFFF"/>
                </a:highlight>
                <a:latin typeface="Coming Soon"/>
                <a:ea typeface="Coming Soon"/>
                <a:cs typeface="Coming Soon"/>
                <a:sym typeface="Coming Soon"/>
              </a:rPr>
              <a:t>The acceleration of an object is dependent upon two variables - the </a:t>
            </a:r>
            <a:r>
              <a:rPr lang="en">
                <a:solidFill>
                  <a:srgbClr val="434343"/>
                </a:solidFill>
                <a:highlight>
                  <a:srgbClr val="FFFFFF"/>
                </a:highlight>
                <a:latin typeface="Coming Soon"/>
                <a:ea typeface="Coming Soon"/>
                <a:cs typeface="Coming Soon"/>
                <a:sym typeface="Coming Soon"/>
                <a:hlinkClick r:id="rId3"/>
              </a:rPr>
              <a:t>net force</a:t>
            </a:r>
            <a:r>
              <a:rPr lang="en">
                <a:solidFill>
                  <a:srgbClr val="434343"/>
                </a:solidFill>
                <a:highlight>
                  <a:srgbClr val="FFFFFF"/>
                </a:highlight>
                <a:latin typeface="Coming Soon"/>
                <a:ea typeface="Coming Soon"/>
                <a:cs typeface="Coming Soon"/>
                <a:sym typeface="Coming Soon"/>
              </a:rPr>
              <a:t> acting upon the object and the mass of the object</a:t>
            </a:r>
          </a:p>
          <a:p>
            <a:pPr indent="-342900" lvl="0" marL="457200" rtl="0">
              <a:spcBef>
                <a:spcPts val="0"/>
              </a:spcBef>
              <a:spcAft>
                <a:spcPts val="700"/>
              </a:spcAft>
              <a:buClr>
                <a:srgbClr val="434343"/>
              </a:buClr>
              <a:buSzPts val="1800"/>
              <a:buFont typeface="Coming Soon"/>
              <a:buChar char="●"/>
            </a:pPr>
            <a:r>
              <a:rPr lang="en">
                <a:solidFill>
                  <a:srgbClr val="434343"/>
                </a:solidFill>
                <a:latin typeface="Coming Soon"/>
                <a:ea typeface="Coming Soon"/>
                <a:cs typeface="Coming Soon"/>
                <a:sym typeface="Coming Soon"/>
              </a:rPr>
              <a:t>As the mass of an object is increased, the acceleration of the object is decreased</a:t>
            </a:r>
          </a:p>
        </p:txBody>
      </p:sp>
      <p:pic>
        <p:nvPicPr>
          <p:cNvPr id="111" name="Shape 111"/>
          <p:cNvPicPr preferRelativeResize="0"/>
          <p:nvPr/>
        </p:nvPicPr>
        <p:blipFill>
          <a:blip r:embed="rId4">
            <a:alphaModFix/>
          </a:blip>
          <a:stretch>
            <a:fillRect/>
          </a:stretch>
        </p:blipFill>
        <p:spPr>
          <a:xfrm>
            <a:off x="6776975" y="0"/>
            <a:ext cx="2367025" cy="134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Third Law of Motion</a:t>
            </a:r>
          </a:p>
        </p:txBody>
      </p:sp>
      <p:sp>
        <p:nvSpPr>
          <p:cNvPr id="117" name="Shape 11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	</a:t>
            </a:r>
            <a:r>
              <a:rPr lang="en" sz="3600">
                <a:latin typeface="PT Sans Narrow"/>
                <a:ea typeface="PT Sans Narrow"/>
                <a:cs typeface="PT Sans Narrow"/>
                <a:sym typeface="PT Sans Narrow"/>
              </a:rPr>
              <a:t>Every Action has an equal opposite reaction. </a:t>
            </a:r>
          </a:p>
        </p:txBody>
      </p:sp>
      <p:pic>
        <p:nvPicPr>
          <p:cNvPr id="118" name="Shape 118"/>
          <p:cNvPicPr preferRelativeResize="0"/>
          <p:nvPr/>
        </p:nvPicPr>
        <p:blipFill>
          <a:blip r:embed="rId3">
            <a:alphaModFix/>
          </a:blip>
          <a:stretch>
            <a:fillRect/>
          </a:stretch>
        </p:blipFill>
        <p:spPr>
          <a:xfrm>
            <a:off x="3990900" y="2194302"/>
            <a:ext cx="4796300" cy="2331200"/>
          </a:xfrm>
          <a:prstGeom prst="rect">
            <a:avLst/>
          </a:prstGeom>
          <a:noFill/>
          <a:ln>
            <a:noFill/>
          </a:ln>
        </p:spPr>
      </p:pic>
      <p:sp>
        <p:nvSpPr>
          <p:cNvPr id="119" name="Shape 119"/>
          <p:cNvSpPr txBox="1"/>
          <p:nvPr/>
        </p:nvSpPr>
        <p:spPr>
          <a:xfrm>
            <a:off x="437875" y="2087650"/>
            <a:ext cx="3383100" cy="2709000"/>
          </a:xfrm>
          <a:prstGeom prst="rect">
            <a:avLst/>
          </a:prstGeom>
          <a:noFill/>
          <a:ln>
            <a:noFill/>
          </a:ln>
        </p:spPr>
        <p:txBody>
          <a:bodyPr anchorCtr="0" anchor="t" bIns="91425" lIns="91425" rIns="91425" wrap="square" tIns="91425">
            <a:noAutofit/>
          </a:bodyPr>
          <a:lstStyle/>
          <a:p>
            <a:pPr indent="0" lvl="0" marL="0" rtl="0" algn="ctr">
              <a:lnSpc>
                <a:spcPct val="115000"/>
              </a:lnSpc>
              <a:spcBef>
                <a:spcPts val="0"/>
              </a:spcBef>
              <a:spcAft>
                <a:spcPts val="1600"/>
              </a:spcAft>
              <a:buNone/>
            </a:pPr>
            <a:r>
              <a:rPr lang="en" sz="2000">
                <a:solidFill>
                  <a:schemeClr val="dk2"/>
                </a:solidFill>
                <a:latin typeface="PT Sans Narrow"/>
                <a:ea typeface="PT Sans Narrow"/>
                <a:cs typeface="PT Sans Narrow"/>
                <a:sym typeface="PT Sans Narrow"/>
              </a:rPr>
              <a:t>Action and Reaction Pair Examples</a:t>
            </a:r>
          </a:p>
          <a:p>
            <a:pPr indent="0" lvl="0" marL="0" rtl="0">
              <a:lnSpc>
                <a:spcPct val="115000"/>
              </a:lnSpc>
              <a:spcBef>
                <a:spcPts val="0"/>
              </a:spcBef>
              <a:spcAft>
                <a:spcPts val="1600"/>
              </a:spcAft>
              <a:buNone/>
            </a:pPr>
            <a:r>
              <a:rPr lang="en" sz="1800">
                <a:solidFill>
                  <a:schemeClr val="dk2"/>
                </a:solidFill>
                <a:latin typeface="PT Sans Narrow"/>
                <a:ea typeface="PT Sans Narrow"/>
                <a:cs typeface="PT Sans Narrow"/>
                <a:sym typeface="PT Sans Narrow"/>
              </a:rPr>
              <a:t>A: A person opens the door. </a:t>
            </a:r>
          </a:p>
          <a:p>
            <a:pPr indent="0" lvl="0" marL="0" rtl="0">
              <a:lnSpc>
                <a:spcPct val="115000"/>
              </a:lnSpc>
              <a:spcBef>
                <a:spcPts val="0"/>
              </a:spcBef>
              <a:spcAft>
                <a:spcPts val="1600"/>
              </a:spcAft>
              <a:buNone/>
            </a:pPr>
            <a:r>
              <a:rPr lang="en" sz="1800">
                <a:solidFill>
                  <a:schemeClr val="dk2"/>
                </a:solidFill>
                <a:latin typeface="PT Sans Narrow"/>
                <a:ea typeface="PT Sans Narrow"/>
                <a:cs typeface="PT Sans Narrow"/>
                <a:sym typeface="PT Sans Narrow"/>
              </a:rPr>
              <a:t>R: The door pushes back on the person. </a:t>
            </a:r>
          </a:p>
          <a:p>
            <a:pPr indent="0" lvl="0" marL="0" rtl="0">
              <a:lnSpc>
                <a:spcPct val="115000"/>
              </a:lnSpc>
              <a:spcBef>
                <a:spcPts val="0"/>
              </a:spcBef>
              <a:spcAft>
                <a:spcPts val="1600"/>
              </a:spcAft>
              <a:buNone/>
            </a:pPr>
            <a:r>
              <a:rPr lang="en" sz="1800">
                <a:solidFill>
                  <a:schemeClr val="dk2"/>
                </a:solidFill>
                <a:latin typeface="PT Sans Narrow"/>
                <a:ea typeface="PT Sans Narrow"/>
                <a:cs typeface="PT Sans Narrow"/>
                <a:sym typeface="PT Sans Narrow"/>
              </a:rPr>
              <a:t>A: An angry coworker punches a wall. </a:t>
            </a:r>
          </a:p>
          <a:p>
            <a:pPr indent="0" lvl="0" marL="0" rtl="0">
              <a:lnSpc>
                <a:spcPct val="115000"/>
              </a:lnSpc>
              <a:spcBef>
                <a:spcPts val="0"/>
              </a:spcBef>
              <a:spcAft>
                <a:spcPts val="1600"/>
              </a:spcAft>
              <a:buNone/>
            </a:pPr>
            <a:r>
              <a:rPr lang="en" sz="1800">
                <a:solidFill>
                  <a:schemeClr val="dk2"/>
                </a:solidFill>
                <a:latin typeface="PT Sans Narrow"/>
                <a:ea typeface="PT Sans Narrow"/>
                <a:cs typeface="PT Sans Narrow"/>
                <a:sym typeface="PT Sans Narrow"/>
              </a:rPr>
              <a:t>R: The wall pushes back on the coworker. (ouch) </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