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5143500" cx="9144000"/>
  <p:notesSz cx="6858000" cy="9144000"/>
  <p:embeddedFontLst>
    <p:embeddedFont>
      <p:font typeface="Average"/>
      <p:regular r:id="rId21"/>
    </p:embeddedFont>
    <p:embeddedFont>
      <p:font typeface="Oswald"/>
      <p:regular r:id="rId22"/>
      <p:bold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font" Target="fonts/Oswald-regular.fntdata"/><Relationship Id="rId10" Type="http://schemas.openxmlformats.org/officeDocument/2006/relationships/slide" Target="slides/slide6.xml"/><Relationship Id="rId21" Type="http://schemas.openxmlformats.org/officeDocument/2006/relationships/font" Target="fonts/Average-regular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schemas.openxmlformats.org/officeDocument/2006/relationships/font" Target="fonts/Oswa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4800"/>
              <a:buNone/>
              <a:defRPr sz="4800"/>
            </a:lvl1pPr>
            <a:lvl2pPr lvl="1" algn="ctr">
              <a:spcBef>
                <a:spcPts val="0"/>
              </a:spcBef>
              <a:buSzPts val="4800"/>
              <a:buNone/>
              <a:defRPr sz="4800"/>
            </a:lvl2pPr>
            <a:lvl3pPr lvl="2" algn="ctr">
              <a:spcBef>
                <a:spcPts val="0"/>
              </a:spcBef>
              <a:buSzPts val="4800"/>
              <a:buNone/>
              <a:defRPr sz="4800"/>
            </a:lvl3pPr>
            <a:lvl4pPr lvl="3" algn="ctr">
              <a:spcBef>
                <a:spcPts val="0"/>
              </a:spcBef>
              <a:buSzPts val="4800"/>
              <a:buNone/>
              <a:defRPr sz="4800"/>
            </a:lvl4pPr>
            <a:lvl5pPr lvl="4" algn="ctr">
              <a:spcBef>
                <a:spcPts val="0"/>
              </a:spcBef>
              <a:buSzPts val="4800"/>
              <a:buNone/>
              <a:defRPr sz="4800"/>
            </a:lvl5pPr>
            <a:lvl6pPr lvl="5" algn="ctr">
              <a:spcBef>
                <a:spcPts val="0"/>
              </a:spcBef>
              <a:buSzPts val="4800"/>
              <a:buNone/>
              <a:defRPr sz="4800"/>
            </a:lvl6pPr>
            <a:lvl7pPr lvl="6" algn="ctr">
              <a:spcBef>
                <a:spcPts val="0"/>
              </a:spcBef>
              <a:buSzPts val="4800"/>
              <a:buNone/>
              <a:defRPr sz="4800"/>
            </a:lvl7pPr>
            <a:lvl8pPr lvl="7" algn="ctr">
              <a:spcBef>
                <a:spcPts val="0"/>
              </a:spcBef>
              <a:buSzPts val="4800"/>
              <a:buNone/>
              <a:defRPr sz="4800"/>
            </a:lvl8pPr>
            <a:lvl9pPr lvl="8" algn="ctr">
              <a:spcBef>
                <a:spcPts val="0"/>
              </a:spcBef>
              <a:buSzPts val="4800"/>
              <a:buNone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12000"/>
              <a:buNone/>
              <a:defRPr sz="12000"/>
            </a:lvl1pPr>
            <a:lvl2pPr lvl="1" algn="ctr">
              <a:spcBef>
                <a:spcPts val="0"/>
              </a:spcBef>
              <a:buSzPts val="12000"/>
              <a:buNone/>
              <a:defRPr sz="12000"/>
            </a:lvl2pPr>
            <a:lvl3pPr lvl="2" algn="ctr">
              <a:spcBef>
                <a:spcPts val="0"/>
              </a:spcBef>
              <a:buSzPts val="12000"/>
              <a:buNone/>
              <a:defRPr sz="12000"/>
            </a:lvl3pPr>
            <a:lvl4pPr lvl="3" algn="ctr">
              <a:spcBef>
                <a:spcPts val="0"/>
              </a:spcBef>
              <a:buSzPts val="12000"/>
              <a:buNone/>
              <a:defRPr sz="12000"/>
            </a:lvl4pPr>
            <a:lvl5pPr lvl="4" algn="ctr">
              <a:spcBef>
                <a:spcPts val="0"/>
              </a:spcBef>
              <a:buSzPts val="12000"/>
              <a:buNone/>
              <a:defRPr sz="12000"/>
            </a:lvl5pPr>
            <a:lvl6pPr lvl="5" algn="ctr">
              <a:spcBef>
                <a:spcPts val="0"/>
              </a:spcBef>
              <a:buSzPts val="12000"/>
              <a:buNone/>
              <a:defRPr sz="12000"/>
            </a:lvl6pPr>
            <a:lvl7pPr lvl="6" algn="ctr">
              <a:spcBef>
                <a:spcPts val="0"/>
              </a:spcBef>
              <a:buSzPts val="12000"/>
              <a:buNone/>
              <a:defRPr sz="12000"/>
            </a:lvl7pPr>
            <a:lvl8pPr lvl="7" algn="ctr">
              <a:spcBef>
                <a:spcPts val="0"/>
              </a:spcBef>
              <a:buSzPts val="12000"/>
              <a:buNone/>
              <a:defRPr sz="12000"/>
            </a:lvl8pPr>
            <a:lvl9pPr lvl="8" algn="ctr">
              <a:spcBef>
                <a:spcPts val="0"/>
              </a:spcBef>
              <a:buSzPts val="12000"/>
              <a:buNone/>
              <a:defRPr sz="12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ts val="3600"/>
              <a:buNone/>
              <a:defRPr sz="3600"/>
            </a:lvl1pPr>
            <a:lvl2pPr lvl="1" algn="ctr">
              <a:spcBef>
                <a:spcPts val="0"/>
              </a:spcBef>
              <a:buSzPts val="3600"/>
              <a:buNone/>
              <a:defRPr sz="3600"/>
            </a:lvl2pPr>
            <a:lvl3pPr lvl="2" algn="ctr">
              <a:spcBef>
                <a:spcPts val="0"/>
              </a:spcBef>
              <a:buSzPts val="3600"/>
              <a:buNone/>
              <a:defRPr sz="3600"/>
            </a:lvl3pPr>
            <a:lvl4pPr lvl="3" algn="ctr">
              <a:spcBef>
                <a:spcPts val="0"/>
              </a:spcBef>
              <a:buSzPts val="3600"/>
              <a:buNone/>
              <a:defRPr sz="3600"/>
            </a:lvl4pPr>
            <a:lvl5pPr lvl="4" algn="ctr">
              <a:spcBef>
                <a:spcPts val="0"/>
              </a:spcBef>
              <a:buSzPts val="3600"/>
              <a:buNone/>
              <a:defRPr sz="3600"/>
            </a:lvl5pPr>
            <a:lvl6pPr lvl="5" algn="ctr">
              <a:spcBef>
                <a:spcPts val="0"/>
              </a:spcBef>
              <a:buSzPts val="3600"/>
              <a:buNone/>
              <a:defRPr sz="3600"/>
            </a:lvl6pPr>
            <a:lvl7pPr lvl="6" algn="ctr">
              <a:spcBef>
                <a:spcPts val="0"/>
              </a:spcBef>
              <a:buSzPts val="3600"/>
              <a:buNone/>
              <a:defRPr sz="3600"/>
            </a:lvl7pPr>
            <a:lvl8pPr lvl="7" algn="ctr">
              <a:spcBef>
                <a:spcPts val="0"/>
              </a:spcBef>
              <a:buSzPts val="3600"/>
              <a:buNone/>
              <a:defRPr sz="3600"/>
            </a:lvl8pPr>
            <a:lvl9pPr lvl="8" algn="ctr">
              <a:spcBef>
                <a:spcPts val="0"/>
              </a:spcBef>
              <a:buSzPts val="3600"/>
              <a:buNone/>
              <a:defRPr sz="36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None/>
              <a:defRPr/>
            </a:lvl1pPr>
            <a:lvl2pPr lvl="1">
              <a:spcBef>
                <a:spcPts val="0"/>
              </a:spcBef>
              <a:buSzPts val="3000"/>
              <a:buNone/>
              <a:defRPr/>
            </a:lvl2pPr>
            <a:lvl3pPr lvl="2">
              <a:spcBef>
                <a:spcPts val="0"/>
              </a:spcBef>
              <a:buSzPts val="3000"/>
              <a:buNone/>
              <a:defRPr/>
            </a:lvl3pPr>
            <a:lvl4pPr lvl="3">
              <a:spcBef>
                <a:spcPts val="0"/>
              </a:spcBef>
              <a:buSzPts val="3000"/>
              <a:buNone/>
              <a:defRPr/>
            </a:lvl4pPr>
            <a:lvl5pPr lvl="4">
              <a:spcBef>
                <a:spcPts val="0"/>
              </a:spcBef>
              <a:buSzPts val="3000"/>
              <a:buNone/>
              <a:defRPr/>
            </a:lvl5pPr>
            <a:lvl6pPr lvl="5">
              <a:spcBef>
                <a:spcPts val="0"/>
              </a:spcBef>
              <a:buSzPts val="3000"/>
              <a:buNone/>
              <a:defRPr/>
            </a:lvl6pPr>
            <a:lvl7pPr lvl="6">
              <a:spcBef>
                <a:spcPts val="0"/>
              </a:spcBef>
              <a:buSzPts val="3000"/>
              <a:buNone/>
              <a:defRPr/>
            </a:lvl7pPr>
            <a:lvl8pPr lvl="7">
              <a:spcBef>
                <a:spcPts val="0"/>
              </a:spcBef>
              <a:buSzPts val="3000"/>
              <a:buNone/>
              <a:defRPr/>
            </a:lvl8pPr>
            <a:lvl9pPr lvl="8">
              <a:spcBef>
                <a:spcPts val="0"/>
              </a:spcBef>
              <a:buSzPts val="30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None/>
              <a:defRPr/>
            </a:lvl1pPr>
            <a:lvl2pPr lvl="1">
              <a:spcBef>
                <a:spcPts val="0"/>
              </a:spcBef>
              <a:buSzPts val="3000"/>
              <a:buNone/>
              <a:defRPr/>
            </a:lvl2pPr>
            <a:lvl3pPr lvl="2">
              <a:spcBef>
                <a:spcPts val="0"/>
              </a:spcBef>
              <a:buSzPts val="3000"/>
              <a:buNone/>
              <a:defRPr/>
            </a:lvl3pPr>
            <a:lvl4pPr lvl="3">
              <a:spcBef>
                <a:spcPts val="0"/>
              </a:spcBef>
              <a:buSzPts val="3000"/>
              <a:buNone/>
              <a:defRPr/>
            </a:lvl4pPr>
            <a:lvl5pPr lvl="4">
              <a:spcBef>
                <a:spcPts val="0"/>
              </a:spcBef>
              <a:buSzPts val="3000"/>
              <a:buNone/>
              <a:defRPr/>
            </a:lvl5pPr>
            <a:lvl6pPr lvl="5">
              <a:spcBef>
                <a:spcPts val="0"/>
              </a:spcBef>
              <a:buSzPts val="3000"/>
              <a:buNone/>
              <a:defRPr/>
            </a:lvl6pPr>
            <a:lvl7pPr lvl="6">
              <a:spcBef>
                <a:spcPts val="0"/>
              </a:spcBef>
              <a:buSzPts val="3000"/>
              <a:buNone/>
              <a:defRPr/>
            </a:lvl7pPr>
            <a:lvl8pPr lvl="7">
              <a:spcBef>
                <a:spcPts val="0"/>
              </a:spcBef>
              <a:buSzPts val="3000"/>
              <a:buNone/>
              <a:defRPr/>
            </a:lvl8pPr>
            <a:lvl9pPr lvl="8">
              <a:spcBef>
                <a:spcPts val="0"/>
              </a:spcBef>
              <a:buSzPts val="3000"/>
              <a:buNone/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None/>
              <a:defRPr/>
            </a:lvl1pPr>
            <a:lvl2pPr lvl="1">
              <a:spcBef>
                <a:spcPts val="0"/>
              </a:spcBef>
              <a:buSzPts val="3000"/>
              <a:buNone/>
              <a:defRPr/>
            </a:lvl2pPr>
            <a:lvl3pPr lvl="2">
              <a:spcBef>
                <a:spcPts val="0"/>
              </a:spcBef>
              <a:buSzPts val="3000"/>
              <a:buNone/>
              <a:defRPr/>
            </a:lvl3pPr>
            <a:lvl4pPr lvl="3">
              <a:spcBef>
                <a:spcPts val="0"/>
              </a:spcBef>
              <a:buSzPts val="3000"/>
              <a:buNone/>
              <a:defRPr/>
            </a:lvl4pPr>
            <a:lvl5pPr lvl="4">
              <a:spcBef>
                <a:spcPts val="0"/>
              </a:spcBef>
              <a:buSzPts val="3000"/>
              <a:buNone/>
              <a:defRPr/>
            </a:lvl5pPr>
            <a:lvl6pPr lvl="5">
              <a:spcBef>
                <a:spcPts val="0"/>
              </a:spcBef>
              <a:buSzPts val="3000"/>
              <a:buNone/>
              <a:defRPr/>
            </a:lvl6pPr>
            <a:lvl7pPr lvl="6">
              <a:spcBef>
                <a:spcPts val="0"/>
              </a:spcBef>
              <a:buSzPts val="3000"/>
              <a:buNone/>
              <a:defRPr/>
            </a:lvl7pPr>
            <a:lvl8pPr lvl="7">
              <a:spcBef>
                <a:spcPts val="0"/>
              </a:spcBef>
              <a:buSzPts val="3000"/>
              <a:buNone/>
              <a:defRPr/>
            </a:lvl8pPr>
            <a:lvl9pPr lvl="8">
              <a:spcBef>
                <a:spcPts val="0"/>
              </a:spcBef>
              <a:buSzPts val="3000"/>
              <a:buNone/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Electrostatics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By:Jayli, Natalie, Evan, Daniel, Declan, Luke</a:t>
            </a:r>
          </a:p>
        </p:txBody>
      </p:sp>
      <p:pic>
        <p:nvPicPr>
          <p:cNvPr id="61" name="Shape 61"/>
          <p:cNvPicPr preferRelativeResize="0"/>
          <p:nvPr/>
        </p:nvPicPr>
        <p:blipFill rotWithShape="1">
          <a:blip r:embed="rId3">
            <a:alphaModFix/>
          </a:blip>
          <a:srcRect b="13306" l="0" r="0" t="18139"/>
          <a:stretch/>
        </p:blipFill>
        <p:spPr>
          <a:xfrm>
            <a:off x="2611225" y="602800"/>
            <a:ext cx="4044275" cy="1034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Multiple Questions -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T</a:t>
            </a:r>
            <a:r>
              <a:rPr lang="en"/>
              <a:t>here</a:t>
            </a:r>
            <a:r>
              <a:rPr lang="en"/>
              <a:t> are two objects. One is </a:t>
            </a:r>
            <a:r>
              <a:rPr lang="en"/>
              <a:t>positively</a:t>
            </a:r>
            <a:r>
              <a:rPr lang="en"/>
              <a:t> charged and the other is </a:t>
            </a:r>
            <a:r>
              <a:rPr lang="en"/>
              <a:t>negatively</a:t>
            </a:r>
            <a:r>
              <a:rPr lang="en"/>
              <a:t> charged. Will they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Explode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Repel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Attract</a:t>
            </a:r>
          </a:p>
          <a:p>
            <a:pPr indent="-342900" lvl="0" marL="457200">
              <a:spcBef>
                <a:spcPts val="0"/>
              </a:spcBef>
              <a:buSzPts val="1800"/>
              <a:buAutoNum type="alphaUcPeriod"/>
            </a:pPr>
            <a:r>
              <a:rPr lang="en"/>
              <a:t> Not do anything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What is Electric current </a:t>
            </a:r>
            <a:r>
              <a:rPr lang="en"/>
              <a:t>measured</a:t>
            </a:r>
            <a:r>
              <a:rPr lang="en"/>
              <a:t> in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Volts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Amps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Ohms</a:t>
            </a:r>
          </a:p>
          <a:p>
            <a:pPr indent="-342900" lvl="0" marL="457200">
              <a:spcBef>
                <a:spcPts val="0"/>
              </a:spcBef>
              <a:buSzPts val="1800"/>
              <a:buAutoNum type="alphaUcPeriod"/>
            </a:pPr>
            <a:r>
              <a:rPr lang="en"/>
              <a:t>Coulombs</a:t>
            </a:r>
            <a:r>
              <a:rPr lang="en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Electrical Conductors do what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Allow electricity </a:t>
            </a:r>
            <a:r>
              <a:rPr lang="en"/>
              <a:t>to</a:t>
            </a:r>
            <a:r>
              <a:rPr lang="en"/>
              <a:t> flow with great readiness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Do not allow electricity </a:t>
            </a:r>
            <a:r>
              <a:rPr lang="en"/>
              <a:t>to</a:t>
            </a:r>
            <a:r>
              <a:rPr lang="en"/>
              <a:t> flow through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Let people on a train</a:t>
            </a:r>
          </a:p>
          <a:p>
            <a:pPr indent="-342900" lvl="0" marL="457200">
              <a:spcBef>
                <a:spcPts val="0"/>
              </a:spcBef>
              <a:buSzPts val="1800"/>
              <a:buAutoNum type="alphaUcPeriod"/>
            </a:pPr>
            <a:r>
              <a:rPr lang="en"/>
              <a:t>Direct a musical performance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What conductor is good for electricity?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Wood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Brick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Copper</a:t>
            </a:r>
          </a:p>
          <a:p>
            <a:pPr indent="-342900" lvl="0" marL="457200" rtl="0">
              <a:spcBef>
                <a:spcPts val="0"/>
              </a:spcBef>
              <a:buSzPts val="1800"/>
              <a:buAutoNum type="alphaUcPeriod"/>
            </a:pPr>
            <a:r>
              <a:rPr lang="en"/>
              <a:t>Concrete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What do </a:t>
            </a:r>
            <a:r>
              <a:rPr lang="en"/>
              <a:t>insulators do 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Allow the passage of electrical current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Sleep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Do not allow the passage of electrical current</a:t>
            </a:r>
          </a:p>
          <a:p>
            <a:pPr indent="-342900" lvl="0" marL="457200">
              <a:spcBef>
                <a:spcPts val="0"/>
              </a:spcBef>
              <a:buSzPts val="1800"/>
              <a:buAutoNum type="alphaUcPeriod"/>
            </a:pPr>
            <a:r>
              <a:rPr lang="en"/>
              <a:t>Eat food</a:t>
            </a:r>
            <a:r>
              <a:rPr lang="en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What object is good for insulating?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Steel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Undistilled Water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Copper</a:t>
            </a:r>
          </a:p>
          <a:p>
            <a:pPr indent="-342900" lvl="0" marL="457200">
              <a:spcBef>
                <a:spcPts val="0"/>
              </a:spcBef>
              <a:buSzPts val="1800"/>
              <a:buAutoNum type="alphaUcPeriod"/>
            </a:pPr>
            <a:r>
              <a:rPr lang="en"/>
              <a:t>Wood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What is the symbol for Current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C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K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I</a:t>
            </a:r>
          </a:p>
          <a:p>
            <a:pPr indent="-342900" lvl="0" marL="457200">
              <a:spcBef>
                <a:spcPts val="0"/>
              </a:spcBef>
              <a:buSzPts val="1800"/>
              <a:buAutoNum type="alphaUcPeriod"/>
            </a:pPr>
            <a:r>
              <a:rPr lang="en"/>
              <a:t>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Review</a:t>
            </a:r>
            <a:r>
              <a:rPr lang="en"/>
              <a:t> of Electrostatics 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958775"/>
            <a:ext cx="8520600" cy="4184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The study of stationary electric charges or fields as opposed to electric currents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Branch of Physics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Unlike charges attract - like charges repel 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Charge is conserved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Conductor - material that allows electricity to flow easily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Insulator - a material that does not allow electricity to flow easily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Electroscope - device used to indicate the </a:t>
            </a:r>
            <a:r>
              <a:rPr lang="en"/>
              <a:t>existence</a:t>
            </a:r>
            <a:r>
              <a:rPr lang="en"/>
              <a:t> of charge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Coulomb's Law - Gives the magnitude of electrostatic force between two objects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Like magnets, electrics display electrostatic repulsion as well as attraction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Electricity doesn’t spread throughout all materials with equal ease 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52325" y="1356450"/>
            <a:ext cx="1722550" cy="129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More Review 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64100" y="1017725"/>
            <a:ext cx="8520600" cy="3551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Some materials discharge their electric charge faster than they can gain it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Matter can be described as two categories: electric insulators and electric conductors 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Two types of electric fluid: vitreous energy and resinous energy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The charge of vitreous electricity can neutralize a charge of resinous energy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Electric charge can neither be created nor destroyed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The electrostatic force is proportional to the product of the charges and inversely proportional to the distance squared 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Amount of current flowing through a wire is proportional to the voltage applied to it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Voltage is equal to the product of the current and resistance. </a:t>
            </a: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Even </a:t>
            </a:r>
            <a:r>
              <a:rPr lang="en"/>
              <a:t>More Review 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464100" y="1017725"/>
            <a:ext cx="8520600" cy="3551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36550" lvl="0" marL="457200" rtl="0">
              <a:spcBef>
                <a:spcPts val="0"/>
              </a:spcBef>
              <a:spcAft>
                <a:spcPts val="0"/>
              </a:spcAft>
              <a:buSzPts val="1700"/>
              <a:buChar char="❖"/>
            </a:pPr>
            <a:r>
              <a:rPr lang="en" sz="1700"/>
              <a:t>Electrical resistance of a material is proportional to the length and inversely proportional to the cross-sectional area of the material that the current must pass through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Electricity is made of subatomic particles (later dubbed electrons) which which are pulled from the atoms of the material 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The electrons are all exactly the same no matter what material or substance they come from (same mass, same charge, etc.)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/>
        </p:nvSpPr>
        <p:spPr>
          <a:xfrm>
            <a:off x="1365950" y="1102950"/>
            <a:ext cx="6406800" cy="27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 sz="6000">
              <a:solidFill>
                <a:srgbClr val="FFFFFF"/>
              </a:solidFill>
            </a:endParaRPr>
          </a:p>
        </p:txBody>
      </p:sp>
      <p:sp>
        <p:nvSpPr>
          <p:cNvPr id="86" name="Shape 8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Conductors and Insulators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A conductor is a material that allows electric current to pass through efficiently. 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Good conductors are metals such as gold, copper, aluminium.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Metals conduct electricity because metal atoms have electrons that are not tied into any other atom. So electrons are freely flowing throughout a metal. 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Insulators oppose </a:t>
            </a:r>
            <a:r>
              <a:rPr lang="en"/>
              <a:t>electricity</a:t>
            </a:r>
            <a:r>
              <a:rPr lang="en"/>
              <a:t> and do not let electric current to pass through.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Some insulators are wood, glass, or rubber. 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Insulators have very tightly packed electrons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Coulomb's</a:t>
            </a:r>
            <a:r>
              <a:rPr lang="en"/>
              <a:t> Law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Coulomb's law - measures the magnitude of electrostatic force between two objects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F=kq1q2/r^2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^ Force= Constant x Charge 1 x Charge 2 / Distance Squared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Force is proportional to the strength of each charge.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When the two charges have the same sign (positive or negative), the force between them is repulsive because like charges repel.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When the charges have opposite signs, the force between them is attractive because unlike charges attract.</a:t>
            </a:r>
          </a:p>
          <a:p>
            <a:pPr indent="-342900" lvl="0" marL="457200" rtl="0">
              <a:spcBef>
                <a:spcPts val="0"/>
              </a:spcBef>
              <a:buSzPts val="1800"/>
              <a:buChar char="❖"/>
            </a:pPr>
            <a:r>
              <a:rPr lang="en"/>
              <a:t>Measured in coulombs (C)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Resistance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Electrical resistance is the measure of  how difficult it is for </a:t>
            </a:r>
            <a:r>
              <a:rPr lang="en" sz="2400"/>
              <a:t>electrical</a:t>
            </a:r>
            <a:r>
              <a:rPr lang="en" sz="2400"/>
              <a:t> current </a:t>
            </a:r>
            <a:r>
              <a:rPr lang="en" sz="2400"/>
              <a:t>to pass through</a:t>
            </a: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It depends on the type of material</a:t>
            </a: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 good conductor means less resistance</a:t>
            </a: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It’s symbol is R</a:t>
            </a: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The formula is V/I=R</a:t>
            </a:r>
          </a:p>
          <a:p>
            <a:pPr indent="-381000" lvl="0" marL="457200">
              <a:spcBef>
                <a:spcPts val="0"/>
              </a:spcBef>
              <a:buSzPts val="2400"/>
              <a:buChar char="●"/>
            </a:pPr>
            <a:r>
              <a:rPr lang="en" sz="2400"/>
              <a:t>It is measured in Ohms(Ω)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210300" y="454250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Current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The rate of flow of electric charge</a:t>
            </a:r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How much charge moves past per second</a:t>
            </a:r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It’s symbol is I</a:t>
            </a:r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It is measured in Amps. [A]</a:t>
            </a:r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It is calculated by V/R</a:t>
            </a:r>
          </a:p>
          <a:p>
            <a:pPr indent="-419100" lvl="0" marL="457200">
              <a:spcBef>
                <a:spcPts val="0"/>
              </a:spcBef>
              <a:buSzPts val="3000"/>
              <a:buChar char="●"/>
            </a:pPr>
            <a:r>
              <a:rPr lang="en" sz="3000"/>
              <a:t>People say that it is the current that kills you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Common Mistakes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228750" y="1326700"/>
            <a:ext cx="4491000" cy="342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When distance is applied, people do not think to use the inverse law. </a:t>
            </a:r>
          </a:p>
          <a:p>
            <a: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The unit I actually stands for current.</a:t>
            </a:r>
          </a:p>
          <a:p>
            <a: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Electrons are all the same, no matter the materials or substances they originate from.</a:t>
            </a:r>
          </a:p>
          <a:p>
            <a: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The difference in voltage results in a magnetic field which creates a ch</a:t>
            </a:r>
            <a:r>
              <a:rPr lang="en" sz="1600"/>
              <a:t>arge. </a:t>
            </a:r>
          </a:p>
          <a:p>
            <a: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People can confuse the poles which means your experiment could be messed up if it was meant to attract instead of repel.</a:t>
            </a:r>
          </a:p>
          <a:p>
            <a:pPr indent="-330200" lvl="0" marL="457200" rtl="0">
              <a:spcBef>
                <a:spcPts val="0"/>
              </a:spcBef>
              <a:buSzPts val="1600"/>
              <a:buAutoNum type="arabicPeriod"/>
            </a:pPr>
            <a:r>
              <a:rPr lang="en" sz="1600"/>
              <a:t>Electricity sometimes moves, but doesn't actually move or charge anything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1600"/>
          </a:p>
        </p:txBody>
      </p:sp>
      <p:pic>
        <p:nvPicPr>
          <p:cNvPr descr="Image result for electrostatics"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12725" y="961225"/>
            <a:ext cx="3209925" cy="14287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electrostatics" id="113" name="Shape 1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66275" y="2640750"/>
            <a:ext cx="2666025" cy="157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