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6.xml"/>
  <Override ContentType="application/vnd.openxmlformats-officedocument.presentationml.comments+xml" PartName="/ppt/comments/comment3.xml"/>
  <Override ContentType="application/vnd.openxmlformats-officedocument.presentationml.comments+xml" PartName="/ppt/comments/comment13.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1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T Sans Narrow"/>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2" name="Ariel Krauss"/>
  <p:cmAuthor clrIdx="1" id="1" initials="" lastIdx="7" name="Adam Driscoll"/>
  <p:cmAuthor clrIdx="2" id="2" initials="" lastIdx="3" name="Mahyar Sadegh Zadeh"/>
  <p:cmAuthor clrIdx="3" id="3" initials="" lastIdx="1" name="Claire Sayda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TSansNarrow-regular.fntdata"/><Relationship Id="rId22" Type="http://schemas.openxmlformats.org/officeDocument/2006/relationships/font" Target="fonts/OpenSans-regular.fntdata"/><Relationship Id="rId21" Type="http://schemas.openxmlformats.org/officeDocument/2006/relationships/font" Target="fonts/PTSansNarrow-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12-13T21:51:43.495">
    <p:pos x="6000" y="0"/>
    <p:text>everyone remember to make a script for the slides you are going to do tomorrow, also comment on the side of the slide to say that you are doing it so two people don't do the same slide or no one does a slide.</p:text>
  </p:cm>
  <p:cm authorId="0" idx="2" dt="2017-12-13T21:51:43.495">
    <p:pos x="6000" y="100"/>
    <p:text>Patience is doing this slide for the presentation tomorrow</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4" dt="2017-12-13T21:50:27.121">
    <p:pos x="6000" y="0"/>
    <p:text>quantifies the ovr effect acting over time 
One of the reasons why impulse is important and useful is that in the real world, forces are often not constant. Forces due to things like people and engines tend to build up from zero over time and may vary depending on many factors. Working out the overall effect of all these forces directly would be quite difficult.</p:text>
  </p:cm>
  <p:cm authorId="0" idx="10" dt="2017-12-13T21:50:27.121">
    <p:pos x="6000" y="100"/>
    <p:text>Adam is doing this slide for tomorrows presentation</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1" dt="2017-12-14T17:46:12.240">
    <p:pos x="6000" y="0"/>
    <p:text>Claire is doing this slide for tomorrow.</p:text>
  </p:cm>
  <p:cm authorId="0" idx="12" dt="2017-12-14T17:46:12.240">
    <p:pos x="6000" y="100"/>
    <p:text>Did anyone complete the questions we ask to the class?</p:tex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3" idx="1" dt="2017-12-14T18:11:20.134">
    <p:pos x="196" y="797"/>
    <p:text>I will write the possible answers on the board</p:text>
  </p:cm>
  <p:cm authorId="1" idx="5" dt="2017-12-14T18:10:58.198">
    <p:pos x="6000" y="0"/>
    <p:text>Claire presents this slide</p:text>
  </p:cm>
  <p:cm authorId="1" idx="6" dt="2017-12-14T18:12:36.956">
    <p:pos x="6000" y="100"/>
    <p:text>How many questions are we going to be posing because rio and mayhar only have 1 slide to present they could maybe help out on these questions slides</p:tex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7" dt="2017-12-14T18:12:51.721">
    <p:pos x="6000" y="0"/>
    <p:text>look on previous slide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1" dt="2017-12-13T21:46:00.481">
    <p:pos x="6000" y="0"/>
    <p:text>Claire and anyone who knows this will talk here</p:text>
  </p:cm>
  <p:cm authorId="0" idx="3" dt="2017-12-13T21:46:00.481">
    <p:pos x="6000" y="100"/>
    <p:text>So basically Claire is doing this slide tomorrow</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7-12-13T21:44:35.426">
    <p:pos x="6000" y="0"/>
    <p:text>Patience will present this slide tomorrow in class.</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17-12-13T21:43:26.963">
    <p:pos x="6000" y="0"/>
    <p:text>Mahyar read this one in the presentation tomorrow</p:text>
  </p:cm>
  <p:cm authorId="2" idx="1" dt="2017-12-13T21:43:03.576">
    <p:pos x="6000" y="100"/>
    <p:text>_Marked as resolved_</p:text>
  </p:cm>
  <p:cm authorId="2" idx="2" dt="2017-12-13T21:43:26.963">
    <p:pos x="6000" y="200"/>
    <p:text>_Re-opened_
:D</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6" dt="2017-12-13T21:49:37.589">
    <p:pos x="6000" y="0"/>
    <p:text>Rio is doing this slide tomorrow for the presentation</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7" dt="2017-12-13T21:56:34.156">
    <p:pos x="6000" y="0"/>
    <p:text>I am doing this slide in the presentation tomorrow</p:text>
  </p:cm>
  <p:cm authorId="1" idx="2" dt="2017-12-13T21:56:34.156">
    <p:pos x="6000" y="100"/>
    <p:text>2:04</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8" dt="2017-12-13T21:40:41.225">
    <p:pos x="6000" y="0"/>
    <p:text>I am doing this slide in the presentation tomorrow</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2" idx="3" dt="2017-12-13T21:44:13.583">
    <p:pos x="6000" y="0"/>
    <p:text>:D</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3" dt="2017-12-13T21:49:05.922">
    <p:pos x="6000" y="0"/>
    <p:text>acceleration is produced when an unbalanced force acts on an object
the bigger the mass the more force \
Examples
easire to push a car than a truck 
easier to push a shopping cart empty than full</p:text>
  </p:cm>
  <p:cm authorId="0" idx="9" dt="2017-12-13T21:49:05.922">
    <p:pos x="6000" y="100"/>
    <p:text>Adams presenting this one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5" y="3158252"/>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9"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8"/>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wrap="square" tIns="91425"/>
          <a:lstStyle>
            <a:lvl1pPr lvl="0" algn="ctr">
              <a:spcBef>
                <a:spcPts val="0"/>
              </a:spcBef>
              <a:buSzPts val="5400"/>
              <a:buNone/>
              <a:defRPr sz="5400"/>
            </a:lvl1pPr>
            <a:lvl2pPr lvl="1" algn="ctr">
              <a:spcBef>
                <a:spcPts val="0"/>
              </a:spcBef>
              <a:buSzPts val="5400"/>
              <a:buNone/>
              <a:defRPr sz="5400"/>
            </a:lvl2pPr>
            <a:lvl3pPr lvl="2" algn="ctr">
              <a:spcBef>
                <a:spcPts val="0"/>
              </a:spcBef>
              <a:buSzPts val="5400"/>
              <a:buNone/>
              <a:defRPr sz="5400"/>
            </a:lvl3pPr>
            <a:lvl4pPr lvl="3" algn="ctr">
              <a:spcBef>
                <a:spcPts val="0"/>
              </a:spcBef>
              <a:buSzPts val="5400"/>
              <a:buNone/>
              <a:defRPr sz="5400"/>
            </a:lvl4pPr>
            <a:lvl5pPr lvl="4" algn="ctr">
              <a:spcBef>
                <a:spcPts val="0"/>
              </a:spcBef>
              <a:buSzPts val="5400"/>
              <a:buNone/>
              <a:defRPr sz="5400"/>
            </a:lvl5pPr>
            <a:lvl6pPr lvl="5" algn="ctr">
              <a:spcBef>
                <a:spcPts val="0"/>
              </a:spcBef>
              <a:buSzPts val="5400"/>
              <a:buNone/>
              <a:defRPr sz="5400"/>
            </a:lvl6pPr>
            <a:lvl7pPr lvl="6" algn="ctr">
              <a:spcBef>
                <a:spcPts val="0"/>
              </a:spcBef>
              <a:buSzPts val="5400"/>
              <a:buNone/>
              <a:defRPr sz="5400"/>
            </a:lvl7pPr>
            <a:lvl8pPr lvl="7" algn="ctr">
              <a:spcBef>
                <a:spcPts val="0"/>
              </a:spcBef>
              <a:buSzPts val="5400"/>
              <a:buNone/>
              <a:defRPr sz="5400"/>
            </a:lvl8pPr>
            <a:lvl9pPr lvl="8" algn="ctr">
              <a:spcBef>
                <a:spcPts val="0"/>
              </a:spcBef>
              <a:buSzPts val="5400"/>
              <a:buNone/>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wrap="square" tIns="91425"/>
          <a:lstStyle>
            <a:lvl1pPr lvl="0" algn="ctr">
              <a:spcBef>
                <a:spcPts val="0"/>
              </a:spcBef>
              <a:buClr>
                <a:schemeClr val="accent3"/>
              </a:buClr>
              <a:buSzPts val="13000"/>
              <a:buNone/>
              <a:defRPr sz="13000">
                <a:solidFill>
                  <a:schemeClr val="accent3"/>
                </a:solidFill>
              </a:defRPr>
            </a:lvl1pPr>
            <a:lvl2pPr lvl="1" algn="ctr">
              <a:spcBef>
                <a:spcPts val="0"/>
              </a:spcBef>
              <a:buClr>
                <a:schemeClr val="accent3"/>
              </a:buClr>
              <a:buSzPts val="13000"/>
              <a:buNone/>
              <a:defRPr sz="13000">
                <a:solidFill>
                  <a:schemeClr val="accent3"/>
                </a:solidFill>
              </a:defRPr>
            </a:lvl2pPr>
            <a:lvl3pPr lvl="2" algn="ctr">
              <a:spcBef>
                <a:spcPts val="0"/>
              </a:spcBef>
              <a:buClr>
                <a:schemeClr val="accent3"/>
              </a:buClr>
              <a:buSzPts val="13000"/>
              <a:buNone/>
              <a:defRPr sz="13000">
                <a:solidFill>
                  <a:schemeClr val="accent3"/>
                </a:solidFill>
              </a:defRPr>
            </a:lvl3pPr>
            <a:lvl4pPr lvl="3" algn="ctr">
              <a:spcBef>
                <a:spcPts val="0"/>
              </a:spcBef>
              <a:buClr>
                <a:schemeClr val="accent3"/>
              </a:buClr>
              <a:buSzPts val="13000"/>
              <a:buNone/>
              <a:defRPr sz="13000">
                <a:solidFill>
                  <a:schemeClr val="accent3"/>
                </a:solidFill>
              </a:defRPr>
            </a:lvl4pPr>
            <a:lvl5pPr lvl="4" algn="ctr">
              <a:spcBef>
                <a:spcPts val="0"/>
              </a:spcBef>
              <a:buClr>
                <a:schemeClr val="accent3"/>
              </a:buClr>
              <a:buSzPts val="13000"/>
              <a:buNone/>
              <a:defRPr sz="13000">
                <a:solidFill>
                  <a:schemeClr val="accent3"/>
                </a:solidFill>
              </a:defRPr>
            </a:lvl5pPr>
            <a:lvl6pPr lvl="5" algn="ctr">
              <a:spcBef>
                <a:spcPts val="0"/>
              </a:spcBef>
              <a:buClr>
                <a:schemeClr val="accent3"/>
              </a:buClr>
              <a:buSzPts val="13000"/>
              <a:buNone/>
              <a:defRPr sz="13000">
                <a:solidFill>
                  <a:schemeClr val="accent3"/>
                </a:solidFill>
              </a:defRPr>
            </a:lvl6pPr>
            <a:lvl7pPr lvl="6" algn="ctr">
              <a:spcBef>
                <a:spcPts val="0"/>
              </a:spcBef>
              <a:buClr>
                <a:schemeClr val="accent3"/>
              </a:buClr>
              <a:buSzPts val="13000"/>
              <a:buNone/>
              <a:defRPr sz="13000">
                <a:solidFill>
                  <a:schemeClr val="accent3"/>
                </a:solidFill>
              </a:defRPr>
            </a:lvl7pPr>
            <a:lvl8pPr lvl="7" algn="ctr">
              <a:spcBef>
                <a:spcPts val="0"/>
              </a:spcBef>
              <a:buClr>
                <a:schemeClr val="accent3"/>
              </a:buClr>
              <a:buSzPts val="13000"/>
              <a:buNone/>
              <a:defRPr sz="13000">
                <a:solidFill>
                  <a:schemeClr val="accent3"/>
                </a:solidFill>
              </a:defRPr>
            </a:lvl8pPr>
            <a:lvl9pPr lvl="8" algn="ctr">
              <a:spcBef>
                <a:spcPts val="0"/>
              </a:spcBef>
              <a:buClr>
                <a:schemeClr val="accent3"/>
              </a:buClr>
              <a:buSzPts val="13000"/>
              <a:buNone/>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9" name="Shape 5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wrap="square" tIns="91425"/>
          <a:lstStyle>
            <a:lvl1pPr lvl="0" algn="ctr">
              <a:spcBef>
                <a:spcPts val="0"/>
              </a:spcBef>
              <a:buSzPts val="3600"/>
              <a:buNone/>
              <a:defRPr/>
            </a:lvl1pPr>
            <a:lvl2pPr lvl="1" algn="ctr">
              <a:spcBef>
                <a:spcPts val="0"/>
              </a:spcBef>
              <a:buSzPts val="3600"/>
              <a:buNone/>
              <a:defRPr/>
            </a:lvl2pPr>
            <a:lvl3pPr lvl="2" algn="ctr">
              <a:spcBef>
                <a:spcPts val="0"/>
              </a:spcBef>
              <a:buSzPts val="3600"/>
              <a:buNone/>
              <a:defRPr/>
            </a:lvl3pPr>
            <a:lvl4pPr lvl="3" algn="ctr">
              <a:spcBef>
                <a:spcPts val="0"/>
              </a:spcBef>
              <a:buSzPts val="3600"/>
              <a:buNone/>
              <a:defRPr/>
            </a:lvl4pPr>
            <a:lvl5pPr lvl="4" algn="ctr">
              <a:spcBef>
                <a:spcPts val="0"/>
              </a:spcBef>
              <a:buSzPts val="3600"/>
              <a:buNone/>
              <a:defRPr/>
            </a:lvl5pPr>
            <a:lvl6pPr lvl="5" algn="ctr">
              <a:spcBef>
                <a:spcPts val="0"/>
              </a:spcBef>
              <a:buSzPts val="3600"/>
              <a:buNone/>
              <a:defRPr/>
            </a:lvl6pPr>
            <a:lvl7pPr lvl="6" algn="ctr">
              <a:spcBef>
                <a:spcPts val="0"/>
              </a:spcBef>
              <a:buSzPts val="3600"/>
              <a:buNone/>
              <a:defRPr/>
            </a:lvl7pPr>
            <a:lvl8pPr lvl="7" algn="ctr">
              <a:spcBef>
                <a:spcPts val="0"/>
              </a:spcBef>
              <a:buSzPts val="3600"/>
              <a:buNone/>
              <a:defRPr/>
            </a:lvl8pPr>
            <a:lvl9pPr lvl="8" algn="ctr">
              <a:spcBef>
                <a:spcPts val="0"/>
              </a:spcBef>
              <a:buSzPts val="3600"/>
              <a:buNone/>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wrap="square" tIns="91425"/>
          <a:lstStyle>
            <a:lvl1pPr lvl="0">
              <a:spcBef>
                <a:spcPts val="0"/>
              </a:spcBef>
              <a:buClr>
                <a:schemeClr val="dk2"/>
              </a:buClr>
              <a:buSzPts val="5400"/>
              <a:buNone/>
              <a:defRPr b="0" sz="5400">
                <a:solidFill>
                  <a:schemeClr val="dk2"/>
                </a:solidFill>
              </a:defRPr>
            </a:lvl1pPr>
            <a:lvl2pPr lvl="1">
              <a:spcBef>
                <a:spcPts val="0"/>
              </a:spcBef>
              <a:buClr>
                <a:schemeClr val="dk2"/>
              </a:buClr>
              <a:buSzPts val="5400"/>
              <a:buNone/>
              <a:defRPr b="0" sz="5400">
                <a:solidFill>
                  <a:schemeClr val="dk2"/>
                </a:solidFill>
              </a:defRPr>
            </a:lvl2pPr>
            <a:lvl3pPr lvl="2">
              <a:spcBef>
                <a:spcPts val="0"/>
              </a:spcBef>
              <a:buClr>
                <a:schemeClr val="dk2"/>
              </a:buClr>
              <a:buSzPts val="5400"/>
              <a:buNone/>
              <a:defRPr b="0" sz="5400">
                <a:solidFill>
                  <a:schemeClr val="dk2"/>
                </a:solidFill>
              </a:defRPr>
            </a:lvl3pPr>
            <a:lvl4pPr lvl="3">
              <a:spcBef>
                <a:spcPts val="0"/>
              </a:spcBef>
              <a:buClr>
                <a:schemeClr val="dk2"/>
              </a:buClr>
              <a:buSzPts val="5400"/>
              <a:buNone/>
              <a:defRPr b="0" sz="5400">
                <a:solidFill>
                  <a:schemeClr val="dk2"/>
                </a:solidFill>
              </a:defRPr>
            </a:lvl4pPr>
            <a:lvl5pPr lvl="4">
              <a:spcBef>
                <a:spcPts val="0"/>
              </a:spcBef>
              <a:buClr>
                <a:schemeClr val="dk2"/>
              </a:buClr>
              <a:buSzPts val="5400"/>
              <a:buNone/>
              <a:defRPr b="0" sz="5400">
                <a:solidFill>
                  <a:schemeClr val="dk2"/>
                </a:solidFill>
              </a:defRPr>
            </a:lvl5pPr>
            <a:lvl6pPr lvl="5">
              <a:spcBef>
                <a:spcPts val="0"/>
              </a:spcBef>
              <a:buClr>
                <a:schemeClr val="dk2"/>
              </a:buClr>
              <a:buSzPts val="5400"/>
              <a:buNone/>
              <a:defRPr b="0" sz="5400">
                <a:solidFill>
                  <a:schemeClr val="dk2"/>
                </a:solidFill>
              </a:defRPr>
            </a:lvl6pPr>
            <a:lvl7pPr lvl="6">
              <a:spcBef>
                <a:spcPts val="0"/>
              </a:spcBef>
              <a:buClr>
                <a:schemeClr val="dk2"/>
              </a:buClr>
              <a:buSzPts val="5400"/>
              <a:buNone/>
              <a:defRPr b="0" sz="5400">
                <a:solidFill>
                  <a:schemeClr val="dk2"/>
                </a:solidFill>
              </a:defRPr>
            </a:lvl7pPr>
            <a:lvl8pPr lvl="7">
              <a:spcBef>
                <a:spcPts val="0"/>
              </a:spcBef>
              <a:buClr>
                <a:schemeClr val="dk2"/>
              </a:buClr>
              <a:buSzPts val="5400"/>
              <a:buNone/>
              <a:defRPr b="0" sz="5400">
                <a:solidFill>
                  <a:schemeClr val="dk2"/>
                </a:solidFill>
              </a:defRPr>
            </a:lvl8pPr>
            <a:lvl9pPr lvl="8">
              <a:spcBef>
                <a:spcPts val="0"/>
              </a:spcBef>
              <a:buClr>
                <a:schemeClr val="dk2"/>
              </a:buClr>
              <a:buSzPts val="5400"/>
              <a:buNone/>
              <a:defRPr b="0" sz="5400">
                <a:solidFill>
                  <a:schemeClr val="dk2"/>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wrap="square" tIns="91425"/>
          <a:lstStyle>
            <a:lvl1pPr lvl="0">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Font typeface="Open Sans"/>
              <a:buChar char="●"/>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physicsclassroom.com/class/momentum/Lesson-2/Momentum-Conservation-Princip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5.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6.xml"/><Relationship Id="rId4" Type="http://schemas.openxmlformats.org/officeDocument/2006/relationships/hyperlink" Target="http://www.youtube.com/watch?v=44GltAZt2vg" TargetMode="External"/><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wrap="square" tIns="91425">
            <a:noAutofit/>
          </a:bodyPr>
          <a:lstStyle/>
          <a:p>
            <a:pPr indent="0" lvl="0" marL="0">
              <a:spcBef>
                <a:spcPts val="0"/>
              </a:spcBef>
              <a:buNone/>
            </a:pPr>
            <a:r>
              <a:rPr lang="en"/>
              <a:t>Momentum</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wrap="square" tIns="91425">
            <a:noAutofit/>
          </a:bodyPr>
          <a:lstStyle/>
          <a:p>
            <a:pPr indent="0" lvl="0" marL="0">
              <a:spcBef>
                <a:spcPts val="0"/>
              </a:spcBef>
              <a:buNone/>
            </a:pPr>
            <a:r>
              <a:rPr lang="en"/>
              <a:t>By: Ariel, Adam, Patience, Mahyar, Rio, and Claire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Impulse </a:t>
            </a:r>
          </a:p>
        </p:txBody>
      </p:sp>
      <p:sp>
        <p:nvSpPr>
          <p:cNvPr id="126" name="Shape 126"/>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a:t>dp=/ fnet dt </a:t>
            </a:r>
          </a:p>
        </p:txBody>
      </p:sp>
      <p:pic>
        <p:nvPicPr>
          <p:cNvPr id="127" name="Shape 127"/>
          <p:cNvPicPr preferRelativeResize="0"/>
          <p:nvPr/>
        </p:nvPicPr>
        <p:blipFill>
          <a:blip r:embed="rId4">
            <a:alphaModFix/>
          </a:blip>
          <a:stretch>
            <a:fillRect/>
          </a:stretch>
        </p:blipFill>
        <p:spPr>
          <a:xfrm>
            <a:off x="2897925" y="1443575"/>
            <a:ext cx="5417599" cy="335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Common Mistakes</a:t>
            </a:r>
          </a:p>
        </p:txBody>
      </p:sp>
      <p:sp>
        <p:nvSpPr>
          <p:cNvPr id="133" name="Shape 133"/>
          <p:cNvSpPr txBox="1"/>
          <p:nvPr>
            <p:ph idx="1" type="body"/>
          </p:nvPr>
        </p:nvSpPr>
        <p:spPr>
          <a:xfrm>
            <a:off x="311700" y="1152425"/>
            <a:ext cx="8520600" cy="33027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AutoNum type="arabicPeriod"/>
            </a:pPr>
            <a:r>
              <a:rPr lang="en"/>
              <a:t>You can forget to convert the units so they are the same. </a:t>
            </a:r>
          </a:p>
          <a:p>
            <a:pPr indent="-342900" lvl="0" marL="457200" rtl="0">
              <a:spcBef>
                <a:spcPts val="0"/>
              </a:spcBef>
              <a:spcAft>
                <a:spcPts val="0"/>
              </a:spcAft>
              <a:buSzPts val="1800"/>
              <a:buAutoNum type="arabicPeriod"/>
            </a:pPr>
            <a:r>
              <a:rPr lang="en"/>
              <a:t>In conservation of momentum, you might think that because two object have collided only one of them is moving. </a:t>
            </a:r>
          </a:p>
          <a:p>
            <a:pPr indent="-342900" lvl="0" marL="457200" rtl="0">
              <a:spcBef>
                <a:spcPts val="0"/>
              </a:spcBef>
              <a:spcAft>
                <a:spcPts val="0"/>
              </a:spcAft>
              <a:buSzPts val="1800"/>
              <a:buAutoNum type="arabicPeriod"/>
            </a:pPr>
            <a:r>
              <a:rPr lang="en"/>
              <a:t>You might think that perfect inelastic collisions have no deformation at all.</a:t>
            </a:r>
          </a:p>
          <a:p>
            <a:pPr indent="-342900" lvl="0" marL="457200" rtl="0">
              <a:spcBef>
                <a:spcPts val="0"/>
              </a:spcBef>
              <a:spcAft>
                <a:spcPts val="0"/>
              </a:spcAft>
              <a:buSzPts val="1800"/>
              <a:buAutoNum type="arabicPeriod"/>
            </a:pPr>
            <a:r>
              <a:rPr lang="en"/>
              <a:t>You can confuse momentum with the idea of velocity. Though velocity is needed to find momentum, they are not the same thing.  </a:t>
            </a:r>
          </a:p>
          <a:p>
            <a:pPr indent="-342900" lvl="0" marL="457200" rtl="0">
              <a:spcBef>
                <a:spcPts val="0"/>
              </a:spcBef>
              <a:spcAft>
                <a:spcPts val="0"/>
              </a:spcAft>
              <a:buSzPts val="1800"/>
              <a:buAutoNum type="arabicPeriod"/>
            </a:pPr>
            <a:r>
              <a:rPr lang="en"/>
              <a:t>Impulse means only the time of force applied. But, this is not true, as impulse describes the amount of force applied over a certain time.</a:t>
            </a:r>
          </a:p>
          <a:p>
            <a:pPr indent="-342900" lvl="0" marL="457200" rtl="0">
              <a:spcBef>
                <a:spcPts val="0"/>
              </a:spcBef>
              <a:buSzPts val="1800"/>
              <a:buAutoNum type="arabicPeriod"/>
            </a:pPr>
            <a:r>
              <a:rPr lang="en"/>
              <a:t>That it </a:t>
            </a:r>
            <a:r>
              <a:rPr lang="en"/>
              <a:t>isn’t a vector quantity, meaning direction doesn’t matter.</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Review</a:t>
            </a:r>
          </a:p>
        </p:txBody>
      </p:sp>
      <p:sp>
        <p:nvSpPr>
          <p:cNvPr id="139" name="Shape 139"/>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04800" lvl="0" marL="457200" rtl="0">
              <a:spcBef>
                <a:spcPts val="0"/>
              </a:spcBef>
              <a:buSzPts val="1200"/>
              <a:buChar char="●"/>
            </a:pPr>
            <a:r>
              <a:rPr lang="en" sz="1200"/>
              <a:t>If a 5kg object has a velocity of 10 m/s, how much velocity does it have?</a:t>
            </a:r>
          </a:p>
          <a:p>
            <a:pPr indent="0" lvl="0" marL="0" rtl="0">
              <a:spcBef>
                <a:spcPts val="0"/>
              </a:spcBef>
              <a:buNone/>
            </a:pPr>
            <a:r>
              <a:t/>
            </a:r>
            <a:endParaRPr sz="1200"/>
          </a:p>
          <a:p>
            <a:pPr indent="-304800" lvl="0" marL="457200" rtl="0">
              <a:spcBef>
                <a:spcPts val="0"/>
              </a:spcBef>
              <a:buSzPts val="1200"/>
              <a:buChar char="●"/>
            </a:pPr>
            <a:r>
              <a:rPr lang="en" sz="1200"/>
              <a:t>If object 1 and object 2 have the same mass, and object 1 has a velocity of 20 m/s and object 2 has a velocity has a velocity of 30 m/s, how much momentum would they have together if they had a perfect inelastic collision.</a:t>
            </a:r>
          </a:p>
          <a:p>
            <a:pPr indent="0" lvl="0" marL="0" rtl="0">
              <a:spcBef>
                <a:spcPts val="0"/>
              </a:spcBef>
              <a:buNone/>
            </a:pPr>
            <a:r>
              <a:t/>
            </a:r>
            <a:endParaRPr sz="1200"/>
          </a:p>
          <a:p>
            <a:pPr indent="-304800" lvl="0" marL="457200" rtl="0">
              <a:spcBef>
                <a:spcPts val="0"/>
              </a:spcBef>
              <a:buSzPts val="1200"/>
              <a:buChar char="●"/>
            </a:pPr>
            <a:r>
              <a:rPr lang="en" sz="1200"/>
              <a:t>What type of collision is a tennis ball being thrown on the ground?</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Review (cont.)</a:t>
            </a:r>
          </a:p>
        </p:txBody>
      </p:sp>
      <p:sp>
        <p:nvSpPr>
          <p:cNvPr id="145" name="Shape 145"/>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04800" lvl="0" marL="457200" rtl="0">
              <a:spcBef>
                <a:spcPts val="0"/>
              </a:spcBef>
              <a:buSzPts val="1200"/>
              <a:buChar char="●"/>
            </a:pPr>
            <a:r>
              <a:rPr lang="en" sz="1200"/>
              <a:t>If an out of control car crashed into either a bean bag or a brick wall, which instance would have the least amount of damage? Why?</a:t>
            </a:r>
          </a:p>
          <a:p>
            <a:pPr indent="0" lvl="0" marL="0" rtl="0">
              <a:spcBef>
                <a:spcPts val="0"/>
              </a:spcBef>
              <a:buNone/>
            </a:pPr>
            <a:r>
              <a:t/>
            </a:r>
            <a:endParaRPr sz="1200"/>
          </a:p>
          <a:p>
            <a:pPr indent="-304800" lvl="0" marL="457200">
              <a:spcBef>
                <a:spcPts val="0"/>
              </a:spcBef>
              <a:buSzPts val="1200"/>
              <a:buChar char="●"/>
            </a:pPr>
            <a:r>
              <a:rPr lang="en" sz="1200"/>
              <a:t>If a 1000g object has a velocity of 5 m/s how much momentum does it have?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lgn="ctr">
              <a:spcBef>
                <a:spcPts val="0"/>
              </a:spcBef>
              <a:buNone/>
            </a:pPr>
            <a:r>
              <a:rPr lang="en"/>
              <a:t>Work Cited</a:t>
            </a:r>
          </a:p>
        </p:txBody>
      </p:sp>
      <p:sp>
        <p:nvSpPr>
          <p:cNvPr id="151" name="Shape 151"/>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i="1" lang="en" sz="1050">
                <a:solidFill>
                  <a:srgbClr val="000000"/>
                </a:solidFill>
                <a:highlight>
                  <a:srgbClr val="F1F4F5"/>
                </a:highlight>
                <a:latin typeface="Arial"/>
                <a:ea typeface="Arial"/>
                <a:cs typeface="Arial"/>
                <a:sym typeface="Arial"/>
              </a:rPr>
              <a:t>Elastic and Inelastic Collisions</a:t>
            </a:r>
            <a:r>
              <a:rPr lang="en" sz="1050">
                <a:solidFill>
                  <a:srgbClr val="000000"/>
                </a:solidFill>
                <a:highlight>
                  <a:srgbClr val="F1F4F5"/>
                </a:highlight>
                <a:latin typeface="Arial"/>
                <a:ea typeface="Arial"/>
                <a:cs typeface="Arial"/>
                <a:sym typeface="Arial"/>
              </a:rPr>
              <a:t>, hyperphysics.phy-astr.gsu.edu/hbase/elacol.html.</a:t>
            </a:r>
          </a:p>
          <a:p>
            <a:pPr indent="0" lvl="0" marL="0">
              <a:spcBef>
                <a:spcPts val="0"/>
              </a:spcBef>
              <a:buNone/>
            </a:pPr>
            <a:r>
              <a:rPr lang="en" sz="1050" u="sng">
                <a:solidFill>
                  <a:schemeClr val="hlink"/>
                </a:solidFill>
                <a:highlight>
                  <a:srgbClr val="F1F4F5"/>
                </a:highlight>
                <a:latin typeface="Arial"/>
                <a:ea typeface="Arial"/>
                <a:cs typeface="Arial"/>
                <a:sym typeface="Arial"/>
                <a:hlinkClick r:id="rId3"/>
              </a:rPr>
              <a:t>http://www.physicsclassroom.com/class/momentum/Lesson-2/Momentum-Conservation-Principle</a:t>
            </a:r>
          </a:p>
          <a:p>
            <a:pPr indent="0" lvl="0" marL="0">
              <a:spcBef>
                <a:spcPts val="0"/>
              </a:spcBef>
              <a:buNone/>
            </a:pPr>
            <a:r>
              <a:rPr lang="en" sz="1050">
                <a:solidFill>
                  <a:srgbClr val="000000"/>
                </a:solidFill>
                <a:highlight>
                  <a:srgbClr val="F1F4F5"/>
                </a:highlight>
                <a:latin typeface="Arial"/>
                <a:ea typeface="Arial"/>
                <a:cs typeface="Arial"/>
                <a:sym typeface="Arial"/>
              </a:rPr>
              <a:t> n/a. “What Are Momentum and Impulse? (Article).” </a:t>
            </a:r>
            <a:r>
              <a:rPr i="1" lang="en" sz="1050">
                <a:solidFill>
                  <a:srgbClr val="000000"/>
                </a:solidFill>
                <a:highlight>
                  <a:srgbClr val="F1F4F5"/>
                </a:highlight>
                <a:latin typeface="Arial"/>
                <a:ea typeface="Arial"/>
                <a:cs typeface="Arial"/>
                <a:sym typeface="Arial"/>
              </a:rPr>
              <a:t>Khan Academy</a:t>
            </a:r>
            <a:r>
              <a:rPr lang="en" sz="1050">
                <a:solidFill>
                  <a:srgbClr val="000000"/>
                </a:solidFill>
                <a:highlight>
                  <a:srgbClr val="F1F4F5"/>
                </a:highlight>
                <a:latin typeface="Arial"/>
                <a:ea typeface="Arial"/>
                <a:cs typeface="Arial"/>
                <a:sym typeface="Arial"/>
              </a:rPr>
              <a:t>, Khan Academy, 0ADAD, www.khanacademy.org/science/physics/linear-momentum/momentum-tutorial/a/what-are-momentum-and-impulse.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The Basics</a:t>
            </a:r>
          </a:p>
        </p:txBody>
      </p:sp>
      <p:sp>
        <p:nvSpPr>
          <p:cNvPr id="73" name="Shape 73"/>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Momentum     A vector quantity of motion </a:t>
            </a:r>
          </a:p>
          <a:p>
            <a:pPr indent="-342900" lvl="0" marL="457200" rtl="0">
              <a:spcBef>
                <a:spcPts val="0"/>
              </a:spcBef>
              <a:spcAft>
                <a:spcPts val="0"/>
              </a:spcAft>
              <a:buSzPts val="1800"/>
              <a:buChar char="●"/>
            </a:pPr>
            <a:r>
              <a:rPr lang="en"/>
              <a:t>p=mv  </a:t>
            </a:r>
          </a:p>
          <a:p>
            <a:pPr indent="-342900" lvl="0" marL="457200" rtl="0">
              <a:spcBef>
                <a:spcPts val="0"/>
              </a:spcBef>
              <a:spcAft>
                <a:spcPts val="0"/>
              </a:spcAft>
              <a:buSzPts val="1800"/>
              <a:buChar char="●"/>
            </a:pPr>
            <a:r>
              <a:rPr lang="en"/>
              <a:t>This equation says that momentum is equal to the mass of the object times its velocity.</a:t>
            </a:r>
          </a:p>
          <a:p>
            <a:pPr indent="-342900" lvl="0" marL="457200" rtl="0">
              <a:spcBef>
                <a:spcPts val="0"/>
              </a:spcBef>
              <a:spcAft>
                <a:spcPts val="0"/>
              </a:spcAft>
              <a:buSzPts val="1800"/>
              <a:buChar char="●"/>
            </a:pPr>
            <a:r>
              <a:rPr lang="en"/>
              <a:t>That means that an object with little mass and a high velocity has the same momentum as an object with a lot of mass and a low velocity. </a:t>
            </a:r>
          </a:p>
          <a:p>
            <a:pPr indent="-342900" lvl="0" marL="457200" rtl="0">
              <a:spcBef>
                <a:spcPts val="0"/>
              </a:spcBef>
              <a:buSzPts val="1800"/>
              <a:buChar char="●"/>
            </a:pPr>
            <a:r>
              <a:rPr lang="en"/>
              <a:t>Momentum is measured in kg* m/s</a:t>
            </a:r>
          </a:p>
        </p:txBody>
      </p:sp>
      <p:sp>
        <p:nvSpPr>
          <p:cNvPr id="74" name="Shape 74"/>
          <p:cNvSpPr/>
          <p:nvPr/>
        </p:nvSpPr>
        <p:spPr>
          <a:xfrm>
            <a:off x="2142300" y="1449275"/>
            <a:ext cx="207300" cy="1185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Law of Conservation of Momentum </a:t>
            </a:r>
          </a:p>
        </p:txBody>
      </p:sp>
      <p:sp>
        <p:nvSpPr>
          <p:cNvPr id="80" name="Shape 80"/>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a:t>The total momentum of an </a:t>
            </a:r>
            <a:r>
              <a:rPr lang="en"/>
              <a:t>isolated</a:t>
            </a:r>
            <a:r>
              <a:rPr lang="en"/>
              <a:t> system remains constant</a:t>
            </a:r>
          </a:p>
          <a:p>
            <a:pPr indent="0" lvl="0" marL="0">
              <a:spcBef>
                <a:spcPts val="0"/>
              </a:spcBef>
              <a:buNone/>
            </a:pPr>
            <a:r>
              <a:rPr lang="en"/>
              <a:t>More specifically: When object 1 and object 2 collide in an isolated system the combined momentum of the two objects before the collision, equal the total momentum of the objects after</a:t>
            </a:r>
          </a:p>
          <a:p>
            <a:pPr indent="0" lvl="0" marL="0">
              <a:spcBef>
                <a:spcPts val="0"/>
              </a:spcBef>
              <a:buNone/>
            </a:pPr>
            <a:r>
              <a:rPr lang="en"/>
              <a:t>So no momentum was lost or </a:t>
            </a:r>
            <a:r>
              <a:rPr lang="en"/>
              <a:t>gained</a:t>
            </a:r>
          </a:p>
          <a:p>
            <a:pPr indent="0" lvl="0" mar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lgn="ctr">
              <a:spcBef>
                <a:spcPts val="0"/>
              </a:spcBef>
              <a:buNone/>
            </a:pPr>
            <a:r>
              <a:rPr lang="en"/>
              <a:t>The Different Types Of Collisions</a:t>
            </a:r>
          </a:p>
        </p:txBody>
      </p:sp>
      <p:sp>
        <p:nvSpPr>
          <p:cNvPr id="86" name="Shape 86"/>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a:t>Elastic Collisions - A Collision during which no deformation takes place. (Or at least very little.) </a:t>
            </a:r>
          </a:p>
          <a:p>
            <a:pPr indent="0" lvl="0" marL="0">
              <a:spcBef>
                <a:spcPts val="0"/>
              </a:spcBef>
              <a:buNone/>
            </a:pPr>
            <a:r>
              <a:rPr lang="en"/>
              <a:t>Inelastic Collisions - a collision during which deformation takes place.</a:t>
            </a:r>
          </a:p>
          <a:p>
            <a:pPr indent="0" lvl="0" marL="0">
              <a:spcBef>
                <a:spcPts val="0"/>
              </a:spcBef>
              <a:buNone/>
            </a:pPr>
            <a:r>
              <a:rPr lang="en"/>
              <a:t>Perfectly Inelastic Collisions - A collision where the objects stick together after colliding.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Elastic Collision</a:t>
            </a:r>
          </a:p>
        </p:txBody>
      </p:sp>
      <p:sp>
        <p:nvSpPr>
          <p:cNvPr id="92" name="Shape 92"/>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A good elastic collision is when there is no loss in potential energy.</a:t>
            </a:r>
          </a:p>
          <a:p>
            <a:pPr indent="-342900" lvl="0" marL="457200" rtl="0">
              <a:spcBef>
                <a:spcPts val="0"/>
              </a:spcBef>
              <a:buSzPts val="1800"/>
              <a:buFont typeface="Times New Roman"/>
              <a:buChar char="●"/>
            </a:pPr>
            <a:r>
              <a:rPr lang="en">
                <a:highlight>
                  <a:srgbClr val="FFFFFF"/>
                </a:highlight>
                <a:latin typeface="Times New Roman"/>
                <a:ea typeface="Times New Roman"/>
                <a:cs typeface="Times New Roman"/>
                <a:sym typeface="Times New Roman"/>
              </a:rPr>
              <a:t> </a:t>
            </a:r>
            <a:r>
              <a:rPr lang="en">
                <a:highlight>
                  <a:srgbClr val="FFFFFF"/>
                </a:highlight>
              </a:rPr>
              <a:t>Almost no energy is lost to sound, heat, or deformation.</a:t>
            </a:r>
          </a:p>
          <a:p>
            <a:pPr indent="0" lvl="0" marL="0" rtl="0">
              <a:spcBef>
                <a:spcPts val="0"/>
              </a:spcBef>
              <a:buNone/>
            </a:pPr>
            <a:r>
              <a:t/>
            </a:r>
            <a:endParaRPr/>
          </a:p>
          <a:p>
            <a:pPr indent="0" lvl="0" marL="0">
              <a:spcBef>
                <a:spcPts val="0"/>
              </a:spcBef>
              <a:buNone/>
            </a:pPr>
            <a:r>
              <a:t/>
            </a:r>
            <a:endParaRPr/>
          </a:p>
          <a:p>
            <a:pPr indent="0" lvl="0" marL="0">
              <a:spcBef>
                <a:spcPts val="0"/>
              </a:spcBef>
              <a:buNone/>
            </a:pPr>
            <a:r>
              <a:rPr lang="en"/>
              <a:t>  </a:t>
            </a:r>
          </a:p>
        </p:txBody>
      </p:sp>
      <p:pic>
        <p:nvPicPr>
          <p:cNvPr id="93" name="Shape 93"/>
          <p:cNvPicPr preferRelativeResize="0"/>
          <p:nvPr/>
        </p:nvPicPr>
        <p:blipFill>
          <a:blip r:embed="rId4">
            <a:alphaModFix/>
          </a:blip>
          <a:stretch>
            <a:fillRect/>
          </a:stretch>
        </p:blipFill>
        <p:spPr>
          <a:xfrm>
            <a:off x="995550" y="2007500"/>
            <a:ext cx="4796625" cy="2827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Inelastic Collision</a:t>
            </a:r>
          </a:p>
        </p:txBody>
      </p:sp>
      <p:sp>
        <p:nvSpPr>
          <p:cNvPr id="99" name="Shape 99"/>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Is a collision in which the kinetic energy will change to some type of different energy in the collision.</a:t>
            </a:r>
          </a:p>
          <a:p>
            <a:pPr indent="-342900" lvl="0" marL="457200" rtl="0">
              <a:spcBef>
                <a:spcPts val="0"/>
              </a:spcBef>
              <a:spcAft>
                <a:spcPts val="0"/>
              </a:spcAft>
              <a:buSzPts val="1800"/>
              <a:buChar char="●"/>
            </a:pPr>
            <a:r>
              <a:rPr lang="en"/>
              <a:t>Momentum is conserved in an inelastic collision</a:t>
            </a:r>
          </a:p>
          <a:p>
            <a:pPr indent="-342900" lvl="0" marL="457200">
              <a:spcBef>
                <a:spcPts val="0"/>
              </a:spcBef>
              <a:buSzPts val="1800"/>
              <a:buChar char="●"/>
            </a:pPr>
            <a:r>
              <a:rPr lang="en"/>
              <a:t>Example: A car crashing against a tree because the kinetic energy is not conserved.</a:t>
            </a:r>
          </a:p>
        </p:txBody>
      </p:sp>
      <p:sp>
        <p:nvSpPr>
          <p:cNvPr descr="Thank you for watching this crash compilation! Please like and subscribe for more videos! Leave your suggestions in the comments.  Music: Vibe Tracks - Take You Home Tonight" id="100" name="Shape 100" title="Wrapping cars around trees - BeamNG.Drive">
            <a:hlinkClick r:id="rId4"/>
          </p:cNvPr>
          <p:cNvSpPr/>
          <p:nvPr/>
        </p:nvSpPr>
        <p:spPr>
          <a:xfrm>
            <a:off x="2617475" y="2801675"/>
            <a:ext cx="2735125" cy="2051350"/>
          </a:xfrm>
          <a:prstGeom prst="rect">
            <a:avLst/>
          </a:prstGeom>
          <a:blipFill>
            <a:blip r:embed="rId5">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Perfectly Inelastic Collisions</a:t>
            </a:r>
          </a:p>
        </p:txBody>
      </p:sp>
      <p:sp>
        <p:nvSpPr>
          <p:cNvPr id="106" name="Shape 106"/>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In a perfectly inelastic collision, the maximum amount of velocity is lost in the collision.</a:t>
            </a:r>
          </a:p>
          <a:p>
            <a:pPr indent="-342900" lvl="0" marL="457200" rtl="0">
              <a:spcBef>
                <a:spcPts val="0"/>
              </a:spcBef>
              <a:spcAft>
                <a:spcPts val="0"/>
              </a:spcAft>
              <a:buSzPts val="1800"/>
              <a:buChar char="●"/>
            </a:pPr>
            <a:r>
              <a:rPr lang="en"/>
              <a:t>Most Often in a perfectly inelastic collision the two objects stick together.</a:t>
            </a:r>
          </a:p>
          <a:p>
            <a:pPr indent="-342900" lvl="0" marL="457200" rtl="0">
              <a:spcBef>
                <a:spcPts val="0"/>
              </a:spcBef>
              <a:buSzPts val="1800"/>
              <a:buChar char="●"/>
            </a:pPr>
            <a:r>
              <a:rPr lang="en"/>
              <a:t>A good example of this is a tackle in Football</a:t>
            </a:r>
          </a:p>
          <a:p>
            <a:pPr indent="0" lvl="0" marL="0">
              <a:spcBef>
                <a:spcPts val="0"/>
              </a:spcBef>
              <a:buNone/>
            </a:pPr>
            <a:r>
              <a:t/>
            </a:r>
            <a:endParaRPr/>
          </a:p>
        </p:txBody>
      </p:sp>
      <p:pic>
        <p:nvPicPr>
          <p:cNvPr id="107" name="Shape 107"/>
          <p:cNvPicPr preferRelativeResize="0"/>
          <p:nvPr/>
        </p:nvPicPr>
        <p:blipFill>
          <a:blip r:embed="rId4">
            <a:alphaModFix/>
          </a:blip>
          <a:stretch>
            <a:fillRect/>
          </a:stretch>
        </p:blipFill>
        <p:spPr>
          <a:xfrm>
            <a:off x="5770650" y="2646475"/>
            <a:ext cx="2703650" cy="2027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After collision</a:t>
            </a:r>
          </a:p>
        </p:txBody>
      </p:sp>
      <p:sp>
        <p:nvSpPr>
          <p:cNvPr id="113" name="Shape 113"/>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a:t>After a collision the mass will be doubled if the two objects have the same mass, and the speed will be the average of the two. </a:t>
            </a:r>
          </a:p>
          <a:p>
            <a:pPr indent="0" lvl="0" marL="0">
              <a:spcBef>
                <a:spcPts val="0"/>
              </a:spcBef>
              <a:buNone/>
            </a:pPr>
            <a:r>
              <a:rPr lang="en"/>
              <a:t>For example: </a:t>
            </a:r>
            <a:r>
              <a:rPr lang="en"/>
              <a:t>V1= 24 m/s V2= 0(at rest) - before collision</a:t>
            </a:r>
          </a:p>
          <a:p>
            <a:pPr indent="0" lvl="0" marL="0">
              <a:spcBef>
                <a:spcPts val="0"/>
              </a:spcBef>
              <a:buNone/>
            </a:pPr>
            <a:r>
              <a:rPr lang="en"/>
              <a:t>V1= 12 m/s &amp; V2 = 12 after collision</a:t>
            </a:r>
          </a:p>
          <a:p>
            <a:pPr indent="0" lvl="0" marL="0">
              <a:spcBef>
                <a:spcPts val="0"/>
              </a:spcBef>
              <a:buNone/>
            </a:pPr>
            <a:r>
              <a:t/>
            </a:r>
            <a:endParaRPr/>
          </a:p>
          <a:p>
            <a:pPr indent="0" lvl="0" mar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Newton’s 2nd Law</a:t>
            </a:r>
          </a:p>
        </p:txBody>
      </p:sp>
      <p:sp>
        <p:nvSpPr>
          <p:cNvPr id="119" name="Shape 119"/>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a:t>F=ma</a:t>
            </a:r>
          </a:p>
          <a:p>
            <a:pPr indent="0" lvl="0" marL="0">
              <a:spcBef>
                <a:spcPts val="0"/>
              </a:spcBef>
              <a:buNone/>
            </a:pPr>
            <a:r>
              <a:rPr i="1" lang="en"/>
              <a:t>The force is equal to the mass times the acceleration.</a:t>
            </a:r>
          </a:p>
          <a:p>
            <a:pPr indent="0" lvl="0" marL="0" rtl="0">
              <a:spcBef>
                <a:spcPts val="1800"/>
              </a:spcBef>
              <a:spcAft>
                <a:spcPts val="400"/>
              </a:spcAft>
              <a:buNone/>
            </a:pPr>
            <a:r>
              <a:t/>
            </a:r>
            <a:endParaRPr b="1" sz="1700">
              <a:solidFill>
                <a:srgbClr val="0000FF"/>
              </a:solidFill>
              <a:latin typeface="Comic Sans MS"/>
              <a:ea typeface="Comic Sans MS"/>
              <a:cs typeface="Comic Sans MS"/>
              <a:sym typeface="Comic Sans MS"/>
            </a:endParaRPr>
          </a:p>
          <a:p>
            <a:pPr indent="0" lvl="0" marL="0">
              <a:spcBef>
                <a:spcPts val="0"/>
              </a:spcBef>
              <a:buNone/>
            </a:pPr>
            <a:r>
              <a:rPr i="1" lang="en"/>
              <a:t> </a:t>
            </a:r>
          </a:p>
          <a:p>
            <a:pPr indent="0" lvl="0" marL="0">
              <a:spcBef>
                <a:spcPts val="0"/>
              </a:spcBef>
              <a:buNone/>
            </a:pPr>
            <a:r>
              <a:t/>
            </a:r>
            <a:endParaRPr i="1"/>
          </a:p>
        </p:txBody>
      </p:sp>
      <p:pic>
        <p:nvPicPr>
          <p:cNvPr id="120" name="Shape 120"/>
          <p:cNvPicPr preferRelativeResize="0"/>
          <p:nvPr/>
        </p:nvPicPr>
        <p:blipFill>
          <a:blip r:embed="rId4">
            <a:alphaModFix/>
          </a:blip>
          <a:stretch>
            <a:fillRect/>
          </a:stretch>
        </p:blipFill>
        <p:spPr>
          <a:xfrm>
            <a:off x="4199050" y="2346477"/>
            <a:ext cx="3917200" cy="2383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