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Comfortaa"/>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omfortaa-bold.fntdata"/><Relationship Id="rId6" Type="http://schemas.openxmlformats.org/officeDocument/2006/relationships/slide" Target="slides/slide2.xml"/><Relationship Id="rId18" Type="http://schemas.openxmlformats.org/officeDocument/2006/relationships/font" Target="fonts/Comfortaa-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rtl="0">
              <a:spcBef>
                <a:spcPts val="0"/>
              </a:spcBef>
              <a:buNone/>
            </a:pPr>
            <a:r>
              <a:rPr lang="en">
                <a:solidFill>
                  <a:srgbClr val="FFFFFF"/>
                </a:solidFill>
              </a:rPr>
              <a:t>Magnetism and Circuits</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indent="0" lvl="0" marL="0">
              <a:spcBef>
                <a:spcPts val="0"/>
              </a:spcBef>
              <a:buNone/>
            </a:pPr>
            <a:r>
              <a:rPr lang="en" sz="2300">
                <a:solidFill>
                  <a:srgbClr val="FFFFFF"/>
                </a:solidFill>
              </a:rPr>
              <a:t>Created by Natalie, Kevin, Lucas, Alexa, William, and Aneese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a:t>Example Problem #3</a:t>
            </a:r>
          </a:p>
          <a:p>
            <a:pPr indent="0" lvl="0" marL="0">
              <a:spcBef>
                <a:spcPts val="0"/>
              </a:spcBef>
              <a:buNone/>
            </a:pPr>
            <a:r>
              <a:t/>
            </a:r>
            <a:endParaRPr/>
          </a:p>
        </p:txBody>
      </p:sp>
      <p:sp>
        <p:nvSpPr>
          <p:cNvPr id="112" name="Shape 11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Electrons will be transferred from a </a:t>
            </a:r>
            <a:r>
              <a:rPr lang="en"/>
              <a:t>piece</a:t>
            </a:r>
            <a:r>
              <a:rPr lang="en"/>
              <a:t> of wool to a rod when…?</a:t>
            </a:r>
          </a:p>
          <a:p>
            <a:pPr indent="-342900" lvl="0" marL="457200" rtl="0">
              <a:spcBef>
                <a:spcPts val="0"/>
              </a:spcBef>
              <a:spcAft>
                <a:spcPts val="0"/>
              </a:spcAft>
              <a:buSzPts val="1800"/>
              <a:buAutoNum type="alphaUcParenR"/>
            </a:pPr>
            <a:r>
              <a:rPr lang="en"/>
              <a:t>They would not be electrons</a:t>
            </a:r>
          </a:p>
          <a:p>
            <a:pPr indent="-342900" lvl="0" marL="457200" rtl="0">
              <a:spcBef>
                <a:spcPts val="0"/>
              </a:spcBef>
              <a:spcAft>
                <a:spcPts val="0"/>
              </a:spcAft>
              <a:buSzPts val="1800"/>
              <a:buAutoNum type="alphaUcParenR"/>
            </a:pPr>
            <a:r>
              <a:rPr lang="en"/>
              <a:t>You hover the wool above the rod</a:t>
            </a:r>
          </a:p>
          <a:p>
            <a:pPr indent="-342900" lvl="0" marL="457200" rtl="0">
              <a:spcBef>
                <a:spcPts val="0"/>
              </a:spcBef>
              <a:spcAft>
                <a:spcPts val="0"/>
              </a:spcAft>
              <a:buSzPts val="1800"/>
              <a:buAutoNum type="alphaUcParenR"/>
            </a:pPr>
            <a:r>
              <a:rPr lang="en"/>
              <a:t>When you rub the wool on the rod</a:t>
            </a:r>
          </a:p>
          <a:p>
            <a:pPr indent="-342900" lvl="0" marL="457200">
              <a:spcBef>
                <a:spcPts val="0"/>
              </a:spcBef>
              <a:buSzPts val="1800"/>
              <a:buAutoNum type="alphaUcParenR"/>
            </a:pPr>
            <a:r>
              <a:rPr lang="en"/>
              <a:t>When you touch to wool to the rod </a:t>
            </a:r>
          </a:p>
        </p:txBody>
      </p:sp>
      <p:sp>
        <p:nvSpPr>
          <p:cNvPr id="113" name="Shape 113"/>
          <p:cNvSpPr txBox="1"/>
          <p:nvPr/>
        </p:nvSpPr>
        <p:spPr>
          <a:xfrm>
            <a:off x="5808600" y="2803375"/>
            <a:ext cx="3023700" cy="1473000"/>
          </a:xfrm>
          <a:prstGeom prst="rect">
            <a:avLst/>
          </a:prstGeom>
          <a:noFill/>
          <a:ln>
            <a:noFill/>
          </a:ln>
        </p:spPr>
        <p:txBody>
          <a:bodyPr anchorCtr="0" anchor="t" bIns="91425" lIns="91425" rIns="91425" wrap="square" tIns="91425">
            <a:noAutofit/>
          </a:bodyPr>
          <a:lstStyle/>
          <a:p>
            <a:pPr indent="0" lvl="0" marL="0">
              <a:spcBef>
                <a:spcPts val="0"/>
              </a:spcBef>
              <a:buNone/>
            </a:pPr>
            <a:r>
              <a:rPr lang="en">
                <a:solidFill>
                  <a:srgbClr val="434343"/>
                </a:solidFill>
              </a:rPr>
              <a:t>Correct Answer:</a:t>
            </a:r>
          </a:p>
          <a:p>
            <a:pPr indent="0" lvl="0" marL="0">
              <a:spcBef>
                <a:spcPts val="0"/>
              </a:spcBef>
              <a:buNone/>
            </a:pPr>
            <a:r>
              <a:t/>
            </a:r>
            <a:endParaRPr>
              <a:solidFill>
                <a:srgbClr val="434343"/>
              </a:solidFill>
            </a:endParaRPr>
          </a:p>
          <a:p>
            <a:pPr indent="0" lvl="0" marL="0">
              <a:spcBef>
                <a:spcPts val="0"/>
              </a:spcBef>
              <a:buNone/>
            </a:pPr>
            <a:r>
              <a:rPr lang="en">
                <a:solidFill>
                  <a:srgbClr val="434343"/>
                </a:solidFill>
              </a:rPr>
              <a:t>c) When you rub wool on the rod</a:t>
            </a:r>
          </a:p>
          <a:p>
            <a:pPr indent="0" lvl="0" marL="0">
              <a:spcBef>
                <a:spcPts val="0"/>
              </a:spcBef>
              <a:buNone/>
            </a:pPr>
            <a:r>
              <a:t/>
            </a:r>
            <a:endParaRPr>
              <a:solidFill>
                <a:srgbClr val="434343"/>
              </a:solidFill>
            </a:endParaRPr>
          </a:p>
          <a:p>
            <a:pPr indent="0" lvl="0" marL="0">
              <a:spcBef>
                <a:spcPts val="0"/>
              </a:spcBef>
              <a:buNone/>
            </a:pPr>
            <a:r>
              <a:rPr lang="en">
                <a:solidFill>
                  <a:srgbClr val="434343"/>
                </a:solidFill>
              </a:rPr>
              <a:t>Reason:</a:t>
            </a:r>
          </a:p>
          <a:p>
            <a:pPr indent="0" lvl="0" marL="0">
              <a:spcBef>
                <a:spcPts val="0"/>
              </a:spcBef>
              <a:buNone/>
            </a:pPr>
            <a:r>
              <a:rPr lang="en">
                <a:solidFill>
                  <a:srgbClr val="434343"/>
                </a:solidFill>
              </a:rPr>
              <a:t>This is because in order to transfer Electrons from one to the other, you must create a positive charge.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a:t>Example Problem #4</a:t>
            </a:r>
          </a:p>
          <a:p>
            <a:pPr indent="0" lvl="0" marL="0">
              <a:spcBef>
                <a:spcPts val="0"/>
              </a:spcBef>
              <a:buNone/>
            </a:pPr>
            <a:r>
              <a:t/>
            </a:r>
            <a:endParaRPr/>
          </a:p>
        </p:txBody>
      </p:sp>
      <p:sp>
        <p:nvSpPr>
          <p:cNvPr id="119" name="Shape 11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If you were to take a magnet with a north and south pole and made it into two magnets, how many poles would you have?</a:t>
            </a:r>
          </a:p>
          <a:p>
            <a:pPr indent="-342900" lvl="0" marL="457200" rtl="0">
              <a:spcBef>
                <a:spcPts val="0"/>
              </a:spcBef>
              <a:spcAft>
                <a:spcPts val="0"/>
              </a:spcAft>
              <a:buSzPts val="1800"/>
              <a:buAutoNum type="alphaLcPeriod"/>
            </a:pPr>
            <a:r>
              <a:rPr lang="en"/>
              <a:t>2</a:t>
            </a:r>
          </a:p>
          <a:p>
            <a:pPr indent="-342900" lvl="0" marL="457200" rtl="0">
              <a:spcBef>
                <a:spcPts val="0"/>
              </a:spcBef>
              <a:spcAft>
                <a:spcPts val="0"/>
              </a:spcAft>
              <a:buSzPts val="1800"/>
              <a:buAutoNum type="alphaLcPeriod"/>
            </a:pPr>
            <a:r>
              <a:rPr lang="en"/>
              <a:t>4</a:t>
            </a:r>
          </a:p>
          <a:p>
            <a:pPr indent="-342900" lvl="0" marL="457200" rtl="0">
              <a:spcBef>
                <a:spcPts val="0"/>
              </a:spcBef>
              <a:spcAft>
                <a:spcPts val="0"/>
              </a:spcAft>
              <a:buSzPts val="1800"/>
              <a:buAutoNum type="alphaLcPeriod"/>
            </a:pPr>
            <a:r>
              <a:rPr lang="en"/>
              <a:t>1</a:t>
            </a:r>
          </a:p>
          <a:p>
            <a:pPr indent="-342900" lvl="0" marL="457200" rtl="0">
              <a:spcBef>
                <a:spcPts val="0"/>
              </a:spcBef>
              <a:buSzPts val="1800"/>
              <a:buAutoNum type="alphaLcPeriod"/>
            </a:pPr>
            <a:r>
              <a:rPr lang="en"/>
              <a:t>8</a:t>
            </a:r>
          </a:p>
        </p:txBody>
      </p:sp>
      <p:sp>
        <p:nvSpPr>
          <p:cNvPr id="120" name="Shape 120"/>
          <p:cNvSpPr txBox="1"/>
          <p:nvPr/>
        </p:nvSpPr>
        <p:spPr>
          <a:xfrm>
            <a:off x="4787025" y="3043325"/>
            <a:ext cx="3799200" cy="1731600"/>
          </a:xfrm>
          <a:prstGeom prst="rect">
            <a:avLst/>
          </a:prstGeom>
          <a:noFill/>
          <a:ln>
            <a:noFill/>
          </a:ln>
        </p:spPr>
        <p:txBody>
          <a:bodyPr anchorCtr="0" anchor="t" bIns="91425" lIns="91425" rIns="91425" wrap="square" tIns="91425">
            <a:noAutofit/>
          </a:bodyPr>
          <a:lstStyle/>
          <a:p>
            <a:pPr indent="0" lvl="0" marL="0">
              <a:spcBef>
                <a:spcPts val="0"/>
              </a:spcBef>
              <a:buNone/>
            </a:pPr>
            <a:r>
              <a:rPr lang="en"/>
              <a:t>Correct Answer: “b,” no matter what, each magnet has two poles, a north and south one.</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a:t>Example Problem #5</a:t>
            </a:r>
          </a:p>
          <a:p>
            <a:pPr indent="0" lvl="0" marL="0">
              <a:spcBef>
                <a:spcPts val="0"/>
              </a:spcBef>
              <a:buNone/>
            </a:pPr>
            <a:r>
              <a:t/>
            </a:r>
            <a:endParaRP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If you double the current through a wire</a:t>
            </a:r>
            <a:r>
              <a:rPr b="1" lang="en"/>
              <a:t> twice</a:t>
            </a:r>
            <a:r>
              <a:rPr lang="en"/>
              <a:t>, what happens to the magnetic field it induces?</a:t>
            </a:r>
          </a:p>
          <a:p>
            <a:pPr indent="-342900" lvl="0" marL="457200" rtl="0">
              <a:spcBef>
                <a:spcPts val="0"/>
              </a:spcBef>
              <a:spcAft>
                <a:spcPts val="0"/>
              </a:spcAft>
              <a:buSzPts val="1800"/>
              <a:buAutoNum type="alphaLcPeriod"/>
            </a:pPr>
            <a:r>
              <a:rPr lang="en"/>
              <a:t>It octuples (8 times)</a:t>
            </a:r>
          </a:p>
          <a:p>
            <a:pPr indent="-342900" lvl="0" marL="457200" rtl="0">
              <a:spcBef>
                <a:spcPts val="0"/>
              </a:spcBef>
              <a:spcAft>
                <a:spcPts val="0"/>
              </a:spcAft>
              <a:buSzPts val="1800"/>
              <a:buAutoNum type="alphaLcPeriod"/>
            </a:pPr>
            <a:r>
              <a:rPr lang="en"/>
              <a:t>It quadruples</a:t>
            </a:r>
          </a:p>
          <a:p>
            <a:pPr indent="-342900" lvl="0" marL="457200" rtl="0">
              <a:spcBef>
                <a:spcPts val="0"/>
              </a:spcBef>
              <a:spcAft>
                <a:spcPts val="0"/>
              </a:spcAft>
              <a:buSzPts val="1800"/>
              <a:buAutoNum type="alphaLcPeriod"/>
            </a:pPr>
            <a:r>
              <a:rPr lang="en"/>
              <a:t>It fourths</a:t>
            </a:r>
          </a:p>
          <a:p>
            <a:pPr indent="-342900" lvl="0" marL="457200">
              <a:spcBef>
                <a:spcPts val="0"/>
              </a:spcBef>
              <a:buSzPts val="1800"/>
              <a:buAutoNum type="alphaLcPeriod"/>
            </a:pPr>
            <a:r>
              <a:rPr lang="en"/>
              <a:t>halves</a:t>
            </a:r>
          </a:p>
        </p:txBody>
      </p:sp>
      <p:sp>
        <p:nvSpPr>
          <p:cNvPr id="127" name="Shape 127"/>
          <p:cNvSpPr txBox="1"/>
          <p:nvPr/>
        </p:nvSpPr>
        <p:spPr>
          <a:xfrm>
            <a:off x="5194425" y="3664625"/>
            <a:ext cx="3949500" cy="1303800"/>
          </a:xfrm>
          <a:prstGeom prst="rect">
            <a:avLst/>
          </a:prstGeom>
          <a:noFill/>
          <a:ln>
            <a:noFill/>
          </a:ln>
        </p:spPr>
        <p:txBody>
          <a:bodyPr anchorCtr="0" anchor="t" bIns="91425" lIns="91425" rIns="91425" wrap="square" tIns="91425">
            <a:noAutofit/>
          </a:bodyPr>
          <a:lstStyle/>
          <a:p>
            <a:pPr indent="0" lvl="0" marL="0">
              <a:spcBef>
                <a:spcPts val="0"/>
              </a:spcBef>
              <a:buNone/>
            </a:pPr>
            <a:r>
              <a:rPr lang="en"/>
              <a:t>Correct Answer: “a,” a is the correct answer because as learned earlier, if your double the current </a:t>
            </a:r>
            <a:r>
              <a:rPr b="1" lang="en"/>
              <a:t>once, </a:t>
            </a:r>
            <a:r>
              <a:rPr lang="en"/>
              <a:t>the magnetic field it induces would quadruple.</a:t>
            </a:r>
          </a:p>
          <a:p>
            <a:pPr indent="0" lvl="0" marL="0">
              <a:spcBef>
                <a:spcPts val="0"/>
              </a:spcBef>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Example problem #6</a:t>
            </a:r>
          </a:p>
        </p:txBody>
      </p:sp>
      <p:sp>
        <p:nvSpPr>
          <p:cNvPr id="133" name="Shape 13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spcBef>
                <a:spcPts val="0"/>
              </a:spcBef>
              <a:buNone/>
            </a:pPr>
            <a:r>
              <a:rPr lang="en"/>
              <a:t>A steady current of 4.5 flows in a wire for 2 minutes. How much charge passed through any point in the circuit?</a:t>
            </a:r>
          </a:p>
          <a:p>
            <a:pPr indent="0" lvl="0" marL="0" rtl="0">
              <a:spcBef>
                <a:spcPts val="0"/>
              </a:spcBef>
              <a:buNone/>
            </a:pPr>
            <a:r>
              <a:t/>
            </a:r>
            <a:endParaRPr/>
          </a:p>
          <a:p>
            <a:pPr indent="0" lvl="0" marL="0" rtl="0">
              <a:spcBef>
                <a:spcPts val="0"/>
              </a:spcBef>
              <a:buNone/>
            </a:pPr>
            <a:r>
              <a:t/>
            </a:r>
            <a:endParaRPr/>
          </a:p>
          <a:p>
            <a:pPr indent="0" lvl="0" marL="0">
              <a:spcBef>
                <a:spcPts val="0"/>
              </a:spcBef>
              <a:buNone/>
            </a:pPr>
            <a:r>
              <a:t/>
            </a:r>
            <a:endParaRPr/>
          </a:p>
        </p:txBody>
      </p:sp>
      <p:sp>
        <p:nvSpPr>
          <p:cNvPr id="134" name="Shape 134"/>
          <p:cNvSpPr txBox="1"/>
          <p:nvPr/>
        </p:nvSpPr>
        <p:spPr>
          <a:xfrm>
            <a:off x="709800" y="1892575"/>
            <a:ext cx="8835300" cy="2367300"/>
          </a:xfrm>
          <a:prstGeom prst="rect">
            <a:avLst/>
          </a:prstGeom>
          <a:noFill/>
          <a:ln>
            <a:noFill/>
          </a:ln>
        </p:spPr>
        <p:txBody>
          <a:bodyPr anchorCtr="0" anchor="t" bIns="91425" lIns="91425" rIns="91425" wrap="square" tIns="91425">
            <a:noAutofit/>
          </a:bodyPr>
          <a:lstStyle/>
          <a:p>
            <a:pPr indent="0" lvl="0" marL="0">
              <a:spcBef>
                <a:spcPts val="0"/>
              </a:spcBef>
              <a:buNone/>
            </a:pPr>
            <a:r>
              <a:rPr lang="en" sz="1800">
                <a:solidFill>
                  <a:srgbClr val="434343"/>
                </a:solidFill>
              </a:rPr>
              <a:t>Equation: I = ∆q/∆t</a:t>
            </a:r>
          </a:p>
          <a:p>
            <a:pPr indent="0" lvl="0" marL="0" rtl="0">
              <a:spcBef>
                <a:spcPts val="0"/>
              </a:spcBef>
              <a:buNone/>
            </a:pPr>
            <a:r>
              <a:t/>
            </a:r>
            <a:endParaRPr sz="1800">
              <a:solidFill>
                <a:srgbClr val="434343"/>
              </a:solidFill>
            </a:endParaRPr>
          </a:p>
          <a:p>
            <a:pPr indent="0" lvl="0" marL="0">
              <a:spcBef>
                <a:spcPts val="0"/>
              </a:spcBef>
              <a:buNone/>
            </a:pPr>
            <a:r>
              <a:rPr lang="en" sz="1800">
                <a:solidFill>
                  <a:srgbClr val="434343"/>
                </a:solidFill>
              </a:rPr>
              <a:t>Step 1) Convert minutes to seconds ~ 2x60=120</a:t>
            </a:r>
          </a:p>
          <a:p>
            <a:pPr indent="0" lvl="0" marL="0" rtl="0">
              <a:spcBef>
                <a:spcPts val="0"/>
              </a:spcBef>
              <a:buNone/>
            </a:pPr>
            <a:r>
              <a:t/>
            </a:r>
            <a:endParaRPr sz="1800">
              <a:solidFill>
                <a:srgbClr val="434343"/>
              </a:solidFill>
            </a:endParaRPr>
          </a:p>
          <a:p>
            <a:pPr indent="0" lvl="0" marL="0">
              <a:spcBef>
                <a:spcPts val="0"/>
              </a:spcBef>
              <a:buNone/>
            </a:pPr>
            <a:r>
              <a:rPr lang="en" sz="1800">
                <a:solidFill>
                  <a:srgbClr val="434343"/>
                </a:solidFill>
              </a:rPr>
              <a:t>Step 2) Plug in numbers ~ 4.5 = ∆q/120</a:t>
            </a:r>
          </a:p>
          <a:p>
            <a:pPr indent="0" lvl="0" marL="0" rtl="0">
              <a:spcBef>
                <a:spcPts val="0"/>
              </a:spcBef>
              <a:buNone/>
            </a:pPr>
            <a:r>
              <a:t/>
            </a:r>
            <a:endParaRPr sz="1800">
              <a:solidFill>
                <a:srgbClr val="434343"/>
              </a:solidFill>
            </a:endParaRPr>
          </a:p>
          <a:p>
            <a:pPr indent="0" lvl="0" marL="0">
              <a:spcBef>
                <a:spcPts val="0"/>
              </a:spcBef>
              <a:buNone/>
            </a:pPr>
            <a:r>
              <a:rPr lang="en" sz="1800">
                <a:solidFill>
                  <a:srgbClr val="434343"/>
                </a:solidFill>
              </a:rPr>
              <a:t>Step 3) Solve for ∆q ~ (120) 4.5 = ∆q/120 (120)</a:t>
            </a:r>
          </a:p>
          <a:p>
            <a:pPr indent="0" lvl="0" marL="0" rtl="0">
              <a:spcBef>
                <a:spcPts val="0"/>
              </a:spcBef>
              <a:buNone/>
            </a:pPr>
            <a:r>
              <a:rPr lang="en" sz="1800">
                <a:solidFill>
                  <a:srgbClr val="434343"/>
                </a:solidFill>
              </a:rPr>
              <a:t> </a:t>
            </a:r>
          </a:p>
          <a:p>
            <a:pPr indent="0" lvl="0" marL="0" rtl="0">
              <a:spcBef>
                <a:spcPts val="0"/>
              </a:spcBef>
              <a:buNone/>
            </a:pPr>
            <a:r>
              <a:rPr lang="en" sz="1800">
                <a:solidFill>
                  <a:srgbClr val="434343"/>
                </a:solidFill>
              </a:rPr>
              <a:t>Answer: 540 c</a:t>
            </a:r>
          </a:p>
          <a:p>
            <a:pPr indent="0" lvl="0" marL="0" rtl="0">
              <a:spcBef>
                <a:spcPts val="0"/>
              </a:spcBef>
              <a:buNone/>
            </a:pPr>
            <a:r>
              <a:t/>
            </a:r>
            <a:endParaRPr>
              <a:solidFill>
                <a:srgbClr val="434343"/>
              </a:solidFill>
            </a:endParaRPr>
          </a:p>
        </p:txBody>
      </p:sp>
      <p:sp>
        <p:nvSpPr>
          <p:cNvPr id="135" name="Shape 135"/>
          <p:cNvSpPr txBox="1"/>
          <p:nvPr/>
        </p:nvSpPr>
        <p:spPr>
          <a:xfrm>
            <a:off x="439525" y="3765575"/>
            <a:ext cx="8520600" cy="938400"/>
          </a:xfrm>
          <a:prstGeom prst="rect">
            <a:avLst/>
          </a:prstGeom>
          <a:noFill/>
          <a:ln>
            <a:noFill/>
          </a:ln>
        </p:spPr>
        <p:txBody>
          <a:bodyPr anchorCtr="0" anchor="t" bIns="91425" lIns="91425" rIns="91425" wrap="square" tIns="91425">
            <a:noAutofit/>
          </a:bodyPr>
          <a:lstStyle/>
          <a:p>
            <a:pPr indent="0" lvl="0" marL="0">
              <a:spcBef>
                <a:spcPts val="0"/>
              </a:spcBef>
              <a:buNone/>
            </a:pPr>
            <a:r>
              <a:t/>
            </a:r>
            <a:endParaRPr>
              <a:solidFill>
                <a:srgbClr val="434343"/>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Intro to </a:t>
            </a:r>
            <a:r>
              <a:rPr lang="en"/>
              <a:t>Magnetism</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b="1" lang="en"/>
              <a:t>Magnetism</a:t>
            </a:r>
            <a:r>
              <a:rPr lang="en"/>
              <a:t> is defined as a physical phenomenon produced by the motion of electric charge, resulting in attractive and repulsive forces between objects.</a:t>
            </a:r>
          </a:p>
          <a:p>
            <a:pPr indent="0" lvl="0" marL="0">
              <a:spcBef>
                <a:spcPts val="0"/>
              </a:spcBef>
              <a:buNone/>
            </a:pPr>
            <a:r>
              <a:rPr lang="en"/>
              <a:t>The first recorded time that magnetism was experimented with was with the Greeks, and they found naturally </a:t>
            </a:r>
            <a:r>
              <a:rPr lang="en"/>
              <a:t>occurring</a:t>
            </a:r>
            <a:r>
              <a:rPr lang="en"/>
              <a:t> magnets that would attract iron</a:t>
            </a:r>
          </a:p>
          <a:p>
            <a:pPr indent="0" lvl="0" marL="0">
              <a:spcBef>
                <a:spcPts val="0"/>
              </a:spcBef>
              <a:buNone/>
            </a:pPr>
            <a:r>
              <a:rPr lang="en"/>
              <a:t>It was later discovered that if a magnetized needle was left to freely float, it would always point north and south, and soon after the compass was invented</a:t>
            </a:r>
          </a:p>
          <a:p>
            <a:pPr indent="0" lvl="0" marL="0">
              <a:spcBef>
                <a:spcPts val="0"/>
              </a:spcBef>
              <a:buNone/>
            </a:pPr>
            <a:r>
              <a:rPr lang="en"/>
              <a:t>This technology was soon spread throughout the world and every sailor used a compass that would help them navigate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Intro to Magnetism: </a:t>
            </a:r>
            <a:r>
              <a:rPr lang="en"/>
              <a:t>Continued</a:t>
            </a:r>
            <a:r>
              <a:rPr lang="en"/>
              <a:t> </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spcBef>
                <a:spcPts val="0"/>
              </a:spcBef>
              <a:buNone/>
            </a:pPr>
            <a:r>
              <a:rPr lang="en"/>
              <a:t>It was wondered why a freely floating magnet would always point north and south, but it was found that it was because earth is a </a:t>
            </a:r>
            <a:r>
              <a:rPr lang="en"/>
              <a:t>giant</a:t>
            </a:r>
            <a:r>
              <a:rPr lang="en"/>
              <a:t> magnet and has two poles just like a magnet</a:t>
            </a:r>
          </a:p>
          <a:p>
            <a:pPr indent="0" lvl="0" marL="0" rtl="0">
              <a:spcBef>
                <a:spcPts val="0"/>
              </a:spcBef>
              <a:buNone/>
            </a:pPr>
            <a:r>
              <a:rPr lang="en"/>
              <a:t>Magnetism and electricity used to be regarded as separate phenomenons, but it was discovered that a magnetic field is produced by the motion of electric charge  </a:t>
            </a:r>
          </a:p>
          <a:p>
            <a:pPr indent="0" lvl="0" marL="0" rtl="0">
              <a:spcBef>
                <a:spcPts val="0"/>
              </a:spcBef>
              <a:buNone/>
            </a:pPr>
            <a:r>
              <a:rPr lang="en"/>
              <a:t>It was also discovered that an electric field is produced by a changing magnetic field</a:t>
            </a:r>
          </a:p>
          <a:p>
            <a:pPr indent="0" lvl="0" mar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Magnetism: Facts </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spcBef>
                <a:spcPts val="0"/>
              </a:spcBef>
              <a:buNone/>
            </a:pPr>
            <a:r>
              <a:t/>
            </a:r>
            <a:endParaRPr/>
          </a:p>
          <a:p>
            <a:pPr indent="-342900" lvl="0" marL="457200" rtl="0">
              <a:spcBef>
                <a:spcPts val="0"/>
              </a:spcBef>
              <a:spcAft>
                <a:spcPts val="0"/>
              </a:spcAft>
              <a:buSzPts val="1800"/>
              <a:buChar char="●"/>
            </a:pPr>
            <a:r>
              <a:rPr lang="en"/>
              <a:t>Every magnet has two poles, North facing side and south facing side. Each pole attracts the opposite pole, but same poles repel each other</a:t>
            </a:r>
          </a:p>
          <a:p>
            <a:pPr indent="-342900" lvl="0" marL="457200" rtl="0">
              <a:spcBef>
                <a:spcPts val="0"/>
              </a:spcBef>
              <a:spcAft>
                <a:spcPts val="0"/>
              </a:spcAft>
              <a:buSzPts val="1800"/>
              <a:buChar char="●"/>
            </a:pPr>
            <a:r>
              <a:rPr lang="en"/>
              <a:t>There is no such thing as a magnetic monopole</a:t>
            </a:r>
          </a:p>
          <a:p>
            <a:pPr indent="-342900" lvl="0" marL="457200" rtl="0">
              <a:spcBef>
                <a:spcPts val="0"/>
              </a:spcBef>
              <a:spcAft>
                <a:spcPts val="0"/>
              </a:spcAft>
              <a:buSzPts val="1800"/>
              <a:buChar char="●"/>
            </a:pPr>
            <a:r>
              <a:rPr lang="en"/>
              <a:t>The magnetic force of attraction or repulsion varies inversely with distance</a:t>
            </a:r>
          </a:p>
          <a:p>
            <a:pPr indent="-342900" lvl="0" marL="457200" rtl="0">
              <a:spcBef>
                <a:spcPts val="0"/>
              </a:spcBef>
              <a:spcAft>
                <a:spcPts val="0"/>
              </a:spcAft>
              <a:buSzPts val="1800"/>
              <a:buChar char="●"/>
            </a:pPr>
            <a:r>
              <a:rPr lang="en"/>
              <a:t>The equation F</a:t>
            </a:r>
            <a:r>
              <a:rPr baseline="-25000" lang="en"/>
              <a:t>B </a:t>
            </a:r>
            <a:r>
              <a:rPr lang="en"/>
              <a:t>=1/r</a:t>
            </a:r>
            <a:r>
              <a:rPr baseline="30000" lang="en"/>
              <a:t>2</a:t>
            </a:r>
            <a:r>
              <a:rPr lang="en"/>
              <a:t> represents the magnetic force over distance </a:t>
            </a:r>
          </a:p>
          <a:p>
            <a:pPr indent="-342900" lvl="0" marL="457200" rtl="0">
              <a:spcBef>
                <a:spcPts val="0"/>
              </a:spcBef>
              <a:spcAft>
                <a:spcPts val="0"/>
              </a:spcAft>
              <a:buSzPts val="1800"/>
              <a:buChar char="●"/>
            </a:pPr>
            <a:r>
              <a:rPr lang="en"/>
              <a:t>It is possible to create an electromagnet by directing electricity through a magnet and create an increased magnetic force</a:t>
            </a:r>
          </a:p>
          <a:p>
            <a:pPr indent="-342900" lvl="0" marL="457200" rtl="0">
              <a:spcBef>
                <a:spcPts val="0"/>
              </a:spcBef>
              <a:buSzPts val="1800"/>
              <a:buChar char="●"/>
            </a:pPr>
            <a:r>
              <a:rPr lang="en"/>
              <a:t>It is even possible to reverse the poles of an electromagnet by reversing the flow of electricity.</a:t>
            </a:r>
          </a:p>
          <a:p>
            <a:pPr indent="0" lvl="0" marL="0" rtl="0">
              <a:spcBef>
                <a:spcPts val="0"/>
              </a:spcBef>
              <a:buNone/>
            </a:pPr>
            <a:r>
              <a:t/>
            </a:r>
            <a:endParaRPr/>
          </a:p>
        </p:txBody>
      </p:sp>
      <p:pic>
        <p:nvPicPr>
          <p:cNvPr id="74" name="Shape 74"/>
          <p:cNvPicPr preferRelativeResize="0"/>
          <p:nvPr/>
        </p:nvPicPr>
        <p:blipFill>
          <a:blip r:embed="rId3">
            <a:alphaModFix/>
          </a:blip>
          <a:stretch>
            <a:fillRect/>
          </a:stretch>
        </p:blipFill>
        <p:spPr>
          <a:xfrm>
            <a:off x="5029427" y="182475"/>
            <a:ext cx="1964500" cy="1476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0"/>
            <a:ext cx="8520600" cy="572700"/>
          </a:xfrm>
          <a:prstGeom prst="rect">
            <a:avLst/>
          </a:prstGeom>
        </p:spPr>
        <p:txBody>
          <a:bodyPr anchorCtr="0" anchor="t" bIns="91425" lIns="91425" rIns="91425" wrap="square" tIns="91425">
            <a:noAutofit/>
          </a:bodyPr>
          <a:lstStyle/>
          <a:p>
            <a:pPr indent="0" lvl="0" marL="0">
              <a:spcBef>
                <a:spcPts val="0"/>
              </a:spcBef>
              <a:buNone/>
            </a:pPr>
            <a:r>
              <a:rPr lang="en"/>
              <a:t>Common Mistakes/How to Avoid Them</a:t>
            </a:r>
          </a:p>
        </p:txBody>
      </p:sp>
      <p:sp>
        <p:nvSpPr>
          <p:cNvPr id="80" name="Shape 80"/>
          <p:cNvSpPr txBox="1"/>
          <p:nvPr>
            <p:ph idx="1" type="body"/>
          </p:nvPr>
        </p:nvSpPr>
        <p:spPr>
          <a:xfrm>
            <a:off x="311700" y="572700"/>
            <a:ext cx="8520600" cy="4570800"/>
          </a:xfrm>
          <a:prstGeom prst="rect">
            <a:avLst/>
          </a:prstGeom>
        </p:spPr>
        <p:txBody>
          <a:bodyPr anchorCtr="0" anchor="t" bIns="91425" lIns="91425" rIns="91425" wrap="square" tIns="91425">
            <a:noAutofit/>
          </a:bodyPr>
          <a:lstStyle/>
          <a:p>
            <a:pPr indent="-330200" lvl="0" marL="457200" rtl="0">
              <a:lnSpc>
                <a:spcPct val="100000"/>
              </a:lnSpc>
              <a:spcBef>
                <a:spcPts val="0"/>
              </a:spcBef>
              <a:spcAft>
                <a:spcPts val="0"/>
              </a:spcAft>
              <a:buSzPts val="1600"/>
              <a:buFont typeface="Comfortaa"/>
              <a:buAutoNum type="arabicPeriod"/>
            </a:pPr>
            <a:r>
              <a:rPr b="1" lang="en" sz="1600">
                <a:latin typeface="Comfortaa"/>
                <a:ea typeface="Comfortaa"/>
                <a:cs typeface="Comfortaa"/>
                <a:sym typeface="Comfortaa"/>
              </a:rPr>
              <a:t>A common mistake is that if two things with the same charge come in contact the charge halves not doubles</a:t>
            </a:r>
          </a:p>
          <a:p>
            <a:pPr indent="-330200" lvl="0" marL="457200" rtl="0">
              <a:lnSpc>
                <a:spcPct val="100000"/>
              </a:lnSpc>
              <a:spcBef>
                <a:spcPts val="0"/>
              </a:spcBef>
              <a:spcAft>
                <a:spcPts val="0"/>
              </a:spcAft>
              <a:buSzPts val="1600"/>
              <a:buFont typeface="Comfortaa"/>
              <a:buAutoNum type="arabicPeriod"/>
            </a:pPr>
            <a:r>
              <a:rPr b="1" lang="en" sz="1600">
                <a:latin typeface="Comfortaa"/>
                <a:ea typeface="Comfortaa"/>
                <a:cs typeface="Comfortaa"/>
                <a:sym typeface="Comfortaa"/>
              </a:rPr>
              <a:t>Another common mistake is when making circuits you have to make sure that the current and ground is going with the corresponding current and ground because sometimes some circuits only work with one passage</a:t>
            </a:r>
          </a:p>
          <a:p>
            <a:pPr indent="-330200" lvl="0" marL="457200" rtl="0">
              <a:lnSpc>
                <a:spcPct val="100000"/>
              </a:lnSpc>
              <a:spcBef>
                <a:spcPts val="0"/>
              </a:spcBef>
              <a:spcAft>
                <a:spcPts val="0"/>
              </a:spcAft>
              <a:buSzPts val="1600"/>
              <a:buFont typeface="Comfortaa"/>
              <a:buAutoNum type="arabicPeriod"/>
            </a:pPr>
            <a:r>
              <a:rPr b="1" lang="en" sz="1600">
                <a:latin typeface="Comfortaa"/>
                <a:ea typeface="Comfortaa"/>
                <a:cs typeface="Comfortaa"/>
                <a:sym typeface="Comfortaa"/>
              </a:rPr>
              <a:t>Remember that a moving point charge does not produce a constant magnetic field</a:t>
            </a:r>
          </a:p>
          <a:p>
            <a:pPr indent="-330200" lvl="0" marL="457200" rtl="0">
              <a:lnSpc>
                <a:spcPct val="100000"/>
              </a:lnSpc>
              <a:spcBef>
                <a:spcPts val="0"/>
              </a:spcBef>
              <a:spcAft>
                <a:spcPts val="0"/>
              </a:spcAft>
              <a:buSzPts val="1600"/>
              <a:buFont typeface="Comfortaa"/>
              <a:buAutoNum type="arabicPeriod"/>
            </a:pPr>
            <a:r>
              <a:rPr b="1" lang="en" sz="1600">
                <a:latin typeface="Comfortaa"/>
                <a:ea typeface="Comfortaa"/>
                <a:cs typeface="Comfortaa"/>
                <a:sym typeface="Comfortaa"/>
              </a:rPr>
              <a:t>A tip for calculating things with circuits is to double check the scientific notion in the work or checking the square roots and division of the equations</a:t>
            </a:r>
          </a:p>
          <a:p>
            <a:pPr indent="-330200" lvl="0" marL="457200" rtl="0">
              <a:lnSpc>
                <a:spcPct val="100000"/>
              </a:lnSpc>
              <a:spcBef>
                <a:spcPts val="0"/>
              </a:spcBef>
              <a:spcAft>
                <a:spcPts val="0"/>
              </a:spcAft>
              <a:buSzPts val="1600"/>
              <a:buFont typeface="Comfortaa"/>
              <a:buAutoNum type="arabicPeriod"/>
            </a:pPr>
            <a:r>
              <a:rPr b="1" lang="en" sz="1600">
                <a:latin typeface="Comfortaa"/>
                <a:ea typeface="Comfortaa"/>
                <a:cs typeface="Comfortaa"/>
                <a:sym typeface="Comfortaa"/>
              </a:rPr>
              <a:t>Another common mistake is people use universal equations and end up with different answers so just remember to see if that problem has a specific equation to get the right answer</a:t>
            </a:r>
          </a:p>
          <a:p>
            <a:pPr indent="-330200" lvl="0" marL="457200" rtl="0">
              <a:lnSpc>
                <a:spcPct val="100000"/>
              </a:lnSpc>
              <a:spcBef>
                <a:spcPts val="0"/>
              </a:spcBef>
              <a:spcAft>
                <a:spcPts val="0"/>
              </a:spcAft>
              <a:buSzPts val="1600"/>
              <a:buFont typeface="Comfortaa"/>
              <a:buAutoNum type="arabicPeriod"/>
            </a:pPr>
            <a:r>
              <a:rPr b="1" lang="en" sz="1600">
                <a:latin typeface="Comfortaa"/>
                <a:ea typeface="Comfortaa"/>
                <a:cs typeface="Comfortaa"/>
                <a:sym typeface="Comfortaa"/>
              </a:rPr>
              <a:t>Another tip is to remember the variable that corresponds to each word like in Ohm's law, v=IR, or voltage equals current times resistance where v,I, and R are variables and stand for certain words.</a:t>
            </a:r>
          </a:p>
          <a:p>
            <a:pPr indent="-330200" lvl="0" marL="457200" rtl="0">
              <a:lnSpc>
                <a:spcPct val="100000"/>
              </a:lnSpc>
              <a:spcBef>
                <a:spcPts val="0"/>
              </a:spcBef>
              <a:buSzPts val="1600"/>
              <a:buFont typeface="Comfortaa"/>
              <a:buAutoNum type="arabicPeriod"/>
            </a:pPr>
            <a:r>
              <a:rPr b="1" lang="en" sz="1600">
                <a:latin typeface="Comfortaa"/>
                <a:ea typeface="Comfortaa"/>
                <a:cs typeface="Comfortaa"/>
                <a:sym typeface="Comfortaa"/>
              </a:rPr>
              <a:t>The last mistake most people make is if something is attracting to another thing or if the other thing is attracting it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Intro to Circuits</a:t>
            </a:r>
          </a:p>
          <a:p>
            <a:pPr indent="0" lvl="0" marL="0">
              <a:spcBef>
                <a:spcPts val="0"/>
              </a:spcBef>
              <a:buNone/>
            </a:pPr>
            <a:r>
              <a:t/>
            </a:r>
            <a:endParaRPr/>
          </a:p>
        </p:txBody>
      </p:sp>
      <p:sp>
        <p:nvSpPr>
          <p:cNvPr id="86" name="Shape 86"/>
          <p:cNvSpPr txBox="1"/>
          <p:nvPr>
            <p:ph idx="1" type="body"/>
          </p:nvPr>
        </p:nvSpPr>
        <p:spPr>
          <a:xfrm>
            <a:off x="311700" y="1152475"/>
            <a:ext cx="8520600" cy="3799200"/>
          </a:xfrm>
          <a:prstGeom prst="rect">
            <a:avLst/>
          </a:prstGeom>
        </p:spPr>
        <p:txBody>
          <a:bodyPr anchorCtr="0" anchor="t" bIns="91425" lIns="91425" rIns="91425" wrap="square" tIns="91425">
            <a:noAutofit/>
          </a:bodyPr>
          <a:lstStyle/>
          <a:p>
            <a:pPr indent="0" lvl="0" marL="0" rtl="0">
              <a:lnSpc>
                <a:spcPct val="150000"/>
              </a:lnSpc>
              <a:spcBef>
                <a:spcPts val="0"/>
              </a:spcBef>
              <a:buNone/>
            </a:pPr>
            <a:r>
              <a:rPr lang="en"/>
              <a:t>A</a:t>
            </a:r>
            <a:r>
              <a:rPr b="1" lang="en"/>
              <a:t> circuit </a:t>
            </a:r>
            <a:r>
              <a:rPr lang="en"/>
              <a:t>is defined as a system of components and electrical conductors that form a closed path which an electric current can flow through. These circuits are usually composed of diodes, inductors, transistors, resistors, and capacitors which are connected by wires or traces. Although it may seem like there’s only one type of circuit there are actually two types which include parallel and series circuits. A series circuit is a circuit that has the current flowing through each of the components all at the sametime. And the voltage across the circuit is equal to the voltage across the component itself. Meanwhile, a parallel circuit is when  </a:t>
            </a:r>
          </a:p>
          <a:p>
            <a:pPr indent="0" lvl="0" marL="0" rtl="0">
              <a:lnSpc>
                <a:spcPct val="150000"/>
              </a:lnSpc>
              <a:spcBef>
                <a:spcPts val="0"/>
              </a:spcBef>
              <a:buNone/>
            </a:pPr>
            <a:r>
              <a:rPr lang="en"/>
              <a:t> </a:t>
            </a:r>
          </a:p>
          <a:p>
            <a:pPr indent="0" lvl="0" marL="0">
              <a:lnSpc>
                <a:spcPct val="150000"/>
              </a:lnSpc>
              <a:spcBef>
                <a:spcPts val="0"/>
              </a:spcBef>
              <a:buNone/>
            </a:pPr>
            <a:r>
              <a:t/>
            </a:r>
            <a:endParaRPr/>
          </a:p>
          <a:p>
            <a:pPr indent="0" lvl="0" marL="0">
              <a:spcBef>
                <a:spcPts val="0"/>
              </a:spcBef>
              <a:buNone/>
            </a:pPr>
            <a:r>
              <a:t/>
            </a:r>
            <a:endParaRPr/>
          </a:p>
          <a:p>
            <a:pPr indent="0" lvl="0" marL="0">
              <a:spcBef>
                <a:spcPts val="0"/>
              </a:spcBef>
              <a:buNone/>
            </a:pPr>
            <a:r>
              <a:t/>
            </a:r>
            <a:endParaRPr/>
          </a:p>
          <a:p>
            <a:pPr indent="0" lvl="0" mar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Intro to Circuits: Continued</a:t>
            </a: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69850" lvl="0" marL="0" rtl="0">
              <a:lnSpc>
                <a:spcPct val="150000"/>
              </a:lnSpc>
              <a:spcBef>
                <a:spcPts val="0"/>
              </a:spcBef>
              <a:buClr>
                <a:schemeClr val="dk1"/>
              </a:buClr>
              <a:buSzPts val="1100"/>
              <a:buFont typeface="Arial"/>
              <a:buNone/>
            </a:pPr>
            <a:r>
              <a:rPr lang="en"/>
              <a:t>For a circuit to work there must be a loop and a potential difference to push the charge.</a:t>
            </a:r>
          </a:p>
          <a:p>
            <a:pPr indent="0" lvl="0" marL="0">
              <a:spcBef>
                <a:spcPts val="0"/>
              </a:spcBef>
              <a:buNone/>
            </a:pPr>
            <a:r>
              <a:rPr lang="en"/>
              <a:t>Circuits also contain resistors. You can use resistors to control how much charge you want to go where.</a:t>
            </a:r>
          </a:p>
          <a:p>
            <a:pPr indent="0" lvl="0" marL="0">
              <a:spcBef>
                <a:spcPts val="0"/>
              </a:spcBef>
              <a:buNone/>
            </a:pPr>
            <a:r>
              <a:rPr lang="en"/>
              <a:t>Resistors can be set up in two main ways, in a series and </a:t>
            </a:r>
            <a:r>
              <a:rPr lang="en"/>
              <a:t>parallel</a:t>
            </a:r>
            <a:r>
              <a:rPr lang="en"/>
              <a:t>.</a:t>
            </a:r>
          </a:p>
          <a:p>
            <a:pPr indent="0" lvl="0" marL="0">
              <a:spcBef>
                <a:spcPts val="0"/>
              </a:spcBef>
              <a:buNone/>
            </a:pPr>
            <a:r>
              <a:rPr lang="en"/>
              <a:t>In a series of resistors the same charge will pass through the first resistor as will pass through the rest of the resistors.</a:t>
            </a:r>
          </a:p>
          <a:p>
            <a:pPr indent="0" lvl="0" marL="0">
              <a:spcBef>
                <a:spcPts val="0"/>
              </a:spcBef>
              <a:buNone/>
            </a:pPr>
            <a:r>
              <a:rPr lang="en"/>
              <a:t>In a parallel set up the charge will be split into junctions and go to every resistor allowing there to be an overall of less resistance.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t>Example Problem #1</a:t>
            </a:r>
          </a:p>
        </p:txBody>
      </p:sp>
      <p:sp>
        <p:nvSpPr>
          <p:cNvPr id="98" name="Shape 9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Sphere A has a charge of +4 </a:t>
            </a:r>
            <a:r>
              <a:rPr lang="en"/>
              <a:t>coulombs,</a:t>
            </a:r>
            <a:r>
              <a:rPr lang="en"/>
              <a:t> while sphere B has a charge of +4 coulombs. When the </a:t>
            </a:r>
            <a:r>
              <a:rPr lang="en"/>
              <a:t>spheres</a:t>
            </a:r>
            <a:r>
              <a:rPr lang="en"/>
              <a:t> touch what will the charge be on </a:t>
            </a:r>
            <a:r>
              <a:rPr lang="en"/>
              <a:t>sphere</a:t>
            </a:r>
            <a:r>
              <a:rPr lang="en"/>
              <a:t> B?</a:t>
            </a:r>
          </a:p>
          <a:p>
            <a:pPr indent="-342900" lvl="0" marL="457200" rtl="0">
              <a:spcBef>
                <a:spcPts val="0"/>
              </a:spcBef>
              <a:spcAft>
                <a:spcPts val="0"/>
              </a:spcAft>
              <a:buSzPts val="1800"/>
              <a:buAutoNum type="alphaUcParenR"/>
            </a:pPr>
            <a:r>
              <a:rPr lang="en"/>
              <a:t>+1 c</a:t>
            </a:r>
          </a:p>
          <a:p>
            <a:pPr indent="-342900" lvl="0" marL="457200" rtl="0">
              <a:spcBef>
                <a:spcPts val="0"/>
              </a:spcBef>
              <a:spcAft>
                <a:spcPts val="0"/>
              </a:spcAft>
              <a:buSzPts val="1800"/>
              <a:buAutoNum type="alphaUcParenR"/>
            </a:pPr>
            <a:r>
              <a:rPr lang="en"/>
              <a:t>0 c</a:t>
            </a:r>
          </a:p>
          <a:p>
            <a:pPr indent="-342900" lvl="0" marL="457200" rtl="0">
              <a:spcBef>
                <a:spcPts val="0"/>
              </a:spcBef>
              <a:spcAft>
                <a:spcPts val="0"/>
              </a:spcAft>
              <a:buSzPts val="1800"/>
              <a:buAutoNum type="alphaUcParenR"/>
            </a:pPr>
            <a:r>
              <a:rPr lang="en"/>
              <a:t>+8 c</a:t>
            </a:r>
          </a:p>
          <a:p>
            <a:pPr indent="-342900" lvl="0" marL="457200" rtl="0">
              <a:spcBef>
                <a:spcPts val="0"/>
              </a:spcBef>
              <a:buSzPts val="1800"/>
              <a:buAutoNum type="alphaUcParenR"/>
            </a:pPr>
            <a:r>
              <a:rPr lang="en"/>
              <a:t>+2 c  </a:t>
            </a:r>
          </a:p>
        </p:txBody>
      </p:sp>
      <p:sp>
        <p:nvSpPr>
          <p:cNvPr id="99" name="Shape 99"/>
          <p:cNvSpPr txBox="1"/>
          <p:nvPr/>
        </p:nvSpPr>
        <p:spPr>
          <a:xfrm>
            <a:off x="5392950" y="2744000"/>
            <a:ext cx="3439200" cy="1853100"/>
          </a:xfrm>
          <a:prstGeom prst="rect">
            <a:avLst/>
          </a:prstGeom>
          <a:noFill/>
          <a:ln>
            <a:noFill/>
          </a:ln>
        </p:spPr>
        <p:txBody>
          <a:bodyPr anchorCtr="0" anchor="t" bIns="91425" lIns="91425" rIns="91425" wrap="square" tIns="91425">
            <a:noAutofit/>
          </a:bodyPr>
          <a:lstStyle/>
          <a:p>
            <a:pPr indent="0" lvl="0" marL="0">
              <a:spcBef>
                <a:spcPts val="0"/>
              </a:spcBef>
              <a:buNone/>
            </a:pPr>
            <a:r>
              <a:rPr lang="en">
                <a:solidFill>
                  <a:srgbClr val="434343"/>
                </a:solidFill>
              </a:rPr>
              <a:t>Correct Answer:</a:t>
            </a:r>
          </a:p>
          <a:p>
            <a:pPr indent="0" lvl="0" marL="0">
              <a:spcBef>
                <a:spcPts val="0"/>
              </a:spcBef>
              <a:buNone/>
            </a:pPr>
            <a:r>
              <a:t/>
            </a:r>
            <a:endParaRPr>
              <a:solidFill>
                <a:srgbClr val="434343"/>
              </a:solidFill>
            </a:endParaRPr>
          </a:p>
          <a:p>
            <a:pPr indent="0" lvl="0" marL="0">
              <a:spcBef>
                <a:spcPts val="0"/>
              </a:spcBef>
              <a:buNone/>
            </a:pPr>
            <a:r>
              <a:rPr lang="en">
                <a:solidFill>
                  <a:srgbClr val="434343"/>
                </a:solidFill>
              </a:rPr>
              <a:t>d) +2 c</a:t>
            </a:r>
          </a:p>
          <a:p>
            <a:pPr indent="0" lvl="0" marL="0">
              <a:spcBef>
                <a:spcPts val="0"/>
              </a:spcBef>
              <a:buNone/>
            </a:pPr>
            <a:r>
              <a:t/>
            </a:r>
            <a:endParaRPr>
              <a:solidFill>
                <a:srgbClr val="434343"/>
              </a:solidFill>
            </a:endParaRPr>
          </a:p>
          <a:p>
            <a:pPr indent="0" lvl="0" marL="0">
              <a:spcBef>
                <a:spcPts val="0"/>
              </a:spcBef>
              <a:buNone/>
            </a:pPr>
            <a:r>
              <a:rPr lang="en">
                <a:solidFill>
                  <a:srgbClr val="434343"/>
                </a:solidFill>
              </a:rPr>
              <a:t>Reason:</a:t>
            </a:r>
          </a:p>
          <a:p>
            <a:pPr indent="0" lvl="0" marL="0">
              <a:spcBef>
                <a:spcPts val="0"/>
              </a:spcBef>
              <a:buNone/>
            </a:pPr>
            <a:r>
              <a:rPr lang="en">
                <a:solidFill>
                  <a:srgbClr val="434343"/>
                </a:solidFill>
              </a:rPr>
              <a:t>This is because when two identical spheres touch their charge will half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a:t>Example Problem #2</a:t>
            </a:r>
          </a:p>
          <a:p>
            <a:pPr indent="0" lvl="0" marL="0">
              <a:spcBef>
                <a:spcPts val="0"/>
              </a:spcBef>
              <a:buNone/>
            </a:pPr>
            <a:r>
              <a:t/>
            </a:r>
            <a:endParaRPr/>
          </a:p>
        </p:txBody>
      </p:sp>
      <p:sp>
        <p:nvSpPr>
          <p:cNvPr id="105" name="Shape 10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When you take clothes out of a dryer they usually stick to your hands. Is this because you have a charge or no charge? </a:t>
            </a:r>
          </a:p>
          <a:p>
            <a:pPr indent="-342900" lvl="0" marL="457200" rtl="0">
              <a:spcBef>
                <a:spcPts val="0"/>
              </a:spcBef>
              <a:spcAft>
                <a:spcPts val="0"/>
              </a:spcAft>
              <a:buSzPts val="1800"/>
              <a:buAutoNum type="alphaUcParenR"/>
            </a:pPr>
            <a:r>
              <a:rPr lang="en"/>
              <a:t>Because you have a charge</a:t>
            </a:r>
          </a:p>
          <a:p>
            <a:pPr indent="-342900" lvl="0" marL="457200">
              <a:spcBef>
                <a:spcPts val="0"/>
              </a:spcBef>
              <a:buSzPts val="1800"/>
              <a:buAutoNum type="alphaUcParenR"/>
            </a:pPr>
            <a:r>
              <a:rPr lang="en"/>
              <a:t>Because you have no charge</a:t>
            </a:r>
          </a:p>
        </p:txBody>
      </p:sp>
      <p:sp>
        <p:nvSpPr>
          <p:cNvPr id="106" name="Shape 106"/>
          <p:cNvSpPr txBox="1"/>
          <p:nvPr/>
        </p:nvSpPr>
        <p:spPr>
          <a:xfrm>
            <a:off x="5654275" y="2886525"/>
            <a:ext cx="3177900" cy="1722300"/>
          </a:xfrm>
          <a:prstGeom prst="rect">
            <a:avLst/>
          </a:prstGeom>
          <a:noFill/>
          <a:ln>
            <a:noFill/>
          </a:ln>
        </p:spPr>
        <p:txBody>
          <a:bodyPr anchorCtr="0" anchor="t" bIns="91425" lIns="91425" rIns="91425" wrap="square" tIns="91425">
            <a:noAutofit/>
          </a:bodyPr>
          <a:lstStyle/>
          <a:p>
            <a:pPr indent="0" lvl="0" marL="0">
              <a:spcBef>
                <a:spcPts val="0"/>
              </a:spcBef>
              <a:buNone/>
            </a:pPr>
            <a:r>
              <a:rPr lang="en">
                <a:solidFill>
                  <a:srgbClr val="434343"/>
                </a:solidFill>
              </a:rPr>
              <a:t>Correct Answer:</a:t>
            </a:r>
          </a:p>
          <a:p>
            <a:pPr indent="0" lvl="0" marL="0">
              <a:spcBef>
                <a:spcPts val="0"/>
              </a:spcBef>
              <a:buNone/>
            </a:pPr>
            <a:r>
              <a:t/>
            </a:r>
            <a:endParaRPr>
              <a:solidFill>
                <a:srgbClr val="434343"/>
              </a:solidFill>
            </a:endParaRPr>
          </a:p>
          <a:p>
            <a:pPr indent="0" lvl="0" marL="0">
              <a:spcBef>
                <a:spcPts val="0"/>
              </a:spcBef>
              <a:buNone/>
            </a:pPr>
            <a:r>
              <a:rPr lang="en">
                <a:solidFill>
                  <a:srgbClr val="434343"/>
                </a:solidFill>
              </a:rPr>
              <a:t>B) Because you have no charge</a:t>
            </a:r>
          </a:p>
          <a:p>
            <a:pPr indent="0" lvl="0" marL="0">
              <a:spcBef>
                <a:spcPts val="0"/>
              </a:spcBef>
              <a:buNone/>
            </a:pPr>
            <a:r>
              <a:t/>
            </a:r>
            <a:endParaRPr>
              <a:solidFill>
                <a:srgbClr val="434343"/>
              </a:solidFill>
            </a:endParaRPr>
          </a:p>
          <a:p>
            <a:pPr indent="0" lvl="0" marL="0">
              <a:spcBef>
                <a:spcPts val="0"/>
              </a:spcBef>
              <a:buNone/>
            </a:pPr>
            <a:r>
              <a:rPr lang="en">
                <a:solidFill>
                  <a:srgbClr val="434343"/>
                </a:solidFill>
              </a:rPr>
              <a:t>Reason:</a:t>
            </a:r>
          </a:p>
          <a:p>
            <a:pPr indent="0" lvl="0" marL="0">
              <a:spcBef>
                <a:spcPts val="0"/>
              </a:spcBef>
              <a:buNone/>
            </a:pPr>
            <a:r>
              <a:rPr lang="en">
                <a:solidFill>
                  <a:srgbClr val="434343"/>
                </a:solidFill>
              </a:rPr>
              <a:t>This is because when something is charged it is attracted to a neutral object, which in this case is you.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