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ts val="13000"/>
              <a:buNone/>
              <a:defRPr sz="13000">
                <a:solidFill>
                  <a:schemeClr val="accent3"/>
                </a:solidFill>
              </a:defRPr>
            </a:lvl1pPr>
            <a:lvl2pPr lvl="1" algn="ctr">
              <a:spcBef>
                <a:spcPts val="0"/>
              </a:spcBef>
              <a:buClr>
                <a:schemeClr val="accent3"/>
              </a:buClr>
              <a:buSzPts val="13000"/>
              <a:buNone/>
              <a:defRPr sz="13000">
                <a:solidFill>
                  <a:schemeClr val="accent3"/>
                </a:solidFill>
              </a:defRPr>
            </a:lvl2pPr>
            <a:lvl3pPr lvl="2" algn="ctr">
              <a:spcBef>
                <a:spcPts val="0"/>
              </a:spcBef>
              <a:buClr>
                <a:schemeClr val="accent3"/>
              </a:buClr>
              <a:buSzPts val="13000"/>
              <a:buNone/>
              <a:defRPr sz="13000">
                <a:solidFill>
                  <a:schemeClr val="accent3"/>
                </a:solidFill>
              </a:defRPr>
            </a:lvl3pPr>
            <a:lvl4pPr lvl="3" algn="ctr">
              <a:spcBef>
                <a:spcPts val="0"/>
              </a:spcBef>
              <a:buClr>
                <a:schemeClr val="accent3"/>
              </a:buClr>
              <a:buSzPts val="13000"/>
              <a:buNone/>
              <a:defRPr sz="13000">
                <a:solidFill>
                  <a:schemeClr val="accent3"/>
                </a:solidFill>
              </a:defRPr>
            </a:lvl4pPr>
            <a:lvl5pPr lvl="4" algn="ctr">
              <a:spcBef>
                <a:spcPts val="0"/>
              </a:spcBef>
              <a:buClr>
                <a:schemeClr val="accent3"/>
              </a:buClr>
              <a:buSzPts val="13000"/>
              <a:buNone/>
              <a:defRPr sz="13000">
                <a:solidFill>
                  <a:schemeClr val="accent3"/>
                </a:solidFill>
              </a:defRPr>
            </a:lvl5pPr>
            <a:lvl6pPr lvl="5" algn="ctr">
              <a:spcBef>
                <a:spcPts val="0"/>
              </a:spcBef>
              <a:buClr>
                <a:schemeClr val="accent3"/>
              </a:buClr>
              <a:buSzPts val="13000"/>
              <a:buNone/>
              <a:defRPr sz="13000">
                <a:solidFill>
                  <a:schemeClr val="accent3"/>
                </a:solidFill>
              </a:defRPr>
            </a:lvl6pPr>
            <a:lvl7pPr lvl="6" algn="ctr">
              <a:spcBef>
                <a:spcPts val="0"/>
              </a:spcBef>
              <a:buClr>
                <a:schemeClr val="accent3"/>
              </a:buClr>
              <a:buSzPts val="13000"/>
              <a:buNone/>
              <a:defRPr sz="13000">
                <a:solidFill>
                  <a:schemeClr val="accent3"/>
                </a:solidFill>
              </a:defRPr>
            </a:lvl7pPr>
            <a:lvl8pPr lvl="7" algn="ctr">
              <a:spcBef>
                <a:spcPts val="0"/>
              </a:spcBef>
              <a:buClr>
                <a:schemeClr val="accent3"/>
              </a:buClr>
              <a:buSzPts val="13000"/>
              <a:buNone/>
              <a:defRPr sz="13000">
                <a:solidFill>
                  <a:schemeClr val="accent3"/>
                </a:solidFill>
              </a:defRPr>
            </a:lvl8pPr>
            <a:lvl9pPr lvl="8" algn="ctr">
              <a:spcBef>
                <a:spcPts val="0"/>
              </a:spcBef>
              <a:buClr>
                <a:schemeClr val="accent3"/>
              </a:buClr>
              <a:buSzPts val="13000"/>
              <a:buNone/>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buSzPts val="3600"/>
              <a:buNone/>
              <a:defRPr/>
            </a:lvl1pPr>
            <a:lvl2pPr lvl="1" algn="ctr">
              <a:spcBef>
                <a:spcPts val="0"/>
              </a:spcBef>
              <a:buSzPts val="3600"/>
              <a:buNone/>
              <a:defRPr/>
            </a:lvl2pPr>
            <a:lvl3pPr lvl="2" algn="ctr">
              <a:spcBef>
                <a:spcPts val="0"/>
              </a:spcBef>
              <a:buSzPts val="3600"/>
              <a:buNone/>
              <a:defRPr/>
            </a:lvl3pPr>
            <a:lvl4pPr lvl="3" algn="ctr">
              <a:spcBef>
                <a:spcPts val="0"/>
              </a:spcBef>
              <a:buSzPts val="3600"/>
              <a:buNone/>
              <a:defRPr/>
            </a:lvl4pPr>
            <a:lvl5pPr lvl="4" algn="ctr">
              <a:spcBef>
                <a:spcPts val="0"/>
              </a:spcBef>
              <a:buSzPts val="3600"/>
              <a:buNone/>
              <a:defRPr/>
            </a:lvl5pPr>
            <a:lvl6pPr lvl="5" algn="ctr">
              <a:spcBef>
                <a:spcPts val="0"/>
              </a:spcBef>
              <a:buSzPts val="3600"/>
              <a:buNone/>
              <a:defRPr/>
            </a:lvl6pPr>
            <a:lvl7pPr lvl="6" algn="ctr">
              <a:spcBef>
                <a:spcPts val="0"/>
              </a:spcBef>
              <a:buSzPts val="3600"/>
              <a:buNone/>
              <a:defRPr/>
            </a:lvl7pPr>
            <a:lvl8pPr lvl="7" algn="ctr">
              <a:spcBef>
                <a:spcPts val="0"/>
              </a:spcBef>
              <a:buSzPts val="3600"/>
              <a:buNone/>
              <a:defRPr/>
            </a:lvl8pPr>
            <a:lvl9pPr lvl="8" algn="ctr">
              <a:spcBef>
                <a:spcPts val="0"/>
              </a:spcBef>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ts val="5400"/>
              <a:buNone/>
              <a:defRPr b="0" sz="5400">
                <a:solidFill>
                  <a:schemeClr val="dk2"/>
                </a:solidFill>
              </a:defRPr>
            </a:lvl1pPr>
            <a:lvl2pPr lvl="1">
              <a:spcBef>
                <a:spcPts val="0"/>
              </a:spcBef>
              <a:buClr>
                <a:schemeClr val="dk2"/>
              </a:buClr>
              <a:buSzPts val="5400"/>
              <a:buNone/>
              <a:defRPr b="0" sz="5400">
                <a:solidFill>
                  <a:schemeClr val="dk2"/>
                </a:solidFill>
              </a:defRPr>
            </a:lvl2pPr>
            <a:lvl3pPr lvl="2">
              <a:spcBef>
                <a:spcPts val="0"/>
              </a:spcBef>
              <a:buClr>
                <a:schemeClr val="dk2"/>
              </a:buClr>
              <a:buSzPts val="5400"/>
              <a:buNone/>
              <a:defRPr b="0" sz="5400">
                <a:solidFill>
                  <a:schemeClr val="dk2"/>
                </a:solidFill>
              </a:defRPr>
            </a:lvl3pPr>
            <a:lvl4pPr lvl="3">
              <a:spcBef>
                <a:spcPts val="0"/>
              </a:spcBef>
              <a:buClr>
                <a:schemeClr val="dk2"/>
              </a:buClr>
              <a:buSzPts val="5400"/>
              <a:buNone/>
              <a:defRPr b="0" sz="5400">
                <a:solidFill>
                  <a:schemeClr val="dk2"/>
                </a:solidFill>
              </a:defRPr>
            </a:lvl4pPr>
            <a:lvl5pPr lvl="4">
              <a:spcBef>
                <a:spcPts val="0"/>
              </a:spcBef>
              <a:buClr>
                <a:schemeClr val="dk2"/>
              </a:buClr>
              <a:buSzPts val="5400"/>
              <a:buNone/>
              <a:defRPr b="0" sz="5400">
                <a:solidFill>
                  <a:schemeClr val="dk2"/>
                </a:solidFill>
              </a:defRPr>
            </a:lvl5pPr>
            <a:lvl6pPr lvl="5">
              <a:spcBef>
                <a:spcPts val="0"/>
              </a:spcBef>
              <a:buClr>
                <a:schemeClr val="dk2"/>
              </a:buClr>
              <a:buSzPts val="5400"/>
              <a:buNone/>
              <a:defRPr b="0" sz="5400">
                <a:solidFill>
                  <a:schemeClr val="dk2"/>
                </a:solidFill>
              </a:defRPr>
            </a:lvl6pPr>
            <a:lvl7pPr lvl="6">
              <a:spcBef>
                <a:spcPts val="0"/>
              </a:spcBef>
              <a:buClr>
                <a:schemeClr val="dk2"/>
              </a:buClr>
              <a:buSzPts val="5400"/>
              <a:buNone/>
              <a:defRPr b="0" sz="5400">
                <a:solidFill>
                  <a:schemeClr val="dk2"/>
                </a:solidFill>
              </a:defRPr>
            </a:lvl7pPr>
            <a:lvl8pPr lvl="7">
              <a:spcBef>
                <a:spcPts val="0"/>
              </a:spcBef>
              <a:buClr>
                <a:schemeClr val="dk2"/>
              </a:buClr>
              <a:buSzPts val="5400"/>
              <a:buNone/>
              <a:defRPr b="0" sz="5400">
                <a:solidFill>
                  <a:schemeClr val="dk2"/>
                </a:solidFill>
              </a:defRPr>
            </a:lvl8pPr>
            <a:lvl9pPr lvl="8">
              <a:spcBef>
                <a:spcPts val="0"/>
              </a:spcBef>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play.kahoot.it/#/k/f0f31970-9e75-48e3-b541-45a5bcabeae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 Id="rId10" Type="http://schemas.openxmlformats.org/officeDocument/2006/relationships/image" Target="../media/image5.jpg"/><Relationship Id="rId9" Type="http://schemas.openxmlformats.org/officeDocument/2006/relationships/image" Target="../media/image10.pn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 Id="rId8"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indent="0" lvl="0" marL="0">
              <a:spcBef>
                <a:spcPts val="0"/>
              </a:spcBef>
              <a:buNone/>
            </a:pPr>
            <a:r>
              <a:rPr lang="en"/>
              <a:t>Magnetism/Circuits</a:t>
            </a:r>
          </a:p>
        </p:txBody>
      </p:sp>
      <p:sp>
        <p:nvSpPr>
          <p:cNvPr id="67" name="Shape 67"/>
          <p:cNvSpPr txBox="1"/>
          <p:nvPr>
            <p:ph idx="1" type="subTitle"/>
          </p:nvPr>
        </p:nvSpPr>
        <p:spPr>
          <a:xfrm>
            <a:off x="2137225" y="2697656"/>
            <a:ext cx="4870500" cy="1210500"/>
          </a:xfrm>
          <a:prstGeom prst="rect">
            <a:avLst/>
          </a:prstGeom>
        </p:spPr>
        <p:txBody>
          <a:bodyPr anchorCtr="0" anchor="t" bIns="91425" lIns="91425" rIns="91425" wrap="square" tIns="91425">
            <a:noAutofit/>
          </a:bodyPr>
          <a:lstStyle/>
          <a:p>
            <a:pPr indent="0" lvl="0" marL="0" rtl="0">
              <a:spcBef>
                <a:spcPts val="0"/>
              </a:spcBef>
              <a:buNone/>
            </a:pPr>
            <a:r>
              <a:rPr lang="en"/>
              <a:t>By: Emaan Qazi, John Weiss, Marcela Rejas, Solange Aguero, Daniel Pinski, Thomas Decker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57625"/>
            <a:ext cx="8520600" cy="707400"/>
          </a:xfrm>
          <a:prstGeom prst="rect">
            <a:avLst/>
          </a:prstGeom>
        </p:spPr>
        <p:txBody>
          <a:bodyPr anchorCtr="0" anchor="t" bIns="91425" lIns="91425" rIns="91425" wrap="square" tIns="91425">
            <a:noAutofit/>
          </a:bodyPr>
          <a:lstStyle/>
          <a:p>
            <a:pPr indent="0" lvl="0" marL="0">
              <a:spcBef>
                <a:spcPts val="0"/>
              </a:spcBef>
              <a:buNone/>
            </a:pPr>
            <a:r>
              <a:rPr lang="en"/>
              <a:t>Electric Current</a:t>
            </a:r>
          </a:p>
        </p:txBody>
      </p:sp>
      <p:sp>
        <p:nvSpPr>
          <p:cNvPr id="137" name="Shape 137"/>
          <p:cNvSpPr txBox="1"/>
          <p:nvPr>
            <p:ph idx="1" type="body"/>
          </p:nvPr>
        </p:nvSpPr>
        <p:spPr>
          <a:xfrm>
            <a:off x="311700" y="1336300"/>
            <a:ext cx="6458100" cy="3807300"/>
          </a:xfrm>
          <a:prstGeom prst="rect">
            <a:avLst/>
          </a:prstGeom>
        </p:spPr>
        <p:txBody>
          <a:bodyPr anchorCtr="0" anchor="t" bIns="91425" lIns="91425" rIns="91425" wrap="square" tIns="91425">
            <a:noAutofit/>
          </a:bodyPr>
          <a:lstStyle/>
          <a:p>
            <a:pPr indent="-374650" lvl="0" marL="457200" rtl="0">
              <a:spcBef>
                <a:spcPts val="0"/>
              </a:spcBef>
              <a:spcAft>
                <a:spcPts val="0"/>
              </a:spcAft>
              <a:buSzPts val="2300"/>
              <a:buChar char="●"/>
            </a:pPr>
            <a:r>
              <a:rPr lang="en" sz="2300"/>
              <a:t>An electric current is the flow of an electric charge.</a:t>
            </a:r>
          </a:p>
          <a:p>
            <a:pPr indent="-374650" lvl="0" marL="457200" rtl="0">
              <a:spcBef>
                <a:spcPts val="0"/>
              </a:spcBef>
              <a:spcAft>
                <a:spcPts val="0"/>
              </a:spcAft>
              <a:buSzPts val="2300"/>
              <a:buChar char="●"/>
            </a:pPr>
            <a:r>
              <a:rPr lang="en" sz="2300"/>
              <a:t>The electric charge is carried by moving electrons in a wire. (</a:t>
            </a:r>
            <a:r>
              <a:rPr lang="en" sz="2300"/>
              <a:t>1.60217662 × 10</a:t>
            </a:r>
            <a:r>
              <a:rPr baseline="30000" lang="en" sz="2300"/>
              <a:t>-19 </a:t>
            </a:r>
            <a:r>
              <a:rPr lang="en" sz="2300"/>
              <a:t>C)</a:t>
            </a:r>
            <a:r>
              <a:rPr baseline="30000" lang="en" sz="2300"/>
              <a:t> </a:t>
            </a:r>
          </a:p>
          <a:p>
            <a:pPr indent="-374650" lvl="0" marL="457200" rtl="0">
              <a:spcBef>
                <a:spcPts val="0"/>
              </a:spcBef>
              <a:spcAft>
                <a:spcPts val="0"/>
              </a:spcAft>
              <a:buSzPts val="2300"/>
              <a:buChar char="●"/>
            </a:pPr>
            <a:r>
              <a:rPr lang="en" sz="2300"/>
              <a:t>I= Q/t</a:t>
            </a:r>
          </a:p>
          <a:p>
            <a:pPr indent="-374650" lvl="0" marL="457200" rtl="0">
              <a:spcBef>
                <a:spcPts val="0"/>
              </a:spcBef>
              <a:spcAft>
                <a:spcPts val="0"/>
              </a:spcAft>
              <a:buSzPts val="2300"/>
              <a:buChar char="●"/>
            </a:pPr>
            <a:r>
              <a:rPr lang="en" sz="2300"/>
              <a:t>Current = charge / time </a:t>
            </a:r>
          </a:p>
          <a:p>
            <a:pPr indent="-374650" lvl="0" marL="457200" rtl="0">
              <a:spcBef>
                <a:spcPts val="0"/>
              </a:spcBef>
              <a:buSzPts val="2300"/>
              <a:buChar char="●"/>
            </a:pPr>
            <a:r>
              <a:rPr lang="en" sz="2300"/>
              <a:t>It is measured in amperes (A)</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sz="2300"/>
          </a:p>
        </p:txBody>
      </p:sp>
      <p:pic>
        <p:nvPicPr>
          <p:cNvPr descr="Image result for electric current" id="138" name="Shape 138"/>
          <p:cNvPicPr preferRelativeResize="0"/>
          <p:nvPr/>
        </p:nvPicPr>
        <p:blipFill>
          <a:blip r:embed="rId3">
            <a:alphaModFix/>
          </a:blip>
          <a:stretch>
            <a:fillRect/>
          </a:stretch>
        </p:blipFill>
        <p:spPr>
          <a:xfrm>
            <a:off x="5710775" y="2834950"/>
            <a:ext cx="3206275" cy="2201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Batteries</a:t>
            </a:r>
          </a:p>
        </p:txBody>
      </p:sp>
      <p:sp>
        <p:nvSpPr>
          <p:cNvPr id="144" name="Shape 144"/>
          <p:cNvSpPr txBox="1"/>
          <p:nvPr>
            <p:ph idx="1" type="body"/>
          </p:nvPr>
        </p:nvSpPr>
        <p:spPr>
          <a:xfrm>
            <a:off x="311700" y="1342525"/>
            <a:ext cx="6675900" cy="649800"/>
          </a:xfrm>
          <a:prstGeom prst="rect">
            <a:avLst/>
          </a:prstGeom>
        </p:spPr>
        <p:txBody>
          <a:bodyPr anchorCtr="0" anchor="t" bIns="91425" lIns="91425" rIns="91425" wrap="square" tIns="91425">
            <a:noAutofit/>
          </a:bodyPr>
          <a:lstStyle/>
          <a:p>
            <a:pPr indent="-374650" lvl="0" marL="457200" rtl="0">
              <a:spcBef>
                <a:spcPts val="0"/>
              </a:spcBef>
              <a:buSzPts val="2300"/>
              <a:buChar char="-"/>
            </a:pPr>
            <a:r>
              <a:rPr lang="en" sz="2300"/>
              <a:t>Batteries </a:t>
            </a:r>
            <a:r>
              <a:rPr b="1" i="1" lang="en" sz="2300" u="sng">
                <a:solidFill>
                  <a:srgbClr val="FF0000"/>
                </a:solidFill>
              </a:rPr>
              <a:t>PUSHES </a:t>
            </a:r>
            <a:r>
              <a:rPr lang="en" sz="2300"/>
              <a:t>charge ; not create</a:t>
            </a:r>
          </a:p>
        </p:txBody>
      </p:sp>
      <p:pic>
        <p:nvPicPr>
          <p:cNvPr id="145" name="Shape 145"/>
          <p:cNvPicPr preferRelativeResize="0"/>
          <p:nvPr/>
        </p:nvPicPr>
        <p:blipFill>
          <a:blip r:embed="rId3">
            <a:alphaModFix/>
          </a:blip>
          <a:stretch>
            <a:fillRect/>
          </a:stretch>
        </p:blipFill>
        <p:spPr>
          <a:xfrm>
            <a:off x="6987725" y="1015525"/>
            <a:ext cx="1941975" cy="2284676"/>
          </a:xfrm>
          <a:prstGeom prst="rect">
            <a:avLst/>
          </a:prstGeom>
          <a:noFill/>
          <a:ln>
            <a:noFill/>
          </a:ln>
        </p:spPr>
      </p:pic>
      <p:sp>
        <p:nvSpPr>
          <p:cNvPr id="146" name="Shape 146"/>
          <p:cNvSpPr txBox="1"/>
          <p:nvPr>
            <p:ph idx="1" type="body"/>
          </p:nvPr>
        </p:nvSpPr>
        <p:spPr>
          <a:xfrm>
            <a:off x="311700" y="1799725"/>
            <a:ext cx="6675900" cy="649800"/>
          </a:xfrm>
          <a:prstGeom prst="rect">
            <a:avLst/>
          </a:prstGeom>
        </p:spPr>
        <p:txBody>
          <a:bodyPr anchorCtr="0" anchor="t" bIns="91425" lIns="91425" rIns="91425" wrap="square" tIns="91425">
            <a:noAutofit/>
          </a:bodyPr>
          <a:lstStyle/>
          <a:p>
            <a:pPr indent="-374650" lvl="0" marL="457200" rtl="0">
              <a:spcBef>
                <a:spcPts val="0"/>
              </a:spcBef>
              <a:buSzPts val="2300"/>
              <a:buChar char="-"/>
            </a:pPr>
            <a:r>
              <a:rPr lang="en" sz="2300"/>
              <a:t>Uses a chemical reation to create a voltage difference</a:t>
            </a:r>
          </a:p>
        </p:txBody>
      </p:sp>
      <p:sp>
        <p:nvSpPr>
          <p:cNvPr id="147" name="Shape 147"/>
          <p:cNvSpPr txBox="1"/>
          <p:nvPr>
            <p:ph idx="1" type="body"/>
          </p:nvPr>
        </p:nvSpPr>
        <p:spPr>
          <a:xfrm>
            <a:off x="311700" y="2637925"/>
            <a:ext cx="6675900" cy="649800"/>
          </a:xfrm>
          <a:prstGeom prst="rect">
            <a:avLst/>
          </a:prstGeom>
        </p:spPr>
        <p:txBody>
          <a:bodyPr anchorCtr="0" anchor="t" bIns="91425" lIns="91425" rIns="91425" wrap="square" tIns="91425">
            <a:noAutofit/>
          </a:bodyPr>
          <a:lstStyle/>
          <a:p>
            <a:pPr indent="-374650" lvl="0" marL="457200" rtl="0">
              <a:spcBef>
                <a:spcPts val="0"/>
              </a:spcBef>
              <a:buSzPts val="2300"/>
              <a:buChar char="-"/>
            </a:pPr>
            <a:r>
              <a:rPr lang="en" sz="2300"/>
              <a:t>Cathode (+) and Anode (-) Side</a:t>
            </a:r>
          </a:p>
        </p:txBody>
      </p:sp>
      <p:sp>
        <p:nvSpPr>
          <p:cNvPr id="148" name="Shape 148"/>
          <p:cNvSpPr txBox="1"/>
          <p:nvPr>
            <p:ph idx="1" type="body"/>
          </p:nvPr>
        </p:nvSpPr>
        <p:spPr>
          <a:xfrm>
            <a:off x="311700" y="3095125"/>
            <a:ext cx="6675900" cy="649800"/>
          </a:xfrm>
          <a:prstGeom prst="rect">
            <a:avLst/>
          </a:prstGeom>
        </p:spPr>
        <p:txBody>
          <a:bodyPr anchorCtr="0" anchor="t" bIns="91425" lIns="91425" rIns="91425" wrap="square" tIns="91425">
            <a:noAutofit/>
          </a:bodyPr>
          <a:lstStyle/>
          <a:p>
            <a:pPr indent="-374650" lvl="0" marL="457200" rtl="0">
              <a:spcBef>
                <a:spcPts val="0"/>
              </a:spcBef>
              <a:buSzPts val="2300"/>
              <a:buChar char="-"/>
            </a:pPr>
            <a:r>
              <a:rPr lang="en" sz="2300"/>
              <a:t>Electrolytes create a difference of charge in the two different metals</a:t>
            </a:r>
          </a:p>
        </p:txBody>
      </p:sp>
      <p:sp>
        <p:nvSpPr>
          <p:cNvPr id="149" name="Shape 149"/>
          <p:cNvSpPr txBox="1"/>
          <p:nvPr>
            <p:ph idx="1" type="body"/>
          </p:nvPr>
        </p:nvSpPr>
        <p:spPr>
          <a:xfrm>
            <a:off x="311700" y="3933325"/>
            <a:ext cx="6675900" cy="649800"/>
          </a:xfrm>
          <a:prstGeom prst="rect">
            <a:avLst/>
          </a:prstGeom>
        </p:spPr>
        <p:txBody>
          <a:bodyPr anchorCtr="0" anchor="t" bIns="91425" lIns="91425" rIns="91425" wrap="square" tIns="91425">
            <a:noAutofit/>
          </a:bodyPr>
          <a:lstStyle/>
          <a:p>
            <a:pPr indent="-374650" lvl="0" marL="457200" rtl="0">
              <a:spcBef>
                <a:spcPts val="0"/>
              </a:spcBef>
              <a:buSzPts val="2300"/>
              <a:buChar char="-"/>
            </a:pPr>
            <a:r>
              <a:rPr lang="en" sz="2300"/>
              <a:t>Cathode = metal oxide</a:t>
            </a:r>
          </a:p>
        </p:txBody>
      </p:sp>
      <p:sp>
        <p:nvSpPr>
          <p:cNvPr id="150" name="Shape 150"/>
          <p:cNvSpPr txBox="1"/>
          <p:nvPr>
            <p:ph idx="1" type="body"/>
          </p:nvPr>
        </p:nvSpPr>
        <p:spPr>
          <a:xfrm>
            <a:off x="311700" y="4390525"/>
            <a:ext cx="6675900" cy="649800"/>
          </a:xfrm>
          <a:prstGeom prst="rect">
            <a:avLst/>
          </a:prstGeom>
        </p:spPr>
        <p:txBody>
          <a:bodyPr anchorCtr="0" anchor="t" bIns="91425" lIns="91425" rIns="91425" wrap="square" tIns="91425">
            <a:noAutofit/>
          </a:bodyPr>
          <a:lstStyle/>
          <a:p>
            <a:pPr indent="-374650" lvl="0" marL="457200" rtl="0">
              <a:spcBef>
                <a:spcPts val="0"/>
              </a:spcBef>
              <a:buSzPts val="2300"/>
              <a:buChar char="-"/>
            </a:pPr>
            <a:r>
              <a:rPr lang="en" sz="2300"/>
              <a:t>Anode = carbon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Ohms</a:t>
            </a:r>
          </a:p>
        </p:txBody>
      </p:sp>
      <p:sp>
        <p:nvSpPr>
          <p:cNvPr id="156" name="Shape 156"/>
          <p:cNvSpPr txBox="1"/>
          <p:nvPr>
            <p:ph idx="1" type="body"/>
          </p:nvPr>
        </p:nvSpPr>
        <p:spPr>
          <a:xfrm>
            <a:off x="311700" y="1152425"/>
            <a:ext cx="6281700" cy="3738900"/>
          </a:xfrm>
          <a:prstGeom prst="rect">
            <a:avLst/>
          </a:prstGeom>
        </p:spPr>
        <p:txBody>
          <a:bodyPr anchorCtr="0" anchor="t" bIns="91425" lIns="91425" rIns="91425" wrap="square" tIns="91425">
            <a:noAutofit/>
          </a:bodyPr>
          <a:lstStyle/>
          <a:p>
            <a:pPr indent="-374650" lvl="0" marL="457200" rtl="0">
              <a:spcBef>
                <a:spcPts val="0"/>
              </a:spcBef>
              <a:spcAft>
                <a:spcPts val="0"/>
              </a:spcAft>
              <a:buSzPts val="2300"/>
              <a:buChar char="●"/>
            </a:pPr>
            <a:r>
              <a:rPr lang="en" sz="2300"/>
              <a:t>V=IR</a:t>
            </a:r>
          </a:p>
          <a:p>
            <a:pPr indent="-374650" lvl="0" marL="457200" rtl="0">
              <a:spcBef>
                <a:spcPts val="0"/>
              </a:spcBef>
              <a:spcAft>
                <a:spcPts val="0"/>
              </a:spcAft>
              <a:buSzPts val="2300"/>
              <a:buChar char="●"/>
            </a:pPr>
            <a:r>
              <a:rPr lang="en" sz="2300"/>
              <a:t>Voltage is equal to resistance times current </a:t>
            </a:r>
          </a:p>
          <a:p>
            <a:pPr indent="-374650" lvl="0" marL="457200" rtl="0">
              <a:spcBef>
                <a:spcPts val="0"/>
              </a:spcBef>
              <a:spcAft>
                <a:spcPts val="0"/>
              </a:spcAft>
              <a:buSzPts val="2300"/>
              <a:buChar char="●"/>
            </a:pPr>
            <a:r>
              <a:rPr lang="en" sz="2300"/>
              <a:t>Voltage = the amount of energy supplied per charge </a:t>
            </a:r>
          </a:p>
          <a:p>
            <a:pPr indent="-374650" lvl="0" marL="457200" rtl="0">
              <a:spcBef>
                <a:spcPts val="0"/>
              </a:spcBef>
              <a:spcAft>
                <a:spcPts val="0"/>
              </a:spcAft>
              <a:buSzPts val="2300"/>
              <a:buChar char="●"/>
            </a:pPr>
            <a:r>
              <a:rPr lang="en" sz="2300"/>
              <a:t>R∝L/A</a:t>
            </a:r>
          </a:p>
          <a:p>
            <a:pPr indent="-374650" lvl="0" marL="457200">
              <a:spcBef>
                <a:spcPts val="0"/>
              </a:spcBef>
              <a:buSzPts val="2300"/>
              <a:buChar char="●"/>
            </a:pPr>
            <a:r>
              <a:rPr lang="en" sz="2300"/>
              <a:t>Resistance is directly proportional to the area of the cross section and inversely proportional to the length</a:t>
            </a:r>
          </a:p>
        </p:txBody>
      </p:sp>
      <p:pic>
        <p:nvPicPr>
          <p:cNvPr descr="Image result for ohm's law" id="157" name="Shape 157"/>
          <p:cNvPicPr preferRelativeResize="0"/>
          <p:nvPr/>
        </p:nvPicPr>
        <p:blipFill>
          <a:blip r:embed="rId3">
            <a:alphaModFix/>
          </a:blip>
          <a:stretch>
            <a:fillRect/>
          </a:stretch>
        </p:blipFill>
        <p:spPr>
          <a:xfrm>
            <a:off x="6252900" y="365575"/>
            <a:ext cx="2451100" cy="198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idx="1" type="body"/>
          </p:nvPr>
        </p:nvSpPr>
        <p:spPr>
          <a:xfrm>
            <a:off x="311700" y="1266175"/>
            <a:ext cx="3999900" cy="3302700"/>
          </a:xfrm>
          <a:prstGeom prst="rect">
            <a:avLst/>
          </a:prstGeom>
        </p:spPr>
        <p:txBody>
          <a:bodyPr anchorCtr="0" anchor="t" bIns="91425" lIns="91425" rIns="91425" wrap="square" tIns="91425">
            <a:noAutofit/>
          </a:bodyPr>
          <a:lstStyle/>
          <a:p>
            <a:pPr indent="0" lvl="0" marL="0">
              <a:spcBef>
                <a:spcPts val="0"/>
              </a:spcBef>
              <a:buNone/>
            </a:pPr>
            <a:r>
              <a:rPr b="1" lang="en" sz="2000" u="sng"/>
              <a:t>Series</a:t>
            </a:r>
            <a:r>
              <a:rPr b="1" lang="en"/>
              <a:t> </a:t>
            </a:r>
          </a:p>
          <a:p>
            <a:pPr indent="-349250" lvl="0" marL="457200" rtl="0">
              <a:spcBef>
                <a:spcPts val="0"/>
              </a:spcBef>
              <a:spcAft>
                <a:spcPts val="0"/>
              </a:spcAft>
              <a:buSzPts val="1900"/>
              <a:buChar char="●"/>
            </a:pPr>
            <a:r>
              <a:rPr lang="en" sz="1900"/>
              <a:t>Closed Loop</a:t>
            </a:r>
          </a:p>
          <a:p>
            <a:pPr indent="-349250" lvl="0" marL="457200" rtl="0">
              <a:spcBef>
                <a:spcPts val="0"/>
              </a:spcBef>
              <a:spcAft>
                <a:spcPts val="0"/>
              </a:spcAft>
              <a:buSzPts val="1900"/>
              <a:buChar char="●"/>
            </a:pPr>
            <a:r>
              <a:rPr lang="en" sz="1900"/>
              <a:t>Only one path </a:t>
            </a:r>
          </a:p>
          <a:p>
            <a:pPr indent="-349250" lvl="0" marL="457200" rtl="0">
              <a:spcBef>
                <a:spcPts val="0"/>
              </a:spcBef>
              <a:buSzPts val="1900"/>
              <a:buChar char="●"/>
            </a:pPr>
            <a:r>
              <a:rPr lang="en" sz="1900"/>
              <a:t>Charge gets divided up among the resistors</a:t>
            </a:r>
          </a:p>
        </p:txBody>
      </p:sp>
      <p:sp>
        <p:nvSpPr>
          <p:cNvPr id="163" name="Shape 16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Types of </a:t>
            </a:r>
            <a:r>
              <a:rPr lang="en"/>
              <a:t>Circuits</a:t>
            </a:r>
          </a:p>
        </p:txBody>
      </p:sp>
      <p:sp>
        <p:nvSpPr>
          <p:cNvPr id="164" name="Shape 164"/>
          <p:cNvSpPr txBox="1"/>
          <p:nvPr>
            <p:ph idx="2" type="body"/>
          </p:nvPr>
        </p:nvSpPr>
        <p:spPr>
          <a:xfrm>
            <a:off x="4832400" y="1266175"/>
            <a:ext cx="3999900" cy="3302700"/>
          </a:xfrm>
          <a:prstGeom prst="rect">
            <a:avLst/>
          </a:prstGeom>
        </p:spPr>
        <p:txBody>
          <a:bodyPr anchorCtr="0" anchor="t" bIns="91425" lIns="91425" rIns="91425" wrap="square" tIns="91425">
            <a:noAutofit/>
          </a:bodyPr>
          <a:lstStyle/>
          <a:p>
            <a:pPr indent="0" lvl="0" marL="0" rtl="0">
              <a:spcBef>
                <a:spcPts val="0"/>
              </a:spcBef>
              <a:buNone/>
            </a:pPr>
            <a:r>
              <a:rPr b="1" lang="en" sz="2000" u="sng"/>
              <a:t>Parallel</a:t>
            </a:r>
          </a:p>
          <a:p>
            <a:pPr indent="-349250" lvl="0" marL="457200" rtl="0">
              <a:spcBef>
                <a:spcPts val="0"/>
              </a:spcBef>
              <a:spcAft>
                <a:spcPts val="0"/>
              </a:spcAft>
              <a:buSzPts val="1900"/>
              <a:buChar char="●"/>
            </a:pPr>
            <a:r>
              <a:rPr lang="en" sz="1900"/>
              <a:t>Each device has their own separate branch</a:t>
            </a:r>
          </a:p>
          <a:p>
            <a:pPr indent="-349250" lvl="0" marL="457200" rtl="0">
              <a:spcBef>
                <a:spcPts val="0"/>
              </a:spcBef>
              <a:spcAft>
                <a:spcPts val="0"/>
              </a:spcAft>
              <a:buSzPts val="1900"/>
              <a:buChar char="●"/>
            </a:pPr>
            <a:r>
              <a:rPr lang="en" sz="1900"/>
              <a:t>Multiple pathways</a:t>
            </a:r>
          </a:p>
          <a:p>
            <a:pPr indent="-349250" lvl="0" marL="457200" rtl="0">
              <a:spcBef>
                <a:spcPts val="0"/>
              </a:spcBef>
              <a:buSzPts val="1900"/>
              <a:buChar char="●"/>
            </a:pPr>
            <a:r>
              <a:rPr lang="en" sz="1900"/>
              <a:t>Charge can go to any branch</a:t>
            </a:r>
          </a:p>
        </p:txBody>
      </p:sp>
      <p:pic>
        <p:nvPicPr>
          <p:cNvPr id="165" name="Shape 165"/>
          <p:cNvPicPr preferRelativeResize="0"/>
          <p:nvPr/>
        </p:nvPicPr>
        <p:blipFill>
          <a:blip r:embed="rId3">
            <a:alphaModFix/>
          </a:blip>
          <a:stretch>
            <a:fillRect/>
          </a:stretch>
        </p:blipFill>
        <p:spPr>
          <a:xfrm>
            <a:off x="212075" y="3252225"/>
            <a:ext cx="2895600" cy="1790700"/>
          </a:xfrm>
          <a:prstGeom prst="rect">
            <a:avLst/>
          </a:prstGeom>
          <a:noFill/>
          <a:ln>
            <a:noFill/>
          </a:ln>
        </p:spPr>
      </p:pic>
      <p:pic>
        <p:nvPicPr>
          <p:cNvPr id="166" name="Shape 166"/>
          <p:cNvPicPr preferRelativeResize="0"/>
          <p:nvPr/>
        </p:nvPicPr>
        <p:blipFill>
          <a:blip r:embed="rId4">
            <a:alphaModFix/>
          </a:blip>
          <a:stretch>
            <a:fillRect/>
          </a:stretch>
        </p:blipFill>
        <p:spPr>
          <a:xfrm>
            <a:off x="6025375" y="3252225"/>
            <a:ext cx="2152650" cy="1619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Misconceptions</a:t>
            </a:r>
          </a:p>
        </p:txBody>
      </p:sp>
      <p:sp>
        <p:nvSpPr>
          <p:cNvPr id="172" name="Shape 172"/>
          <p:cNvSpPr txBox="1"/>
          <p:nvPr>
            <p:ph idx="1" type="body"/>
          </p:nvPr>
        </p:nvSpPr>
        <p:spPr>
          <a:xfrm>
            <a:off x="311700" y="1266325"/>
            <a:ext cx="8449800" cy="763500"/>
          </a:xfrm>
          <a:prstGeom prst="rect">
            <a:avLst/>
          </a:prstGeom>
        </p:spPr>
        <p:txBody>
          <a:bodyPr anchorCtr="0" anchor="t" bIns="91425" lIns="91425" rIns="91425" wrap="square" tIns="91425">
            <a:noAutofit/>
          </a:bodyPr>
          <a:lstStyle/>
          <a:p>
            <a:pPr indent="-342900" lvl="0" marL="457200">
              <a:spcBef>
                <a:spcPts val="0"/>
              </a:spcBef>
              <a:buSzPts val="1800"/>
              <a:buAutoNum type="arabicPeriod"/>
            </a:pPr>
            <a:r>
              <a:rPr lang="en"/>
              <a:t>Batteries create charge </a:t>
            </a:r>
          </a:p>
        </p:txBody>
      </p:sp>
      <p:sp>
        <p:nvSpPr>
          <p:cNvPr id="173" name="Shape 173"/>
          <p:cNvSpPr txBox="1"/>
          <p:nvPr>
            <p:ph idx="1" type="body"/>
          </p:nvPr>
        </p:nvSpPr>
        <p:spPr>
          <a:xfrm>
            <a:off x="311700" y="1875925"/>
            <a:ext cx="8449800" cy="763500"/>
          </a:xfrm>
          <a:prstGeom prst="rect">
            <a:avLst/>
          </a:prstGeom>
        </p:spPr>
        <p:txBody>
          <a:bodyPr anchorCtr="0" anchor="t" bIns="91425" lIns="91425" rIns="91425" wrap="square" tIns="91425">
            <a:noAutofit/>
          </a:bodyPr>
          <a:lstStyle/>
          <a:p>
            <a:pPr indent="0" lvl="0" marL="0" rtl="0">
              <a:spcBef>
                <a:spcPts val="0"/>
              </a:spcBef>
              <a:buNone/>
            </a:pPr>
            <a:r>
              <a:rPr lang="en"/>
              <a:t> 2.    Electricity flows at the speed of light! </a:t>
            </a:r>
          </a:p>
        </p:txBody>
      </p:sp>
      <p:sp>
        <p:nvSpPr>
          <p:cNvPr id="174" name="Shape 174"/>
          <p:cNvSpPr txBox="1"/>
          <p:nvPr>
            <p:ph idx="1" type="body"/>
          </p:nvPr>
        </p:nvSpPr>
        <p:spPr>
          <a:xfrm>
            <a:off x="287625" y="3172825"/>
            <a:ext cx="8449800" cy="763500"/>
          </a:xfrm>
          <a:prstGeom prst="rect">
            <a:avLst/>
          </a:prstGeom>
        </p:spPr>
        <p:txBody>
          <a:bodyPr anchorCtr="0" anchor="t" bIns="91425" lIns="91425" rIns="91425" wrap="square" tIns="91425">
            <a:noAutofit/>
          </a:bodyPr>
          <a:lstStyle/>
          <a:p>
            <a:pPr indent="0" lvl="0" marL="0" rtl="0">
              <a:spcBef>
                <a:spcPts val="0"/>
              </a:spcBef>
              <a:buNone/>
            </a:pPr>
            <a:r>
              <a:rPr lang="en"/>
              <a:t> 4.  The power company gives you millions of electrons (charge)</a:t>
            </a:r>
          </a:p>
        </p:txBody>
      </p:sp>
      <p:sp>
        <p:nvSpPr>
          <p:cNvPr id="175" name="Shape 175"/>
          <p:cNvSpPr txBox="1"/>
          <p:nvPr>
            <p:ph idx="1" type="body"/>
          </p:nvPr>
        </p:nvSpPr>
        <p:spPr>
          <a:xfrm>
            <a:off x="311700" y="2485525"/>
            <a:ext cx="8449800" cy="763500"/>
          </a:xfrm>
          <a:prstGeom prst="rect">
            <a:avLst/>
          </a:prstGeom>
        </p:spPr>
        <p:txBody>
          <a:bodyPr anchorCtr="0" anchor="t" bIns="91425" lIns="91425" rIns="91425" wrap="square" tIns="91425">
            <a:noAutofit/>
          </a:bodyPr>
          <a:lstStyle/>
          <a:p>
            <a:pPr indent="0" lvl="0" marL="0" rtl="0">
              <a:spcBef>
                <a:spcPts val="0"/>
              </a:spcBef>
              <a:buNone/>
            </a:pPr>
            <a:r>
              <a:rPr lang="en"/>
              <a:t> 3. </a:t>
            </a:r>
            <a:r>
              <a:rPr lang="en"/>
              <a:t>  When electric currents die, they have no more charge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1748650" y="526350"/>
            <a:ext cx="5613600" cy="4090800"/>
          </a:xfrm>
          <a:prstGeom prst="rect">
            <a:avLst/>
          </a:prstGeom>
        </p:spPr>
        <p:txBody>
          <a:bodyPr anchorCtr="0" anchor="ctr" bIns="91425" lIns="91425" rIns="91425" wrap="square" tIns="91425">
            <a:noAutofit/>
          </a:bodyPr>
          <a:lstStyle/>
          <a:p>
            <a:pPr indent="0" lvl="0" marL="0">
              <a:spcBef>
                <a:spcPts val="0"/>
              </a:spcBef>
              <a:buNone/>
            </a:pPr>
            <a:r>
              <a:rPr lang="en" sz="9600"/>
              <a:t>   Practice!</a:t>
            </a:r>
          </a:p>
        </p:txBody>
      </p:sp>
      <p:sp>
        <p:nvSpPr>
          <p:cNvPr id="181" name="Shape 181"/>
          <p:cNvSpPr txBox="1"/>
          <p:nvPr/>
        </p:nvSpPr>
        <p:spPr>
          <a:xfrm>
            <a:off x="1084150" y="3769950"/>
            <a:ext cx="7261500" cy="847200"/>
          </a:xfrm>
          <a:prstGeom prst="rect">
            <a:avLst/>
          </a:prstGeom>
          <a:noFill/>
          <a:ln>
            <a:noFill/>
          </a:ln>
        </p:spPr>
        <p:txBody>
          <a:bodyPr anchorCtr="0" anchor="t" bIns="91425" lIns="91425" rIns="91425" wrap="square" tIns="91425">
            <a:noAutofit/>
          </a:bodyPr>
          <a:lstStyle/>
          <a:p>
            <a:pPr indent="0" lvl="0" marL="0">
              <a:spcBef>
                <a:spcPts val="0"/>
              </a:spcBef>
              <a:buNone/>
            </a:pPr>
            <a:r>
              <a:rPr lang="en" u="sng">
                <a:solidFill>
                  <a:schemeClr val="hlink"/>
                </a:solidFill>
                <a:hlinkClick r:id="rId3"/>
              </a:rPr>
              <a:t>https://play.kahoot.it/#/k/f0f31970-9e75-48e3-b541-45a5bcabeae8</a:t>
            </a:r>
          </a:p>
          <a:p>
            <a:pPr indent="0" lvl="0" mar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76200" y="445025"/>
            <a:ext cx="9067800" cy="678600"/>
          </a:xfrm>
          <a:prstGeom prst="rect">
            <a:avLst/>
          </a:prstGeom>
        </p:spPr>
        <p:txBody>
          <a:bodyPr anchorCtr="0" anchor="t" bIns="91425" lIns="91425" rIns="91425" wrap="square" tIns="91425">
            <a:noAutofit/>
          </a:bodyPr>
          <a:lstStyle/>
          <a:p>
            <a:pPr indent="0" lvl="0" marL="0">
              <a:spcBef>
                <a:spcPts val="0"/>
              </a:spcBef>
              <a:buNone/>
            </a:pPr>
            <a:r>
              <a:rPr lang="en" sz="3100"/>
              <a:t>Question: </a:t>
            </a:r>
            <a:r>
              <a:rPr lang="en" sz="3100"/>
              <a:t>What's</a:t>
            </a:r>
            <a:r>
              <a:rPr lang="en" sz="3100"/>
              <a:t> one way to make the magnetic field stronger?</a:t>
            </a:r>
          </a:p>
        </p:txBody>
      </p:sp>
      <p:sp>
        <p:nvSpPr>
          <p:cNvPr id="187" name="Shape 187"/>
          <p:cNvSpPr txBox="1"/>
          <p:nvPr>
            <p:ph idx="1" type="body"/>
          </p:nvPr>
        </p:nvSpPr>
        <p:spPr>
          <a:xfrm>
            <a:off x="311700" y="1681725"/>
            <a:ext cx="8520600" cy="2327100"/>
          </a:xfrm>
          <a:prstGeom prst="rect">
            <a:avLst/>
          </a:prstGeom>
        </p:spPr>
        <p:txBody>
          <a:bodyPr anchorCtr="0" anchor="t" bIns="91425" lIns="91425" rIns="91425" wrap="square" tIns="91425">
            <a:noAutofit/>
          </a:bodyPr>
          <a:lstStyle/>
          <a:p>
            <a:pPr indent="-342900" lvl="0" marL="457200" rtl="0">
              <a:lnSpc>
                <a:spcPct val="200000"/>
              </a:lnSpc>
              <a:spcBef>
                <a:spcPts val="0"/>
              </a:spcBef>
              <a:spcAft>
                <a:spcPts val="0"/>
              </a:spcAft>
              <a:buSzPts val="1800"/>
              <a:buAutoNum type="alphaLcParenR"/>
            </a:pPr>
            <a:r>
              <a:rPr b="1" lang="en"/>
              <a:t>Put it under extreme heat </a:t>
            </a:r>
          </a:p>
          <a:p>
            <a:pPr indent="-342900" lvl="0" marL="457200" rtl="0">
              <a:lnSpc>
                <a:spcPct val="200000"/>
              </a:lnSpc>
              <a:spcBef>
                <a:spcPts val="0"/>
              </a:spcBef>
              <a:spcAft>
                <a:spcPts val="0"/>
              </a:spcAft>
              <a:buSzPts val="1800"/>
              <a:buAutoNum type="alphaLcParenR"/>
            </a:pPr>
            <a:r>
              <a:rPr b="1" lang="en"/>
              <a:t>Rub them on your computer </a:t>
            </a:r>
          </a:p>
          <a:p>
            <a:pPr indent="-342900" lvl="0" marL="457200" rtl="0">
              <a:lnSpc>
                <a:spcPct val="200000"/>
              </a:lnSpc>
              <a:spcBef>
                <a:spcPts val="0"/>
              </a:spcBef>
              <a:spcAft>
                <a:spcPts val="0"/>
              </a:spcAft>
              <a:buSzPts val="1800"/>
              <a:buAutoNum type="alphaLcParenR"/>
            </a:pPr>
            <a:r>
              <a:rPr b="1" lang="en"/>
              <a:t>Put it under extreme cold </a:t>
            </a:r>
          </a:p>
          <a:p>
            <a:pPr indent="-342900" lvl="0" marL="457200">
              <a:lnSpc>
                <a:spcPct val="200000"/>
              </a:lnSpc>
              <a:spcBef>
                <a:spcPts val="0"/>
              </a:spcBef>
              <a:buSzPts val="1800"/>
              <a:buAutoNum type="alphaLcParenR"/>
            </a:pPr>
            <a:r>
              <a:rPr b="1" lang="en"/>
              <a:t>Break the magnet between the north and south pole</a:t>
            </a:r>
          </a:p>
        </p:txBody>
      </p:sp>
      <p:sp>
        <p:nvSpPr>
          <p:cNvPr id="188" name="Shape 188"/>
          <p:cNvSpPr txBox="1"/>
          <p:nvPr/>
        </p:nvSpPr>
        <p:spPr>
          <a:xfrm>
            <a:off x="367250" y="2811275"/>
            <a:ext cx="5345100" cy="731100"/>
          </a:xfrm>
          <a:prstGeom prst="rect">
            <a:avLst/>
          </a:prstGeom>
          <a:noFill/>
          <a:ln>
            <a:noFill/>
          </a:ln>
        </p:spPr>
        <p:txBody>
          <a:bodyPr anchorCtr="0" anchor="t" bIns="91425" lIns="91425" rIns="91425" wrap="square" tIns="91425">
            <a:noAutofit/>
          </a:bodyPr>
          <a:lstStyle/>
          <a:p>
            <a:pPr indent="0" lvl="0" marL="0" rtl="0">
              <a:lnSpc>
                <a:spcPct val="200000"/>
              </a:lnSpc>
              <a:spcBef>
                <a:spcPts val="0"/>
              </a:spcBef>
              <a:spcAft>
                <a:spcPts val="1600"/>
              </a:spcAft>
              <a:buNone/>
            </a:pPr>
            <a:r>
              <a:rPr b="1" lang="en" sz="1800">
                <a:solidFill>
                  <a:schemeClr val="dk2"/>
                </a:solidFill>
                <a:highlight>
                  <a:srgbClr val="FFFF00"/>
                </a:highlight>
                <a:latin typeface="Open Sans"/>
                <a:ea typeface="Open Sans"/>
                <a:cs typeface="Open Sans"/>
                <a:sym typeface="Open Sans"/>
              </a:rPr>
              <a:t>c)   Put it under extreme cold </a:t>
            </a:r>
          </a:p>
          <a:p>
            <a:pPr indent="0" lvl="0" mar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1000"/>
                                        <p:tgtEl>
                                          <p:spTgt spid="1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 type="body"/>
          </p:nvPr>
        </p:nvSpPr>
        <p:spPr>
          <a:xfrm>
            <a:off x="311700" y="1704700"/>
            <a:ext cx="8520600" cy="2304300"/>
          </a:xfrm>
          <a:prstGeom prst="rect">
            <a:avLst/>
          </a:prstGeom>
        </p:spPr>
        <p:txBody>
          <a:bodyPr anchorCtr="0" anchor="t" bIns="91425" lIns="91425" rIns="91425" wrap="square" tIns="91425">
            <a:noAutofit/>
          </a:bodyPr>
          <a:lstStyle/>
          <a:p>
            <a:pPr indent="0" lvl="0" marL="0">
              <a:spcBef>
                <a:spcPts val="0"/>
              </a:spcBef>
              <a:buNone/>
            </a:pPr>
            <a:r>
              <a:rPr b="1" lang="en" sz="2100"/>
              <a:t>Answers: </a:t>
            </a:r>
          </a:p>
          <a:p>
            <a:pPr indent="-355600" lvl="0" marL="457200" rtl="0">
              <a:spcBef>
                <a:spcPts val="0"/>
              </a:spcBef>
              <a:spcAft>
                <a:spcPts val="0"/>
              </a:spcAft>
              <a:buSzPts val="2000"/>
              <a:buAutoNum type="alphaLcPeriod"/>
            </a:pPr>
            <a:r>
              <a:rPr b="1" lang="en" sz="2000"/>
              <a:t>Describes how far it is from the monopole.</a:t>
            </a:r>
          </a:p>
          <a:p>
            <a:pPr indent="-355600" lvl="0" marL="457200" rtl="0">
              <a:spcBef>
                <a:spcPts val="0"/>
              </a:spcBef>
              <a:spcAft>
                <a:spcPts val="0"/>
              </a:spcAft>
              <a:buSzPts val="2000"/>
              <a:buAutoNum type="alphaLcPeriod"/>
            </a:pPr>
            <a:r>
              <a:rPr b="1" lang="en" sz="2000"/>
              <a:t>Describes direction of the magnetic force of a north monopole at any direction that is given. </a:t>
            </a:r>
            <a:r>
              <a:rPr b="1" lang="en" sz="2000">
                <a:highlight>
                  <a:srgbClr val="FFFF00"/>
                </a:highlight>
              </a:rPr>
              <a:t> </a:t>
            </a:r>
          </a:p>
          <a:p>
            <a:pPr indent="-355600" lvl="0" marL="457200">
              <a:spcBef>
                <a:spcPts val="0"/>
              </a:spcBef>
              <a:buSzPts val="2000"/>
              <a:buAutoNum type="alphaLcPeriod"/>
            </a:pPr>
            <a:r>
              <a:rPr b="1" lang="en" sz="2000"/>
              <a:t>Describes how long it will take from monopole to monopole. </a:t>
            </a:r>
          </a:p>
          <a:p>
            <a:pPr indent="0" lvl="0" marL="0">
              <a:spcBef>
                <a:spcPts val="0"/>
              </a:spcBef>
              <a:buNone/>
            </a:pPr>
            <a:r>
              <a:t/>
            </a:r>
            <a:endParaRPr/>
          </a:p>
        </p:txBody>
      </p:sp>
      <p:sp>
        <p:nvSpPr>
          <p:cNvPr id="194" name="Shape 194"/>
          <p:cNvSpPr txBox="1"/>
          <p:nvPr>
            <p:ph type="title"/>
          </p:nvPr>
        </p:nvSpPr>
        <p:spPr>
          <a:xfrm>
            <a:off x="4641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Question: What do magnetic field lines describe? </a:t>
            </a:r>
          </a:p>
        </p:txBody>
      </p:sp>
      <p:sp>
        <p:nvSpPr>
          <p:cNvPr id="195" name="Shape 195"/>
          <p:cNvSpPr txBox="1"/>
          <p:nvPr/>
        </p:nvSpPr>
        <p:spPr>
          <a:xfrm>
            <a:off x="315175" y="2661950"/>
            <a:ext cx="9064200" cy="8448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1600"/>
              </a:spcAft>
              <a:buNone/>
            </a:pPr>
            <a:r>
              <a:rPr b="1" lang="en" sz="2000">
                <a:solidFill>
                  <a:schemeClr val="dk2"/>
                </a:solidFill>
                <a:highlight>
                  <a:srgbClr val="FFFF00"/>
                </a:highlight>
                <a:latin typeface="Open Sans"/>
                <a:ea typeface="Open Sans"/>
                <a:cs typeface="Open Sans"/>
                <a:sym typeface="Open Sans"/>
              </a:rPr>
              <a:t>b.   Describes direction of the magnetic force of a north monopole at   </a:t>
            </a:r>
            <a:r>
              <a:rPr b="1" lang="en" sz="2000">
                <a:solidFill>
                  <a:srgbClr val="FFFF00"/>
                </a:solidFill>
                <a:highlight>
                  <a:srgbClr val="FFFF00"/>
                </a:highlight>
                <a:latin typeface="Open Sans"/>
                <a:ea typeface="Open Sans"/>
                <a:cs typeface="Open Sans"/>
                <a:sym typeface="Open Sans"/>
              </a:rPr>
              <a:t>aaaaa</a:t>
            </a:r>
            <a:r>
              <a:rPr b="1" lang="en" sz="2000">
                <a:solidFill>
                  <a:schemeClr val="dk2"/>
                </a:solidFill>
                <a:highlight>
                  <a:srgbClr val="FFFF00"/>
                </a:highlight>
                <a:latin typeface="Open Sans"/>
                <a:ea typeface="Open Sans"/>
                <a:cs typeface="Open Sans"/>
                <a:sym typeface="Open Sans"/>
              </a:rPr>
              <a:t>any direction that is given.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A wire has a steady flow of 100 A how much charge passes through it as in 2 hours? 	</a:t>
            </a:r>
          </a:p>
        </p:txBody>
      </p:sp>
      <p:sp>
        <p:nvSpPr>
          <p:cNvPr id="201" name="Shape 201"/>
          <p:cNvSpPr txBox="1"/>
          <p:nvPr>
            <p:ph idx="1" type="body"/>
          </p:nvPr>
        </p:nvSpPr>
        <p:spPr>
          <a:xfrm>
            <a:off x="235500" y="1647325"/>
            <a:ext cx="8520600" cy="3302700"/>
          </a:xfrm>
          <a:prstGeom prst="rect">
            <a:avLst/>
          </a:prstGeom>
        </p:spPr>
        <p:txBody>
          <a:bodyPr anchorCtr="0" anchor="t" bIns="91425" lIns="91425" rIns="91425" wrap="square" tIns="91425">
            <a:noAutofit/>
          </a:bodyPr>
          <a:lstStyle/>
          <a:p>
            <a:pPr indent="-355600" lvl="0" marL="457200" rtl="0">
              <a:spcBef>
                <a:spcPts val="0"/>
              </a:spcBef>
              <a:spcAft>
                <a:spcPts val="0"/>
              </a:spcAft>
              <a:buSzPts val="2000"/>
              <a:buAutoNum type="alphaLcParenR"/>
            </a:pPr>
            <a:r>
              <a:rPr lang="en" sz="2000"/>
              <a:t>720,000 C</a:t>
            </a:r>
          </a:p>
          <a:p>
            <a:pPr indent="-355600" lvl="0" marL="457200" rtl="0">
              <a:spcBef>
                <a:spcPts val="0"/>
              </a:spcBef>
              <a:spcAft>
                <a:spcPts val="0"/>
              </a:spcAft>
              <a:buSzPts val="2000"/>
              <a:buAutoNum type="alphaLcParenR"/>
            </a:pPr>
            <a:r>
              <a:rPr lang="en" sz="2000"/>
              <a:t>200 C</a:t>
            </a:r>
          </a:p>
          <a:p>
            <a:pPr indent="-355600" lvl="0" marL="457200" rtl="0">
              <a:spcBef>
                <a:spcPts val="0"/>
              </a:spcBef>
              <a:spcAft>
                <a:spcPts val="0"/>
              </a:spcAft>
              <a:buSzPts val="2000"/>
              <a:buAutoNum type="alphaLcParenR"/>
            </a:pPr>
            <a:r>
              <a:rPr lang="en" sz="2000"/>
              <a:t>12,000 C</a:t>
            </a:r>
          </a:p>
          <a:p>
            <a:pPr indent="-355600" lvl="0" marL="457200">
              <a:spcBef>
                <a:spcPts val="0"/>
              </a:spcBef>
              <a:buSzPts val="2000"/>
              <a:buAutoNum type="alphaLcParenR"/>
            </a:pPr>
            <a:r>
              <a:rPr lang="en" sz="2000"/>
              <a:t>720,000 A</a:t>
            </a:r>
          </a:p>
        </p:txBody>
      </p:sp>
      <p:sp>
        <p:nvSpPr>
          <p:cNvPr id="202" name="Shape 202"/>
          <p:cNvSpPr txBox="1"/>
          <p:nvPr/>
        </p:nvSpPr>
        <p:spPr>
          <a:xfrm>
            <a:off x="200575" y="1676950"/>
            <a:ext cx="3164400" cy="567300"/>
          </a:xfrm>
          <a:prstGeom prst="rect">
            <a:avLst/>
          </a:prstGeom>
          <a:noFill/>
          <a:ln>
            <a:noFill/>
          </a:ln>
        </p:spPr>
        <p:txBody>
          <a:bodyPr anchorCtr="0" anchor="t" bIns="91425" lIns="91425" rIns="91425" wrap="square" tIns="91425">
            <a:noAutofit/>
          </a:bodyPr>
          <a:lstStyle/>
          <a:p>
            <a:pPr indent="-361950" lvl="0" marL="457200" rtl="0">
              <a:lnSpc>
                <a:spcPct val="115000"/>
              </a:lnSpc>
              <a:spcBef>
                <a:spcPts val="0"/>
              </a:spcBef>
              <a:spcAft>
                <a:spcPts val="1600"/>
              </a:spcAft>
              <a:buClr>
                <a:schemeClr val="dk2"/>
              </a:buClr>
              <a:buSzPts val="2100"/>
              <a:buFont typeface="Open Sans"/>
              <a:buAutoNum type="alphaLcParenR"/>
            </a:pPr>
            <a:r>
              <a:rPr lang="en" sz="2100">
                <a:solidFill>
                  <a:schemeClr val="dk2"/>
                </a:solidFill>
                <a:highlight>
                  <a:srgbClr val="FFFF00"/>
                </a:highlight>
                <a:latin typeface="Open Sans"/>
                <a:ea typeface="Open Sans"/>
                <a:cs typeface="Open Sans"/>
                <a:sym typeface="Open Sans"/>
              </a:rPr>
              <a:t>720,000 C</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How does a battery move charge?</a:t>
            </a:r>
            <a:r>
              <a:rPr lang="en"/>
              <a:t>	</a:t>
            </a:r>
          </a:p>
        </p:txBody>
      </p:sp>
      <p:sp>
        <p:nvSpPr>
          <p:cNvPr id="208" name="Shape 208"/>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lphaLcParenR"/>
            </a:pPr>
            <a:r>
              <a:rPr lang="en"/>
              <a:t>The battery creates a lot of charge pushing the electrons through the wire by causing an overflow of electrons. </a:t>
            </a:r>
          </a:p>
          <a:p>
            <a:pPr indent="-342900" lvl="0" marL="457200" rtl="0">
              <a:spcBef>
                <a:spcPts val="0"/>
              </a:spcBef>
              <a:spcAft>
                <a:spcPts val="0"/>
              </a:spcAft>
              <a:buSzPts val="1800"/>
              <a:buAutoNum type="alphaLcParenR"/>
            </a:pPr>
            <a:r>
              <a:rPr lang="en"/>
              <a:t>It creates a voltage difference, making the electrons move from negative to positive</a:t>
            </a:r>
          </a:p>
          <a:p>
            <a:pPr indent="-342900" lvl="0" marL="457200" rtl="0">
              <a:spcBef>
                <a:spcPts val="0"/>
              </a:spcBef>
              <a:spcAft>
                <a:spcPts val="0"/>
              </a:spcAft>
              <a:buSzPts val="1800"/>
              <a:buAutoNum type="alphaLcParenR"/>
            </a:pPr>
            <a:r>
              <a:rPr lang="en"/>
              <a:t>There are little humans in the wire that pushes the charge through the wire</a:t>
            </a:r>
          </a:p>
          <a:p>
            <a:pPr indent="-342900" lvl="0" marL="457200" rtl="0">
              <a:spcBef>
                <a:spcPts val="0"/>
              </a:spcBef>
              <a:buSzPts val="1800"/>
              <a:buAutoNum type="alphaLcParenR"/>
            </a:pPr>
            <a:r>
              <a:rPr lang="en"/>
              <a:t>It creates a voltage difference, making the electrons move from positive (cathode) to negative (anode) </a:t>
            </a:r>
          </a:p>
          <a:p>
            <a:pPr indent="0" lvl="0" marL="0" rtl="0">
              <a:spcBef>
                <a:spcPts val="0"/>
              </a:spcBef>
              <a:buNone/>
            </a:pPr>
            <a:r>
              <a:t/>
            </a:r>
            <a:endParaRPr/>
          </a:p>
        </p:txBody>
      </p:sp>
      <p:sp>
        <p:nvSpPr>
          <p:cNvPr id="209" name="Shape 209"/>
          <p:cNvSpPr txBox="1"/>
          <p:nvPr/>
        </p:nvSpPr>
        <p:spPr>
          <a:xfrm>
            <a:off x="311700" y="1894975"/>
            <a:ext cx="8596800" cy="7074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1600"/>
              </a:spcAft>
              <a:buNone/>
            </a:pPr>
            <a:r>
              <a:rPr lang="en" sz="1800">
                <a:solidFill>
                  <a:schemeClr val="dk2"/>
                </a:solidFill>
                <a:highlight>
                  <a:srgbClr val="FFFF00"/>
                </a:highlight>
                <a:latin typeface="Open Sans"/>
                <a:ea typeface="Open Sans"/>
                <a:cs typeface="Open Sans"/>
                <a:sym typeface="Open Sans"/>
              </a:rPr>
              <a:t>b)    It creates a voltage difference, making the electrons move from negative                    </a:t>
            </a:r>
            <a:r>
              <a:rPr lang="en" sz="1800">
                <a:solidFill>
                  <a:srgbClr val="FFFF00"/>
                </a:solidFill>
                <a:highlight>
                  <a:srgbClr val="FFFF00"/>
                </a:highlight>
                <a:latin typeface="Open Sans"/>
                <a:ea typeface="Open Sans"/>
                <a:cs typeface="Open Sans"/>
                <a:sym typeface="Open Sans"/>
              </a:rPr>
              <a:t>aaa</a:t>
            </a:r>
            <a:r>
              <a:rPr lang="en" sz="1800">
                <a:solidFill>
                  <a:schemeClr val="dk1"/>
                </a:solidFill>
                <a:highlight>
                  <a:srgbClr val="FFFF00"/>
                </a:highlight>
                <a:latin typeface="Open Sans"/>
                <a:ea typeface="Open Sans"/>
                <a:cs typeface="Open Sans"/>
                <a:sym typeface="Open Sans"/>
              </a:rPr>
              <a:t> </a:t>
            </a:r>
            <a:r>
              <a:rPr lang="en" sz="1800">
                <a:solidFill>
                  <a:schemeClr val="dk2"/>
                </a:solidFill>
                <a:highlight>
                  <a:srgbClr val="FFFF00"/>
                </a:highlight>
                <a:latin typeface="Open Sans"/>
                <a:ea typeface="Open Sans"/>
                <a:cs typeface="Open Sans"/>
                <a:sym typeface="Open Sans"/>
              </a:rPr>
              <a:t>to positive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566450" y="526350"/>
            <a:ext cx="8435100" cy="4090800"/>
          </a:xfrm>
          <a:prstGeom prst="rect">
            <a:avLst/>
          </a:prstGeom>
        </p:spPr>
        <p:txBody>
          <a:bodyPr anchorCtr="0" anchor="ctr" bIns="91425" lIns="91425" rIns="91425" wrap="square" tIns="91425">
            <a:noAutofit/>
          </a:bodyPr>
          <a:lstStyle/>
          <a:p>
            <a:pPr indent="0" lvl="0" marL="0">
              <a:spcBef>
                <a:spcPts val="0"/>
              </a:spcBef>
              <a:buNone/>
            </a:pPr>
            <a:r>
              <a:t/>
            </a:r>
            <a:endParaRPr sz="9600"/>
          </a:p>
          <a:p>
            <a:pPr indent="0" lvl="0" marL="0">
              <a:spcBef>
                <a:spcPts val="0"/>
              </a:spcBef>
              <a:buNone/>
            </a:pPr>
            <a:r>
              <a:t/>
            </a:r>
            <a:endParaRPr sz="9600"/>
          </a:p>
          <a:p>
            <a:pPr indent="0" lvl="0" marL="0">
              <a:spcBef>
                <a:spcPts val="0"/>
              </a:spcBef>
              <a:buNone/>
            </a:pPr>
            <a:r>
              <a:rPr lang="en" sz="9600"/>
              <a:t>      </a:t>
            </a:r>
            <a:r>
              <a:rPr lang="en" sz="9600">
                <a:solidFill>
                  <a:srgbClr val="FF0000"/>
                </a:solidFill>
              </a:rPr>
              <a:t>Magn</a:t>
            </a:r>
            <a:r>
              <a:rPr lang="en" sz="9600">
                <a:solidFill>
                  <a:srgbClr val="FFFFFF"/>
                </a:solidFill>
              </a:rPr>
              <a:t>etism</a:t>
            </a: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a:p>
            <a:pPr indent="0" lvl="0" marL="0">
              <a:spcBef>
                <a:spcPts val="0"/>
              </a:spcBef>
              <a:buNone/>
            </a:pPr>
            <a:r>
              <a:t/>
            </a:r>
            <a:endParaRPr/>
          </a:p>
        </p:txBody>
      </p:sp>
      <p:pic>
        <p:nvPicPr>
          <p:cNvPr descr="Image result for magnetism" id="73" name="Shape 73"/>
          <p:cNvPicPr preferRelativeResize="0"/>
          <p:nvPr/>
        </p:nvPicPr>
        <p:blipFill>
          <a:blip r:embed="rId3">
            <a:alphaModFix/>
          </a:blip>
          <a:stretch>
            <a:fillRect/>
          </a:stretch>
        </p:blipFill>
        <p:spPr>
          <a:xfrm>
            <a:off x="0" y="0"/>
            <a:ext cx="2847975" cy="1609725"/>
          </a:xfrm>
          <a:prstGeom prst="rect">
            <a:avLst/>
          </a:prstGeom>
          <a:noFill/>
          <a:ln>
            <a:noFill/>
          </a:ln>
        </p:spPr>
      </p:pic>
      <p:pic>
        <p:nvPicPr>
          <p:cNvPr descr="Image result for magnetism" id="74" name="Shape 74"/>
          <p:cNvPicPr preferRelativeResize="0"/>
          <p:nvPr/>
        </p:nvPicPr>
        <p:blipFill>
          <a:blip r:embed="rId4">
            <a:alphaModFix/>
          </a:blip>
          <a:stretch>
            <a:fillRect/>
          </a:stretch>
        </p:blipFill>
        <p:spPr>
          <a:xfrm>
            <a:off x="2847975" y="0"/>
            <a:ext cx="2457450" cy="1609725"/>
          </a:xfrm>
          <a:prstGeom prst="rect">
            <a:avLst/>
          </a:prstGeom>
          <a:noFill/>
          <a:ln>
            <a:noFill/>
          </a:ln>
        </p:spPr>
      </p:pic>
      <p:pic>
        <p:nvPicPr>
          <p:cNvPr descr="Image result for magnetism" id="75" name="Shape 75"/>
          <p:cNvPicPr preferRelativeResize="0"/>
          <p:nvPr/>
        </p:nvPicPr>
        <p:blipFill>
          <a:blip r:embed="rId5">
            <a:alphaModFix/>
          </a:blip>
          <a:stretch>
            <a:fillRect/>
          </a:stretch>
        </p:blipFill>
        <p:spPr>
          <a:xfrm>
            <a:off x="5305425" y="-9525"/>
            <a:ext cx="1638300" cy="1628775"/>
          </a:xfrm>
          <a:prstGeom prst="rect">
            <a:avLst/>
          </a:prstGeom>
          <a:noFill/>
          <a:ln>
            <a:noFill/>
          </a:ln>
        </p:spPr>
      </p:pic>
      <p:pic>
        <p:nvPicPr>
          <p:cNvPr descr="Image result for magnetism" id="76" name="Shape 76"/>
          <p:cNvPicPr preferRelativeResize="0"/>
          <p:nvPr/>
        </p:nvPicPr>
        <p:blipFill>
          <a:blip r:embed="rId6">
            <a:alphaModFix/>
          </a:blip>
          <a:stretch>
            <a:fillRect/>
          </a:stretch>
        </p:blipFill>
        <p:spPr>
          <a:xfrm>
            <a:off x="6943725" y="-9525"/>
            <a:ext cx="2200275" cy="1609725"/>
          </a:xfrm>
          <a:prstGeom prst="rect">
            <a:avLst/>
          </a:prstGeom>
          <a:noFill/>
          <a:ln>
            <a:noFill/>
          </a:ln>
        </p:spPr>
      </p:pic>
      <p:pic>
        <p:nvPicPr>
          <p:cNvPr descr="Image result for magnetism" id="77" name="Shape 77"/>
          <p:cNvPicPr preferRelativeResize="0"/>
          <p:nvPr/>
        </p:nvPicPr>
        <p:blipFill>
          <a:blip r:embed="rId7">
            <a:alphaModFix/>
          </a:blip>
          <a:stretch>
            <a:fillRect/>
          </a:stretch>
        </p:blipFill>
        <p:spPr>
          <a:xfrm>
            <a:off x="0" y="3409950"/>
            <a:ext cx="2257425" cy="1733550"/>
          </a:xfrm>
          <a:prstGeom prst="rect">
            <a:avLst/>
          </a:prstGeom>
          <a:noFill/>
          <a:ln>
            <a:noFill/>
          </a:ln>
        </p:spPr>
      </p:pic>
      <p:pic>
        <p:nvPicPr>
          <p:cNvPr descr="Image result for magnetism" id="78" name="Shape 78"/>
          <p:cNvPicPr preferRelativeResize="0"/>
          <p:nvPr/>
        </p:nvPicPr>
        <p:blipFill>
          <a:blip r:embed="rId8">
            <a:alphaModFix/>
          </a:blip>
          <a:stretch>
            <a:fillRect/>
          </a:stretch>
        </p:blipFill>
        <p:spPr>
          <a:xfrm>
            <a:off x="2257425" y="3409950"/>
            <a:ext cx="2133600" cy="1733550"/>
          </a:xfrm>
          <a:prstGeom prst="rect">
            <a:avLst/>
          </a:prstGeom>
          <a:noFill/>
          <a:ln>
            <a:noFill/>
          </a:ln>
        </p:spPr>
      </p:pic>
      <p:pic>
        <p:nvPicPr>
          <p:cNvPr descr="Image result for magnetism" id="79" name="Shape 79"/>
          <p:cNvPicPr preferRelativeResize="0"/>
          <p:nvPr/>
        </p:nvPicPr>
        <p:blipFill>
          <a:blip r:embed="rId9">
            <a:alphaModFix/>
          </a:blip>
          <a:stretch>
            <a:fillRect/>
          </a:stretch>
        </p:blipFill>
        <p:spPr>
          <a:xfrm>
            <a:off x="4391025" y="3409950"/>
            <a:ext cx="2391325" cy="1733550"/>
          </a:xfrm>
          <a:prstGeom prst="rect">
            <a:avLst/>
          </a:prstGeom>
          <a:noFill/>
          <a:ln>
            <a:noFill/>
          </a:ln>
        </p:spPr>
      </p:pic>
      <p:pic>
        <p:nvPicPr>
          <p:cNvPr descr="Image result for magnetism" id="80" name="Shape 80"/>
          <p:cNvPicPr preferRelativeResize="0"/>
          <p:nvPr/>
        </p:nvPicPr>
        <p:blipFill>
          <a:blip r:embed="rId10">
            <a:alphaModFix/>
          </a:blip>
          <a:stretch>
            <a:fillRect/>
          </a:stretch>
        </p:blipFill>
        <p:spPr>
          <a:xfrm>
            <a:off x="6782350" y="3409950"/>
            <a:ext cx="2391325" cy="1762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What makes a magnet stronger</a:t>
            </a:r>
          </a:p>
        </p:txBody>
      </p:sp>
      <p:sp>
        <p:nvSpPr>
          <p:cNvPr id="215" name="Shape 215"/>
          <p:cNvSpPr txBox="1"/>
          <p:nvPr>
            <p:ph idx="1" type="body"/>
          </p:nvPr>
        </p:nvSpPr>
        <p:spPr>
          <a:xfrm>
            <a:off x="311700" y="1266325"/>
            <a:ext cx="8520600" cy="15576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lphaUcParenR"/>
            </a:pPr>
            <a:r>
              <a:rPr lang="en"/>
              <a:t>Making the magnet bigger </a:t>
            </a:r>
          </a:p>
          <a:p>
            <a:pPr indent="-342900" lvl="0" marL="457200" rtl="0">
              <a:spcBef>
                <a:spcPts val="0"/>
              </a:spcBef>
              <a:spcAft>
                <a:spcPts val="0"/>
              </a:spcAft>
              <a:buSzPts val="1800"/>
              <a:buAutoNum type="alphaUcParenR"/>
            </a:pPr>
            <a:r>
              <a:rPr lang="en"/>
              <a:t>Cut the magnet in half </a:t>
            </a:r>
          </a:p>
          <a:p>
            <a:pPr indent="-342900" lvl="0" marL="457200" rtl="0">
              <a:spcBef>
                <a:spcPts val="0"/>
              </a:spcBef>
              <a:buSzPts val="1800"/>
              <a:buAutoNum type="alphaUcParenR"/>
            </a:pPr>
            <a:r>
              <a:rPr lang="en"/>
              <a:t>Use a better metal</a:t>
            </a:r>
          </a:p>
          <a:p>
            <a:pPr indent="0" lvl="0" marL="0" rtl="0">
              <a:spcBef>
                <a:spcPts val="0"/>
              </a:spcBef>
              <a:buNone/>
            </a:pPr>
            <a:r>
              <a:t/>
            </a:r>
            <a:endParaRPr/>
          </a:p>
        </p:txBody>
      </p:sp>
      <p:sp>
        <p:nvSpPr>
          <p:cNvPr id="216" name="Shape 216"/>
          <p:cNvSpPr txBox="1"/>
          <p:nvPr/>
        </p:nvSpPr>
        <p:spPr>
          <a:xfrm>
            <a:off x="339250" y="1911725"/>
            <a:ext cx="3328200" cy="5925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1600"/>
              </a:spcAft>
              <a:buNone/>
            </a:pPr>
            <a:r>
              <a:rPr lang="en" sz="1800">
                <a:highlight>
                  <a:srgbClr val="FFFF00"/>
                </a:highlight>
                <a:latin typeface="Open Sans"/>
                <a:ea typeface="Open Sans"/>
                <a:cs typeface="Open Sans"/>
                <a:sym typeface="Open Sans"/>
              </a:rPr>
              <a:t>C)    Use a better metal</a:t>
            </a:r>
          </a:p>
          <a:p>
            <a:pPr indent="0" lvl="0" marL="0">
              <a:spcBef>
                <a:spcPts val="0"/>
              </a:spcBef>
              <a:buNone/>
            </a:pPr>
            <a:r>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What is Magnetism?</a:t>
            </a:r>
          </a:p>
        </p:txBody>
      </p:sp>
      <p:sp>
        <p:nvSpPr>
          <p:cNvPr id="86" name="Shape 8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Magnetism is the aspect of the combined electromagnetic force</a:t>
            </a:r>
          </a:p>
          <a:p>
            <a:pPr indent="-342900" lvl="0" marL="457200" rtl="0">
              <a:spcBef>
                <a:spcPts val="0"/>
              </a:spcBef>
              <a:spcAft>
                <a:spcPts val="0"/>
              </a:spcAft>
              <a:buSzPts val="1800"/>
              <a:buChar char="❖"/>
            </a:pPr>
            <a:r>
              <a:rPr lang="en"/>
              <a:t>It comes from the physical phenomenon arising from force cause by magnets</a:t>
            </a:r>
          </a:p>
          <a:p>
            <a:pPr indent="-342900" lvl="0" marL="457200" rtl="0">
              <a:spcBef>
                <a:spcPts val="0"/>
              </a:spcBef>
              <a:spcAft>
                <a:spcPts val="0"/>
              </a:spcAft>
              <a:buSzPts val="1800"/>
              <a:buChar char="❖"/>
            </a:pPr>
            <a:r>
              <a:rPr lang="en"/>
              <a:t>At the end of each magnet are poles, like poles repel, unlike poles attract</a:t>
            </a:r>
          </a:p>
          <a:p>
            <a:pPr indent="-342900" lvl="0" marL="457200" rtl="0">
              <a:spcBef>
                <a:spcPts val="0"/>
              </a:spcBef>
              <a:spcAft>
                <a:spcPts val="0"/>
              </a:spcAft>
              <a:buSzPts val="1800"/>
              <a:buChar char="❖"/>
            </a:pPr>
            <a:r>
              <a:rPr lang="en"/>
              <a:t>It’s fields are generated by rotating electrical charges </a:t>
            </a:r>
          </a:p>
          <a:p>
            <a:pPr indent="-342900" lvl="0" marL="457200" rtl="0">
              <a:spcBef>
                <a:spcPts val="0"/>
              </a:spcBef>
              <a:spcAft>
                <a:spcPts val="0"/>
              </a:spcAft>
              <a:buSzPts val="1800"/>
              <a:buChar char="❖"/>
            </a:pPr>
            <a:r>
              <a:rPr lang="en"/>
              <a:t>Magnets have south and north magnetic poles</a:t>
            </a:r>
          </a:p>
          <a:p>
            <a:pPr indent="-342900" lvl="0" marL="457200" rtl="0">
              <a:spcBef>
                <a:spcPts val="0"/>
              </a:spcBef>
              <a:buSzPts val="1800"/>
              <a:buChar char="❖"/>
            </a:pPr>
            <a:r>
              <a:rPr lang="en"/>
              <a:t>It’s magnitude depends on the charge, velocity and</a:t>
            </a:r>
          </a:p>
          <a:p>
            <a:pPr indent="0" lvl="0" marL="0" rtl="0">
              <a:spcBef>
                <a:spcPts val="0"/>
              </a:spcBef>
              <a:buNone/>
            </a:pPr>
            <a:r>
              <a:rPr lang="en"/>
              <a:t>And strength of the magnetic field</a:t>
            </a:r>
          </a:p>
          <a:p>
            <a:pPr indent="0" lvl="0" marL="0">
              <a:spcBef>
                <a:spcPts val="0"/>
              </a:spcBef>
              <a:buNone/>
            </a:pPr>
            <a:r>
              <a:t/>
            </a:r>
            <a:endParaRPr/>
          </a:p>
        </p:txBody>
      </p:sp>
      <p:pic>
        <p:nvPicPr>
          <p:cNvPr descr="Image result for magnetism" id="87" name="Shape 87"/>
          <p:cNvPicPr preferRelativeResize="0"/>
          <p:nvPr/>
        </p:nvPicPr>
        <p:blipFill>
          <a:blip r:embed="rId3">
            <a:alphaModFix/>
          </a:blip>
          <a:stretch>
            <a:fillRect/>
          </a:stretch>
        </p:blipFill>
        <p:spPr>
          <a:xfrm>
            <a:off x="6629400" y="2672625"/>
            <a:ext cx="2514600" cy="167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64025"/>
            <a:ext cx="8520600" cy="707400"/>
          </a:xfrm>
          <a:prstGeom prst="rect">
            <a:avLst/>
          </a:prstGeom>
        </p:spPr>
        <p:txBody>
          <a:bodyPr anchorCtr="0" anchor="t" bIns="91425" lIns="91425" rIns="91425" wrap="square" tIns="91425">
            <a:noAutofit/>
          </a:bodyPr>
          <a:lstStyle/>
          <a:p>
            <a:pPr indent="0" lvl="0" marL="0">
              <a:spcBef>
                <a:spcPts val="0"/>
              </a:spcBef>
              <a:buNone/>
            </a:pPr>
            <a:r>
              <a:rPr lang="en"/>
              <a:t>The Magnetosphere</a:t>
            </a:r>
          </a:p>
        </p:txBody>
      </p:sp>
      <p:sp>
        <p:nvSpPr>
          <p:cNvPr id="93" name="Shape 93"/>
          <p:cNvSpPr txBox="1"/>
          <p:nvPr>
            <p:ph idx="1" type="body"/>
          </p:nvPr>
        </p:nvSpPr>
        <p:spPr>
          <a:xfrm>
            <a:off x="311700" y="7329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Has a mix of electrically charged particles, and electric and magnetic </a:t>
            </a:r>
            <a:r>
              <a:rPr lang="en"/>
              <a:t>phenomena rather than gravity regulating its structure. </a:t>
            </a:r>
            <a:r>
              <a:rPr lang="en"/>
              <a:t>  </a:t>
            </a:r>
          </a:p>
          <a:p>
            <a:pPr indent="-336550" lvl="0" marL="457200" rtl="0">
              <a:spcBef>
                <a:spcPts val="0"/>
              </a:spcBef>
              <a:spcAft>
                <a:spcPts val="0"/>
              </a:spcAft>
              <a:buSzPts val="1700"/>
              <a:buChar char="❖"/>
            </a:pPr>
            <a:r>
              <a:rPr lang="en" sz="1700"/>
              <a:t>Other planets in the solar system have magnetospheres, but Earth has the strongest one out of all the rocky planets.</a:t>
            </a:r>
          </a:p>
          <a:p>
            <a:pPr indent="-336550" lvl="1" marL="914400" rtl="0">
              <a:spcBef>
                <a:spcPts val="0"/>
              </a:spcBef>
              <a:spcAft>
                <a:spcPts val="0"/>
              </a:spcAft>
              <a:buSzPts val="1700"/>
              <a:buChar char="➢"/>
            </a:pPr>
            <a:r>
              <a:rPr lang="en" sz="1700"/>
              <a:t>Earth's magnetosphere is an extensive, comet-shaped bubble, that has played a decisive role in our planet's livability.</a:t>
            </a:r>
          </a:p>
          <a:p>
            <a:pPr indent="-336550" lvl="1" marL="914400" rtl="0">
              <a:spcBef>
                <a:spcPts val="0"/>
              </a:spcBef>
              <a:buSzPts val="1700"/>
              <a:buChar char="➢"/>
            </a:pPr>
            <a:r>
              <a:rPr lang="en" sz="1700"/>
              <a:t>Earth’s Magnetosphere is part of a dynamic → responds to solar, planetary, and interstellar conditions. </a:t>
            </a:r>
          </a:p>
        </p:txBody>
      </p:sp>
      <p:pic>
        <p:nvPicPr>
          <p:cNvPr id="94" name="Shape 94"/>
          <p:cNvPicPr preferRelativeResize="0"/>
          <p:nvPr/>
        </p:nvPicPr>
        <p:blipFill>
          <a:blip r:embed="rId3">
            <a:alphaModFix/>
          </a:blip>
          <a:stretch>
            <a:fillRect/>
          </a:stretch>
        </p:blipFill>
        <p:spPr>
          <a:xfrm>
            <a:off x="2533650" y="3228963"/>
            <a:ext cx="4076700" cy="1914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216425"/>
            <a:ext cx="8520600" cy="707400"/>
          </a:xfrm>
          <a:prstGeom prst="rect">
            <a:avLst/>
          </a:prstGeom>
        </p:spPr>
        <p:txBody>
          <a:bodyPr anchorCtr="0" anchor="t" bIns="91425" lIns="91425" rIns="91425" wrap="square" tIns="91425">
            <a:noAutofit/>
          </a:bodyPr>
          <a:lstStyle/>
          <a:p>
            <a:pPr indent="0" lvl="0" marL="0">
              <a:spcBef>
                <a:spcPts val="0"/>
              </a:spcBef>
              <a:buNone/>
            </a:pPr>
            <a:r>
              <a:rPr lang="en"/>
              <a:t>Magnetic Field Lines</a:t>
            </a:r>
          </a:p>
        </p:txBody>
      </p:sp>
      <p:sp>
        <p:nvSpPr>
          <p:cNvPr id="100" name="Shape 100"/>
          <p:cNvSpPr txBox="1"/>
          <p:nvPr>
            <p:ph idx="1" type="body"/>
          </p:nvPr>
        </p:nvSpPr>
        <p:spPr>
          <a:xfrm>
            <a:off x="311700" y="961525"/>
            <a:ext cx="8520600" cy="4182000"/>
          </a:xfrm>
          <a:prstGeom prst="rect">
            <a:avLst/>
          </a:prstGeom>
        </p:spPr>
        <p:txBody>
          <a:bodyPr anchorCtr="0" anchor="t" bIns="91425" lIns="91425" rIns="91425" wrap="square" tIns="91425">
            <a:noAutofit/>
          </a:bodyPr>
          <a:lstStyle/>
          <a:p>
            <a:pPr indent="-336550" lvl="0" marL="457200" rtl="0">
              <a:spcBef>
                <a:spcPts val="0"/>
              </a:spcBef>
              <a:spcAft>
                <a:spcPts val="0"/>
              </a:spcAft>
              <a:buSzPts val="1700"/>
              <a:buChar char="❖"/>
            </a:pPr>
            <a:r>
              <a:rPr lang="en" sz="1700"/>
              <a:t>Introduced by </a:t>
            </a:r>
            <a:r>
              <a:rPr lang="en" sz="1700"/>
              <a:t>Michael</a:t>
            </a:r>
            <a:r>
              <a:rPr lang="en" sz="1700"/>
              <a:t> Faraday.</a:t>
            </a:r>
          </a:p>
          <a:p>
            <a:pPr indent="-336550" lvl="0" marL="457200" rtl="0">
              <a:spcBef>
                <a:spcPts val="0"/>
              </a:spcBef>
              <a:spcAft>
                <a:spcPts val="0"/>
              </a:spcAft>
              <a:buSzPts val="1700"/>
              <a:buChar char="❖"/>
            </a:pPr>
            <a:r>
              <a:rPr lang="en" sz="1700"/>
              <a:t>First called the </a:t>
            </a:r>
            <a:r>
              <a:rPr b="1" i="1" lang="en" sz="1700"/>
              <a:t>lines</a:t>
            </a:r>
            <a:r>
              <a:rPr b="1" i="1" lang="en" sz="1700"/>
              <a:t> of force </a:t>
            </a:r>
            <a:r>
              <a:rPr lang="en" sz="1700"/>
              <a:t>but then got called Magnetic Field Lines.</a:t>
            </a:r>
          </a:p>
          <a:p>
            <a:pPr indent="-336550" lvl="0" marL="457200" rtl="0">
              <a:spcBef>
                <a:spcPts val="0"/>
              </a:spcBef>
              <a:spcAft>
                <a:spcPts val="0"/>
              </a:spcAft>
              <a:buSzPts val="1700"/>
              <a:buChar char="❖"/>
            </a:pPr>
            <a:r>
              <a:rPr lang="en" sz="1700"/>
              <a:t>Most of the time, field lines of the Earth start near the south pole of the Earth, then curve around in space and finally meet again near the north pole. </a:t>
            </a:r>
          </a:p>
          <a:p>
            <a:pPr indent="-336550" lvl="0" marL="457200" rtl="0">
              <a:spcBef>
                <a:spcPts val="0"/>
              </a:spcBef>
              <a:spcAft>
                <a:spcPts val="0"/>
              </a:spcAft>
              <a:buSzPts val="1700"/>
              <a:buChar char="❖"/>
            </a:pPr>
            <a:r>
              <a:rPr lang="en" sz="1700"/>
              <a:t>Very useful in seeing the strength and also direction of the magnetic field.</a:t>
            </a:r>
          </a:p>
          <a:p>
            <a:pPr indent="-336550" lvl="0" marL="457200" rtl="0">
              <a:spcBef>
                <a:spcPts val="0"/>
              </a:spcBef>
              <a:buSzPts val="1700"/>
              <a:buChar char="❖"/>
            </a:pPr>
            <a:r>
              <a:rPr lang="en" sz="1700"/>
              <a:t>Describes direction of the magnetic force of a north monopole at any direction that is given.  </a:t>
            </a:r>
          </a:p>
          <a:p>
            <a:pPr indent="0" lvl="0" marL="0">
              <a:spcBef>
                <a:spcPts val="0"/>
              </a:spcBef>
              <a:buNone/>
            </a:pPr>
            <a:r>
              <a:t/>
            </a:r>
            <a:endParaRPr/>
          </a:p>
        </p:txBody>
      </p:sp>
      <p:pic>
        <p:nvPicPr>
          <p:cNvPr id="101" name="Shape 101"/>
          <p:cNvPicPr preferRelativeResize="0"/>
          <p:nvPr/>
        </p:nvPicPr>
        <p:blipFill>
          <a:blip r:embed="rId3">
            <a:alphaModFix/>
          </a:blip>
          <a:stretch>
            <a:fillRect/>
          </a:stretch>
        </p:blipFill>
        <p:spPr>
          <a:xfrm>
            <a:off x="1551725" y="3229775"/>
            <a:ext cx="6017200" cy="161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292625"/>
            <a:ext cx="8520600" cy="707400"/>
          </a:xfrm>
          <a:prstGeom prst="rect">
            <a:avLst/>
          </a:prstGeom>
        </p:spPr>
        <p:txBody>
          <a:bodyPr anchorCtr="0" anchor="t" bIns="91425" lIns="91425" rIns="91425" wrap="square" tIns="91425">
            <a:noAutofit/>
          </a:bodyPr>
          <a:lstStyle/>
          <a:p>
            <a:pPr indent="0" lvl="0" marL="0">
              <a:spcBef>
                <a:spcPts val="0"/>
              </a:spcBef>
              <a:buNone/>
            </a:pPr>
            <a:r>
              <a:rPr lang="en"/>
              <a:t>Electromagnetic Waves </a:t>
            </a:r>
          </a:p>
        </p:txBody>
      </p:sp>
      <p:sp>
        <p:nvSpPr>
          <p:cNvPr id="107" name="Shape 107"/>
          <p:cNvSpPr txBox="1"/>
          <p:nvPr>
            <p:ph idx="1" type="body"/>
          </p:nvPr>
        </p:nvSpPr>
        <p:spPr>
          <a:xfrm>
            <a:off x="311700" y="1190125"/>
            <a:ext cx="8739900" cy="3302700"/>
          </a:xfrm>
          <a:prstGeom prst="rect">
            <a:avLst/>
          </a:prstGeom>
        </p:spPr>
        <p:txBody>
          <a:bodyPr anchorCtr="0" anchor="t" bIns="91425" lIns="91425" rIns="91425" wrap="square" tIns="91425">
            <a:noAutofit/>
          </a:bodyPr>
          <a:lstStyle/>
          <a:p>
            <a:pPr indent="-336550" lvl="0" marL="457200" rtl="0">
              <a:spcBef>
                <a:spcPts val="0"/>
              </a:spcBef>
              <a:spcAft>
                <a:spcPts val="0"/>
              </a:spcAft>
              <a:buClr>
                <a:srgbClr val="434343"/>
              </a:buClr>
              <a:buSzPts val="1700"/>
              <a:buChar char="❖"/>
            </a:pPr>
            <a:r>
              <a:rPr lang="en" sz="1700">
                <a:solidFill>
                  <a:srgbClr val="434343"/>
                </a:solidFill>
              </a:rPr>
              <a:t>In physics, electromagnetic radiation refers to the waves of the electromagnetic field, transmitting through space-time, which carries electromagnetic radiant energy.</a:t>
            </a:r>
          </a:p>
          <a:p>
            <a:pPr indent="-336550" lvl="0" marL="457200" rtl="0">
              <a:spcBef>
                <a:spcPts val="0"/>
              </a:spcBef>
              <a:spcAft>
                <a:spcPts val="0"/>
              </a:spcAft>
              <a:buClr>
                <a:srgbClr val="434343"/>
              </a:buClr>
              <a:buSzPts val="1700"/>
              <a:buChar char="❖"/>
            </a:pPr>
            <a:r>
              <a:rPr lang="en" sz="1700">
                <a:solidFill>
                  <a:srgbClr val="434343"/>
                </a:solidFill>
              </a:rPr>
              <a:t>A special type of wave that can travel without a medium.</a:t>
            </a:r>
          </a:p>
          <a:p>
            <a:pPr indent="-336550" lvl="0" marL="457200" rtl="0">
              <a:spcBef>
                <a:spcPts val="0"/>
              </a:spcBef>
              <a:buClr>
                <a:srgbClr val="434343"/>
              </a:buClr>
              <a:buSzPts val="1700"/>
              <a:buChar char="❖"/>
            </a:pPr>
            <a:r>
              <a:rPr lang="en" sz="1700">
                <a:solidFill>
                  <a:srgbClr val="434343"/>
                </a:solidFill>
              </a:rPr>
              <a:t>Electromagnetic waves are named the fact that they have both an electric and a magnetic component.</a:t>
            </a:r>
          </a:p>
          <a:p>
            <a:pPr indent="0" lvl="0" marL="0">
              <a:spcBef>
                <a:spcPts val="0"/>
              </a:spcBef>
              <a:buNone/>
            </a:pPr>
            <a:r>
              <a:t/>
            </a:r>
            <a:endParaRPr sz="1700">
              <a:solidFill>
                <a:srgbClr val="434343"/>
              </a:solidFill>
            </a:endParaRPr>
          </a:p>
        </p:txBody>
      </p:sp>
      <p:pic>
        <p:nvPicPr>
          <p:cNvPr id="108" name="Shape 108"/>
          <p:cNvPicPr preferRelativeResize="0"/>
          <p:nvPr/>
        </p:nvPicPr>
        <p:blipFill>
          <a:blip r:embed="rId3">
            <a:alphaModFix/>
          </a:blip>
          <a:stretch>
            <a:fillRect/>
          </a:stretch>
        </p:blipFill>
        <p:spPr>
          <a:xfrm>
            <a:off x="1815350" y="2967350"/>
            <a:ext cx="5280875" cy="2302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79450"/>
            <a:ext cx="8520600" cy="707400"/>
          </a:xfrm>
          <a:prstGeom prst="rect">
            <a:avLst/>
          </a:prstGeom>
        </p:spPr>
        <p:txBody>
          <a:bodyPr anchorCtr="0" anchor="t" bIns="91425" lIns="91425" rIns="91425" wrap="square" tIns="91425">
            <a:noAutofit/>
          </a:bodyPr>
          <a:lstStyle/>
          <a:p>
            <a:pPr indent="0" lvl="0" marL="0">
              <a:spcBef>
                <a:spcPts val="0"/>
              </a:spcBef>
              <a:buNone/>
            </a:pPr>
            <a:r>
              <a:rPr lang="en"/>
              <a:t>Magnetism </a:t>
            </a:r>
            <a:r>
              <a:rPr lang="en"/>
              <a:t>misconceptions</a:t>
            </a:r>
          </a:p>
        </p:txBody>
      </p:sp>
      <p:sp>
        <p:nvSpPr>
          <p:cNvPr id="114" name="Shape 114"/>
          <p:cNvSpPr txBox="1"/>
          <p:nvPr>
            <p:ph idx="1" type="body"/>
          </p:nvPr>
        </p:nvSpPr>
        <p:spPr>
          <a:xfrm>
            <a:off x="248650" y="786850"/>
            <a:ext cx="8520600" cy="4255800"/>
          </a:xfrm>
          <a:prstGeom prst="rect">
            <a:avLst/>
          </a:prstGeom>
        </p:spPr>
        <p:txBody>
          <a:bodyPr anchorCtr="0" anchor="t" bIns="91425" lIns="91425" rIns="91425" wrap="square" tIns="91425">
            <a:noAutofit/>
          </a:bodyPr>
          <a:lstStyle/>
          <a:p>
            <a:pPr indent="-342900" lvl="0" marL="457200" rtl="0">
              <a:spcBef>
                <a:spcPts val="0"/>
              </a:spcBef>
              <a:buSzPts val="1800"/>
              <a:buAutoNum type="arabicParenR"/>
            </a:pPr>
            <a:r>
              <a:rPr lang="en"/>
              <a:t>All metals are magnetic </a:t>
            </a:r>
          </a:p>
          <a:p>
            <a:pPr indent="0" lvl="0" marL="0" rtl="0">
              <a:spcBef>
                <a:spcPts val="0"/>
              </a:spcBef>
              <a:buNone/>
            </a:pPr>
            <a:r>
              <a:rPr lang="en"/>
              <a:t>Turns out that most metals are nonmagnetic such as metals like Copper, Zinc, and Gold </a:t>
            </a:r>
          </a:p>
          <a:p>
            <a:pPr indent="0" lvl="0" marL="0" rtl="0">
              <a:spcBef>
                <a:spcPts val="0"/>
              </a:spcBef>
              <a:buNone/>
            </a:pPr>
            <a:r>
              <a:rPr lang="en"/>
              <a:t>2)    Magnet are the only object able to produce a magnetic field </a:t>
            </a:r>
          </a:p>
          <a:p>
            <a:pPr indent="0" lvl="0" marL="0" rtl="0">
              <a:spcBef>
                <a:spcPts val="0"/>
              </a:spcBef>
              <a:buNone/>
            </a:pPr>
            <a:r>
              <a:rPr lang="en"/>
              <a:t>Magnetic fields are produced by north and south poles which every object has even our own planet is reliant on </a:t>
            </a:r>
            <a:r>
              <a:rPr lang="en"/>
              <a:t>its</a:t>
            </a:r>
            <a:r>
              <a:rPr lang="en"/>
              <a:t> magnetic field. </a:t>
            </a:r>
          </a:p>
          <a:p>
            <a:pPr indent="0" lvl="0" marL="0" rtl="0">
              <a:spcBef>
                <a:spcPts val="0"/>
              </a:spcBef>
              <a:buNone/>
            </a:pPr>
            <a:r>
              <a:rPr lang="en"/>
              <a:t>3)    The magnet that is the largest will have the strongest magnetic force </a:t>
            </a:r>
          </a:p>
          <a:p>
            <a:pPr indent="0" lvl="0" marL="0" rtl="0">
              <a:spcBef>
                <a:spcPts val="0"/>
              </a:spcBef>
              <a:buNone/>
            </a:pPr>
            <a:r>
              <a:rPr lang="en"/>
              <a:t>The </a:t>
            </a:r>
            <a:r>
              <a:rPr lang="en"/>
              <a:t>strength</a:t>
            </a:r>
            <a:r>
              <a:rPr lang="en"/>
              <a:t> of the magnet is based on the metal it is made out of, so metals like iron will mainly dominate, but larger magnets can create larger fields which means the metal will probably be attracted to the larger magnet first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0"/>
            <a:ext cx="8520600" cy="707400"/>
          </a:xfrm>
          <a:prstGeom prst="rect">
            <a:avLst/>
          </a:prstGeom>
        </p:spPr>
        <p:txBody>
          <a:bodyPr anchorCtr="0" anchor="t" bIns="91425" lIns="91425" rIns="91425" wrap="square" tIns="91425">
            <a:noAutofit/>
          </a:bodyPr>
          <a:lstStyle/>
          <a:p>
            <a:pPr indent="0" lvl="0" marL="0" rtl="0">
              <a:spcBef>
                <a:spcPts val="0"/>
              </a:spcBef>
              <a:buNone/>
            </a:pPr>
            <a:r>
              <a:rPr lang="en"/>
              <a:t>Magnetism misconceptions continued</a:t>
            </a:r>
          </a:p>
        </p:txBody>
      </p:sp>
      <p:sp>
        <p:nvSpPr>
          <p:cNvPr id="120" name="Shape 120"/>
          <p:cNvSpPr txBox="1"/>
          <p:nvPr>
            <p:ph idx="1" type="body"/>
          </p:nvPr>
        </p:nvSpPr>
        <p:spPr>
          <a:xfrm>
            <a:off x="311700" y="707400"/>
            <a:ext cx="8520600" cy="4255800"/>
          </a:xfrm>
          <a:prstGeom prst="rect">
            <a:avLst/>
          </a:prstGeom>
        </p:spPr>
        <p:txBody>
          <a:bodyPr anchorCtr="0" anchor="t" bIns="91425" lIns="91425" rIns="91425" wrap="square" tIns="91425">
            <a:noAutofit/>
          </a:bodyPr>
          <a:lstStyle/>
          <a:p>
            <a:pPr indent="0" lvl="0" marL="0">
              <a:spcBef>
                <a:spcPts val="0"/>
              </a:spcBef>
              <a:buNone/>
            </a:pPr>
            <a:r>
              <a:rPr lang="en" sz="1600"/>
              <a:t>4)    Magnetism acts as a linear force that grabs other </a:t>
            </a:r>
            <a:r>
              <a:rPr lang="en" sz="1600"/>
              <a:t>objects</a:t>
            </a:r>
            <a:r>
              <a:rPr lang="en" sz="1600"/>
              <a:t> through a line of magnetism </a:t>
            </a:r>
          </a:p>
          <a:p>
            <a:pPr indent="0" lvl="0" marL="0" rtl="0">
              <a:spcBef>
                <a:spcPts val="0"/>
              </a:spcBef>
              <a:buNone/>
            </a:pPr>
            <a:r>
              <a:rPr lang="en" sz="1600"/>
              <a:t>Magnetism is a field force with a north and south pole and has the magnets act as a </a:t>
            </a:r>
            <a:r>
              <a:rPr lang="en" sz="1600"/>
              <a:t>centripetal</a:t>
            </a:r>
            <a:r>
              <a:rPr lang="en" sz="1600"/>
              <a:t> force for the magnetism</a:t>
            </a:r>
          </a:p>
          <a:p>
            <a:pPr indent="0" lvl="0" marL="0">
              <a:spcBef>
                <a:spcPts val="0"/>
              </a:spcBef>
              <a:buNone/>
            </a:pPr>
            <a:r>
              <a:rPr lang="en" sz="1600"/>
              <a:t>5)    putting </a:t>
            </a:r>
            <a:r>
              <a:rPr lang="en" sz="1600"/>
              <a:t>magnets</a:t>
            </a:r>
            <a:r>
              <a:rPr lang="en" sz="1600"/>
              <a:t> under </a:t>
            </a:r>
            <a:r>
              <a:rPr lang="en" sz="1600"/>
              <a:t>extreme</a:t>
            </a:r>
            <a:r>
              <a:rPr lang="en" sz="1600"/>
              <a:t> </a:t>
            </a:r>
            <a:r>
              <a:rPr lang="en" sz="1600"/>
              <a:t>temperature</a:t>
            </a:r>
            <a:r>
              <a:rPr lang="en" sz="1600"/>
              <a:t> can make them weaker</a:t>
            </a:r>
          </a:p>
          <a:p>
            <a:pPr indent="0" lvl="0" marL="0" rtl="0">
              <a:spcBef>
                <a:spcPts val="0"/>
              </a:spcBef>
              <a:buNone/>
            </a:pPr>
            <a:r>
              <a:rPr lang="en" sz="1600"/>
              <a:t>This is only half true because heat can speed up atoms and lessen the magnet’s </a:t>
            </a:r>
            <a:r>
              <a:rPr lang="en" sz="1600"/>
              <a:t>strength</a:t>
            </a:r>
            <a:r>
              <a:rPr lang="en" sz="1600"/>
              <a:t>, but </a:t>
            </a:r>
            <a:r>
              <a:rPr lang="en" sz="1600"/>
              <a:t>extreme</a:t>
            </a:r>
            <a:r>
              <a:rPr lang="en" sz="1600"/>
              <a:t> cold can slow down the atoms which will in turn make the magnet have a stronger force.</a:t>
            </a:r>
          </a:p>
          <a:p>
            <a:pPr indent="0" lvl="0" marL="0">
              <a:spcBef>
                <a:spcPts val="0"/>
              </a:spcBef>
              <a:buNone/>
            </a:pPr>
            <a:r>
              <a:rPr lang="en" sz="1600"/>
              <a:t>6)    The north pole of the earth is the magnetic north pole </a:t>
            </a:r>
          </a:p>
          <a:p>
            <a:pPr indent="0" lvl="0" marL="0">
              <a:spcBef>
                <a:spcPts val="0"/>
              </a:spcBef>
              <a:buNone/>
            </a:pPr>
            <a:r>
              <a:rPr lang="en" sz="1600"/>
              <a:t>The north pole is actually a magnetic south pole, which is why the north end of magnets attract to it</a:t>
            </a:r>
          </a:p>
          <a:p>
            <a:pPr indent="0" lvl="0" marL="0" rtl="0">
              <a:spcBef>
                <a:spcPts val="0"/>
              </a:spcBef>
              <a:buNone/>
            </a:pPr>
            <a:r>
              <a:t/>
            </a:r>
            <a:endParaRPr sz="1600"/>
          </a:p>
          <a:p>
            <a:pPr indent="0" lvl="0" marL="0" rtl="0">
              <a:spcBef>
                <a:spcPts val="0"/>
              </a:spcBef>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490250" y="526350"/>
            <a:ext cx="7716600" cy="4090800"/>
          </a:xfrm>
          <a:prstGeom prst="rect">
            <a:avLst/>
          </a:prstGeom>
        </p:spPr>
        <p:txBody>
          <a:bodyPr anchorCtr="0" anchor="ctr" bIns="91425" lIns="91425" rIns="91425" wrap="square" tIns="91425">
            <a:noAutofit/>
          </a:bodyPr>
          <a:lstStyle/>
          <a:p>
            <a:pPr indent="0" lvl="0" marL="0">
              <a:spcBef>
                <a:spcPts val="0"/>
              </a:spcBef>
              <a:buNone/>
            </a:pPr>
            <a:r>
              <a:rPr lang="en" sz="9600">
                <a:solidFill>
                  <a:srgbClr val="CC4125"/>
                </a:solidFill>
              </a:rPr>
              <a:t>         Circuits</a:t>
            </a:r>
          </a:p>
        </p:txBody>
      </p:sp>
      <p:pic>
        <p:nvPicPr>
          <p:cNvPr id="126" name="Shape 126"/>
          <p:cNvPicPr preferRelativeResize="0"/>
          <p:nvPr/>
        </p:nvPicPr>
        <p:blipFill>
          <a:blip r:embed="rId3">
            <a:alphaModFix/>
          </a:blip>
          <a:stretch>
            <a:fillRect/>
          </a:stretch>
        </p:blipFill>
        <p:spPr>
          <a:xfrm>
            <a:off x="0" y="0"/>
            <a:ext cx="3441600" cy="1938400"/>
          </a:xfrm>
          <a:prstGeom prst="rect">
            <a:avLst/>
          </a:prstGeom>
          <a:noFill/>
          <a:ln>
            <a:noFill/>
          </a:ln>
        </p:spPr>
      </p:pic>
      <p:pic>
        <p:nvPicPr>
          <p:cNvPr id="127" name="Shape 127"/>
          <p:cNvPicPr preferRelativeResize="0"/>
          <p:nvPr/>
        </p:nvPicPr>
        <p:blipFill>
          <a:blip r:embed="rId4">
            <a:alphaModFix/>
          </a:blip>
          <a:stretch>
            <a:fillRect/>
          </a:stretch>
        </p:blipFill>
        <p:spPr>
          <a:xfrm>
            <a:off x="6134375" y="2951075"/>
            <a:ext cx="3009624" cy="2168350"/>
          </a:xfrm>
          <a:prstGeom prst="rect">
            <a:avLst/>
          </a:prstGeom>
          <a:noFill/>
          <a:ln>
            <a:noFill/>
          </a:ln>
        </p:spPr>
      </p:pic>
      <p:pic>
        <p:nvPicPr>
          <p:cNvPr id="128" name="Shape 128"/>
          <p:cNvPicPr preferRelativeResize="0"/>
          <p:nvPr/>
        </p:nvPicPr>
        <p:blipFill>
          <a:blip r:embed="rId5">
            <a:alphaModFix/>
          </a:blip>
          <a:stretch>
            <a:fillRect/>
          </a:stretch>
        </p:blipFill>
        <p:spPr>
          <a:xfrm>
            <a:off x="-1" y="2618449"/>
            <a:ext cx="2751050" cy="2516925"/>
          </a:xfrm>
          <a:prstGeom prst="rect">
            <a:avLst/>
          </a:prstGeom>
          <a:noFill/>
          <a:ln>
            <a:noFill/>
          </a:ln>
        </p:spPr>
      </p:pic>
      <p:pic>
        <p:nvPicPr>
          <p:cNvPr id="129" name="Shape 129"/>
          <p:cNvPicPr preferRelativeResize="0"/>
          <p:nvPr/>
        </p:nvPicPr>
        <p:blipFill>
          <a:blip r:embed="rId6">
            <a:alphaModFix/>
          </a:blip>
          <a:stretch>
            <a:fillRect/>
          </a:stretch>
        </p:blipFill>
        <p:spPr>
          <a:xfrm>
            <a:off x="6134375" y="0"/>
            <a:ext cx="3009624" cy="2629500"/>
          </a:xfrm>
          <a:prstGeom prst="rect">
            <a:avLst/>
          </a:prstGeom>
          <a:noFill/>
          <a:ln>
            <a:noFill/>
          </a:ln>
        </p:spPr>
      </p:pic>
      <p:pic>
        <p:nvPicPr>
          <p:cNvPr id="130" name="Shape 130"/>
          <p:cNvPicPr preferRelativeResize="0"/>
          <p:nvPr/>
        </p:nvPicPr>
        <p:blipFill>
          <a:blip r:embed="rId7">
            <a:alphaModFix/>
          </a:blip>
          <a:stretch>
            <a:fillRect/>
          </a:stretch>
        </p:blipFill>
        <p:spPr>
          <a:xfrm>
            <a:off x="2729000" y="3094997"/>
            <a:ext cx="3441600" cy="2056353"/>
          </a:xfrm>
          <a:prstGeom prst="rect">
            <a:avLst/>
          </a:prstGeom>
          <a:noFill/>
          <a:ln>
            <a:noFill/>
          </a:ln>
        </p:spPr>
      </p:pic>
      <p:pic>
        <p:nvPicPr>
          <p:cNvPr id="131" name="Shape 131"/>
          <p:cNvPicPr preferRelativeResize="0"/>
          <p:nvPr/>
        </p:nvPicPr>
        <p:blipFill>
          <a:blip r:embed="rId8">
            <a:alphaModFix/>
          </a:blip>
          <a:stretch>
            <a:fillRect/>
          </a:stretch>
        </p:blipFill>
        <p:spPr>
          <a:xfrm>
            <a:off x="3516388" y="-12"/>
            <a:ext cx="2543175" cy="1800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