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Old Standard TT"/>
      <p:regular r:id="rId20"/>
      <p:bold r:id="rId21"/>
      <p: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ldStandardTT-regular.fntdata"/><Relationship Id="rId22" Type="http://schemas.openxmlformats.org/officeDocument/2006/relationships/font" Target="fonts/OldStandardTT-italic.fntdata"/><Relationship Id="rId21" Type="http://schemas.openxmlformats.org/officeDocument/2006/relationships/font" Target="fonts/OldStandardTT-bold.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1600"/>
              </a:spcAft>
              <a:buNone/>
            </a:pPr>
            <a:r>
              <a:rPr lang="en" sz="1000">
                <a:solidFill>
                  <a:schemeClr val="dk1"/>
                </a:solidFill>
                <a:latin typeface="Times New Roman"/>
                <a:ea typeface="Times New Roman"/>
                <a:cs typeface="Times New Roman"/>
                <a:sym typeface="Times New Roman"/>
              </a:rPr>
              <a:t>According to tradition, the first person to make a systematic study of magnetic effects was the Greek philosopher/mathematician/astronomer Thales Certain naturally occurring types of iron ore (called “lodestones”) were found to attract iron and, as far as the ancients could tell, nothing else</a:t>
            </a:r>
          </a:p>
          <a:p>
            <a:pPr indent="-292100" lvl="0" marL="457200" rtl="0">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Because the lodestones Thales studied purportedly came from his neighboring town of Magnesia, such iron-attracting materials were later dubbed magnets</a:t>
            </a:r>
          </a:p>
          <a:p>
            <a:pPr indent="-292100" lvl="0" marL="457200" rtl="0">
              <a:spcBef>
                <a:spcPts val="0"/>
              </a:spcBef>
              <a:spcAft>
                <a:spcPts val="160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Thales was also the one to discover the static-electrical “amber effect,” but because magnetism was so much easier to study than electricity, of the two magnetism got most of the attention for the next two thousand years</a:t>
            </a:r>
          </a:p>
          <a:p>
            <a:pPr indent="0" lvl="0" marL="0">
              <a:spcBef>
                <a:spcPts val="0"/>
              </a:spcBef>
              <a:buNone/>
            </a:pPr>
            <a:r>
              <a:t/>
            </a:r>
            <a:endParaRPr sz="100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600" cy="1522800"/>
          </a:xfrm>
          <a:prstGeom prst="rect">
            <a:avLst/>
          </a:prstGeom>
        </p:spPr>
        <p:txBody>
          <a:bodyPr anchorCtr="0" anchor="b" bIns="91425" lIns="91425" rIns="91425" wrap="square" tIns="91425"/>
          <a:lstStyle>
            <a:lvl1pPr lvl="0">
              <a:spcBef>
                <a:spcPts val="0"/>
              </a:spcBef>
              <a:buClr>
                <a:schemeClr val="accent1"/>
              </a:buClr>
              <a:buSzPts val="4200"/>
              <a:buNone/>
              <a:defRPr sz="4200">
                <a:solidFill>
                  <a:schemeClr val="accent1"/>
                </a:solidFill>
              </a:defRPr>
            </a:lvl1pPr>
            <a:lvl2pPr lvl="1">
              <a:spcBef>
                <a:spcPts val="0"/>
              </a:spcBef>
              <a:buClr>
                <a:schemeClr val="accent1"/>
              </a:buClr>
              <a:buSzPts val="4200"/>
              <a:buNone/>
              <a:defRPr sz="4200">
                <a:solidFill>
                  <a:schemeClr val="accent1"/>
                </a:solidFill>
              </a:defRPr>
            </a:lvl2pPr>
            <a:lvl3pPr lvl="2">
              <a:spcBef>
                <a:spcPts val="0"/>
              </a:spcBef>
              <a:buClr>
                <a:schemeClr val="accent1"/>
              </a:buClr>
              <a:buSzPts val="4200"/>
              <a:buNone/>
              <a:defRPr sz="4200">
                <a:solidFill>
                  <a:schemeClr val="accent1"/>
                </a:solidFill>
              </a:defRPr>
            </a:lvl3pPr>
            <a:lvl4pPr lvl="3">
              <a:spcBef>
                <a:spcPts val="0"/>
              </a:spcBef>
              <a:buClr>
                <a:schemeClr val="accent1"/>
              </a:buClr>
              <a:buSzPts val="4200"/>
              <a:buNone/>
              <a:defRPr sz="4200">
                <a:solidFill>
                  <a:schemeClr val="accent1"/>
                </a:solidFill>
              </a:defRPr>
            </a:lvl4pPr>
            <a:lvl5pPr lvl="4">
              <a:spcBef>
                <a:spcPts val="0"/>
              </a:spcBef>
              <a:buClr>
                <a:schemeClr val="accent1"/>
              </a:buClr>
              <a:buSzPts val="4200"/>
              <a:buNone/>
              <a:defRPr sz="4200">
                <a:solidFill>
                  <a:schemeClr val="accent1"/>
                </a:solidFill>
              </a:defRPr>
            </a:lvl5pPr>
            <a:lvl6pPr lvl="5">
              <a:spcBef>
                <a:spcPts val="0"/>
              </a:spcBef>
              <a:buClr>
                <a:schemeClr val="accent1"/>
              </a:buClr>
              <a:buSzPts val="4200"/>
              <a:buNone/>
              <a:defRPr sz="4200">
                <a:solidFill>
                  <a:schemeClr val="accent1"/>
                </a:solidFill>
              </a:defRPr>
            </a:lvl6pPr>
            <a:lvl7pPr lvl="6">
              <a:spcBef>
                <a:spcPts val="0"/>
              </a:spcBef>
              <a:buClr>
                <a:schemeClr val="accent1"/>
              </a:buClr>
              <a:buSzPts val="4200"/>
              <a:buNone/>
              <a:defRPr sz="4200">
                <a:solidFill>
                  <a:schemeClr val="accent1"/>
                </a:solidFill>
              </a:defRPr>
            </a:lvl7pPr>
            <a:lvl8pPr lvl="7">
              <a:spcBef>
                <a:spcPts val="0"/>
              </a:spcBef>
              <a:buClr>
                <a:schemeClr val="accent1"/>
              </a:buClr>
              <a:buSzPts val="4200"/>
              <a:buNone/>
              <a:defRPr sz="4200">
                <a:solidFill>
                  <a:schemeClr val="accent1"/>
                </a:solidFill>
              </a:defRPr>
            </a:lvl8pPr>
            <a:lvl9pPr lvl="8">
              <a:spcBef>
                <a:spcPts val="0"/>
              </a:spcBef>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600" cy="2106300"/>
          </a:xfrm>
          <a:prstGeom prst="rect">
            <a:avLst/>
          </a:prstGeom>
        </p:spPr>
        <p:txBody>
          <a:bodyPr anchorCtr="0" anchor="b" bIns="91425" lIns="91425" rIns="91425" wrap="square" tIns="91425"/>
          <a:lstStyle>
            <a:lvl1pPr lvl="0" algn="ctr">
              <a:spcBef>
                <a:spcPts val="0"/>
              </a:spcBef>
              <a:buSzPts val="14000"/>
              <a:buNone/>
              <a:defRPr b="1" sz="14000"/>
            </a:lvl1pPr>
            <a:lvl2pPr lvl="1" algn="ctr">
              <a:spcBef>
                <a:spcPts val="0"/>
              </a:spcBef>
              <a:buSzPts val="14000"/>
              <a:buNone/>
              <a:defRPr b="1" sz="14000"/>
            </a:lvl2pPr>
            <a:lvl3pPr lvl="2" algn="ctr">
              <a:spcBef>
                <a:spcPts val="0"/>
              </a:spcBef>
              <a:buSzPts val="14000"/>
              <a:buNone/>
              <a:defRPr b="1" sz="14000"/>
            </a:lvl3pPr>
            <a:lvl4pPr lvl="3" algn="ctr">
              <a:spcBef>
                <a:spcPts val="0"/>
              </a:spcBef>
              <a:buSzPts val="14000"/>
              <a:buNone/>
              <a:defRPr b="1" sz="14000"/>
            </a:lvl4pPr>
            <a:lvl5pPr lvl="4" algn="ctr">
              <a:spcBef>
                <a:spcPts val="0"/>
              </a:spcBef>
              <a:buSzPts val="14000"/>
              <a:buNone/>
              <a:defRPr b="1" sz="14000"/>
            </a:lvl5pPr>
            <a:lvl6pPr lvl="5" algn="ctr">
              <a:spcBef>
                <a:spcPts val="0"/>
              </a:spcBef>
              <a:buSzPts val="14000"/>
              <a:buNone/>
              <a:defRPr b="1" sz="14000"/>
            </a:lvl6pPr>
            <a:lvl7pPr lvl="6" algn="ctr">
              <a:spcBef>
                <a:spcPts val="0"/>
              </a:spcBef>
              <a:buSzPts val="14000"/>
              <a:buNone/>
              <a:defRPr b="1" sz="14000"/>
            </a:lvl7pPr>
            <a:lvl8pPr lvl="7" algn="ctr">
              <a:spcBef>
                <a:spcPts val="0"/>
              </a:spcBef>
              <a:buSzPts val="14000"/>
              <a:buNone/>
              <a:defRPr b="1" sz="14000"/>
            </a:lvl8pPr>
            <a:lvl9pPr lvl="8" algn="ctr">
              <a:spcBef>
                <a:spcPts val="0"/>
              </a:spcBef>
              <a:buSzPts val="14000"/>
              <a:buNone/>
              <a:defRPr b="1" sz="14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600" cy="1522800"/>
          </a:xfrm>
          <a:prstGeom prst="rect">
            <a:avLst/>
          </a:prstGeom>
        </p:spPr>
        <p:txBody>
          <a:bodyPr anchorCtr="0" anchor="b" bIns="91425" lIns="91425" rIns="91425" wrap="square" tIns="91425"/>
          <a:lstStyle>
            <a:lvl1pPr lvl="0">
              <a:spcBef>
                <a:spcPts val="0"/>
              </a:spcBef>
              <a:buClr>
                <a:schemeClr val="accent1"/>
              </a:buClr>
              <a:buSzPts val="6000"/>
              <a:buNone/>
              <a:defRPr sz="6000">
                <a:solidFill>
                  <a:schemeClr val="accent1"/>
                </a:solidFill>
              </a:defRPr>
            </a:lvl1pPr>
            <a:lvl2pPr lvl="1">
              <a:spcBef>
                <a:spcPts val="0"/>
              </a:spcBef>
              <a:buClr>
                <a:schemeClr val="accent1"/>
              </a:buClr>
              <a:buSzPts val="6000"/>
              <a:buNone/>
              <a:defRPr sz="6000">
                <a:solidFill>
                  <a:schemeClr val="accent1"/>
                </a:solidFill>
              </a:defRPr>
            </a:lvl2pPr>
            <a:lvl3pPr lvl="2">
              <a:spcBef>
                <a:spcPts val="0"/>
              </a:spcBef>
              <a:buClr>
                <a:schemeClr val="accent1"/>
              </a:buClr>
              <a:buSzPts val="6000"/>
              <a:buNone/>
              <a:defRPr sz="6000">
                <a:solidFill>
                  <a:schemeClr val="accent1"/>
                </a:solidFill>
              </a:defRPr>
            </a:lvl3pPr>
            <a:lvl4pPr lvl="3">
              <a:spcBef>
                <a:spcPts val="0"/>
              </a:spcBef>
              <a:buClr>
                <a:schemeClr val="accent1"/>
              </a:buClr>
              <a:buSzPts val="6000"/>
              <a:buNone/>
              <a:defRPr sz="6000">
                <a:solidFill>
                  <a:schemeClr val="accent1"/>
                </a:solidFill>
              </a:defRPr>
            </a:lvl4pPr>
            <a:lvl5pPr lvl="4">
              <a:spcBef>
                <a:spcPts val="0"/>
              </a:spcBef>
              <a:buClr>
                <a:schemeClr val="accent1"/>
              </a:buClr>
              <a:buSzPts val="6000"/>
              <a:buNone/>
              <a:defRPr sz="6000">
                <a:solidFill>
                  <a:schemeClr val="accent1"/>
                </a:solidFill>
              </a:defRPr>
            </a:lvl5pPr>
            <a:lvl6pPr lvl="5">
              <a:spcBef>
                <a:spcPts val="0"/>
              </a:spcBef>
              <a:buClr>
                <a:schemeClr val="accent1"/>
              </a:buClr>
              <a:buSzPts val="6000"/>
              <a:buNone/>
              <a:defRPr sz="6000">
                <a:solidFill>
                  <a:schemeClr val="accent1"/>
                </a:solidFill>
              </a:defRPr>
            </a:lvl6pPr>
            <a:lvl7pPr lvl="6">
              <a:spcBef>
                <a:spcPts val="0"/>
              </a:spcBef>
              <a:buClr>
                <a:schemeClr val="accent1"/>
              </a:buClr>
              <a:buSzPts val="6000"/>
              <a:buNone/>
              <a:defRPr sz="6000">
                <a:solidFill>
                  <a:schemeClr val="accent1"/>
                </a:solidFill>
              </a:defRPr>
            </a:lvl7pPr>
            <a:lvl8pPr lvl="7">
              <a:spcBef>
                <a:spcPts val="0"/>
              </a:spcBef>
              <a:buClr>
                <a:schemeClr val="accent1"/>
              </a:buClr>
              <a:buSzPts val="6000"/>
              <a:buNone/>
              <a:defRPr sz="6000">
                <a:solidFill>
                  <a:schemeClr val="accent1"/>
                </a:solidFill>
              </a:defRPr>
            </a:lvl8pPr>
            <a:lvl9pPr lvl="8">
              <a:spcBef>
                <a:spcPts val="0"/>
              </a:spcBef>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wrap="square" tIns="91425"/>
          <a:lstStyle>
            <a:lvl1pPr lvl="0">
              <a:spcBef>
                <a:spcPts val="0"/>
              </a:spcBef>
              <a:buClr>
                <a:schemeClr val="accent1"/>
              </a:buClr>
              <a:buSzPts val="5400"/>
              <a:buNone/>
              <a:defRPr sz="5400">
                <a:solidFill>
                  <a:schemeClr val="accent1"/>
                </a:solidFill>
              </a:defRPr>
            </a:lvl1pPr>
            <a:lvl2pPr lvl="1">
              <a:spcBef>
                <a:spcPts val="0"/>
              </a:spcBef>
              <a:buClr>
                <a:schemeClr val="accent1"/>
              </a:buClr>
              <a:buSzPts val="5400"/>
              <a:buNone/>
              <a:defRPr sz="5400">
                <a:solidFill>
                  <a:schemeClr val="accent1"/>
                </a:solidFill>
              </a:defRPr>
            </a:lvl2pPr>
            <a:lvl3pPr lvl="2">
              <a:spcBef>
                <a:spcPts val="0"/>
              </a:spcBef>
              <a:buClr>
                <a:schemeClr val="accent1"/>
              </a:buClr>
              <a:buSzPts val="5400"/>
              <a:buNone/>
              <a:defRPr sz="5400">
                <a:solidFill>
                  <a:schemeClr val="accent1"/>
                </a:solidFill>
              </a:defRPr>
            </a:lvl3pPr>
            <a:lvl4pPr lvl="3">
              <a:spcBef>
                <a:spcPts val="0"/>
              </a:spcBef>
              <a:buClr>
                <a:schemeClr val="accent1"/>
              </a:buClr>
              <a:buSzPts val="5400"/>
              <a:buNone/>
              <a:defRPr sz="5400">
                <a:solidFill>
                  <a:schemeClr val="accent1"/>
                </a:solidFill>
              </a:defRPr>
            </a:lvl4pPr>
            <a:lvl5pPr lvl="4">
              <a:spcBef>
                <a:spcPts val="0"/>
              </a:spcBef>
              <a:buClr>
                <a:schemeClr val="accent1"/>
              </a:buClr>
              <a:buSzPts val="5400"/>
              <a:buNone/>
              <a:defRPr sz="5400">
                <a:solidFill>
                  <a:schemeClr val="accent1"/>
                </a:solidFill>
              </a:defRPr>
            </a:lvl5pPr>
            <a:lvl6pPr lvl="5">
              <a:spcBef>
                <a:spcPts val="0"/>
              </a:spcBef>
              <a:buClr>
                <a:schemeClr val="accent1"/>
              </a:buClr>
              <a:buSzPts val="5400"/>
              <a:buNone/>
              <a:defRPr sz="5400">
                <a:solidFill>
                  <a:schemeClr val="accent1"/>
                </a:solidFill>
              </a:defRPr>
            </a:lvl6pPr>
            <a:lvl7pPr lvl="6">
              <a:spcBef>
                <a:spcPts val="0"/>
              </a:spcBef>
              <a:buClr>
                <a:schemeClr val="accent1"/>
              </a:buClr>
              <a:buSzPts val="5400"/>
              <a:buNone/>
              <a:defRPr sz="5400">
                <a:solidFill>
                  <a:schemeClr val="accent1"/>
                </a:solidFill>
              </a:defRPr>
            </a:lvl7pPr>
            <a:lvl8pPr lvl="7">
              <a:spcBef>
                <a:spcPts val="0"/>
              </a:spcBef>
              <a:buClr>
                <a:schemeClr val="accent1"/>
              </a:buClr>
              <a:buSzPts val="5400"/>
              <a:buNone/>
              <a:defRPr sz="5400">
                <a:solidFill>
                  <a:schemeClr val="accent1"/>
                </a:solidFill>
              </a:defRPr>
            </a:lvl8pPr>
            <a:lvl9pPr lvl="8">
              <a:spcBef>
                <a:spcPts val="0"/>
              </a:spcBef>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200" cy="1333200"/>
          </a:xfrm>
          <a:prstGeom prst="rect">
            <a:avLst/>
          </a:prstGeom>
        </p:spPr>
        <p:txBody>
          <a:bodyPr anchorCtr="0" anchor="b" bIns="91425" lIns="91425" rIns="91425" wrap="square" tIns="91425"/>
          <a:lstStyle>
            <a:lvl1pPr lvl="0" algn="ctr">
              <a:spcBef>
                <a:spcPts val="0"/>
              </a:spcBef>
              <a:buClr>
                <a:schemeClr val="lt2"/>
              </a:buClr>
              <a:buSzPts val="4200"/>
              <a:buNone/>
              <a:defRPr sz="4200">
                <a:solidFill>
                  <a:schemeClr val="lt2"/>
                </a:solidFill>
              </a:defRPr>
            </a:lvl1pPr>
            <a:lvl2pPr lvl="1" algn="ctr">
              <a:spcBef>
                <a:spcPts val="0"/>
              </a:spcBef>
              <a:buClr>
                <a:schemeClr val="lt2"/>
              </a:buClr>
              <a:buSzPts val="4200"/>
              <a:buNone/>
              <a:defRPr sz="4200">
                <a:solidFill>
                  <a:schemeClr val="lt2"/>
                </a:solidFill>
              </a:defRPr>
            </a:lvl2pPr>
            <a:lvl3pPr lvl="2" algn="ctr">
              <a:spcBef>
                <a:spcPts val="0"/>
              </a:spcBef>
              <a:buClr>
                <a:schemeClr val="lt2"/>
              </a:buClr>
              <a:buSzPts val="4200"/>
              <a:buNone/>
              <a:defRPr sz="4200">
                <a:solidFill>
                  <a:schemeClr val="lt2"/>
                </a:solidFill>
              </a:defRPr>
            </a:lvl3pPr>
            <a:lvl4pPr lvl="3" algn="ctr">
              <a:spcBef>
                <a:spcPts val="0"/>
              </a:spcBef>
              <a:buClr>
                <a:schemeClr val="lt2"/>
              </a:buClr>
              <a:buSzPts val="4200"/>
              <a:buNone/>
              <a:defRPr sz="4200">
                <a:solidFill>
                  <a:schemeClr val="lt2"/>
                </a:solidFill>
              </a:defRPr>
            </a:lvl4pPr>
            <a:lvl5pPr lvl="4" algn="ctr">
              <a:spcBef>
                <a:spcPts val="0"/>
              </a:spcBef>
              <a:buClr>
                <a:schemeClr val="lt2"/>
              </a:buClr>
              <a:buSzPts val="4200"/>
              <a:buNone/>
              <a:defRPr sz="4200">
                <a:solidFill>
                  <a:schemeClr val="lt2"/>
                </a:solidFill>
              </a:defRPr>
            </a:lvl5pPr>
            <a:lvl6pPr lvl="5" algn="ctr">
              <a:spcBef>
                <a:spcPts val="0"/>
              </a:spcBef>
              <a:buClr>
                <a:schemeClr val="lt2"/>
              </a:buClr>
              <a:buSzPts val="4200"/>
              <a:buNone/>
              <a:defRPr sz="4200">
                <a:solidFill>
                  <a:schemeClr val="lt2"/>
                </a:solidFill>
              </a:defRPr>
            </a:lvl6pPr>
            <a:lvl7pPr lvl="6" algn="ctr">
              <a:spcBef>
                <a:spcPts val="0"/>
              </a:spcBef>
              <a:buClr>
                <a:schemeClr val="lt2"/>
              </a:buClr>
              <a:buSzPts val="4200"/>
              <a:buNone/>
              <a:defRPr sz="4200">
                <a:solidFill>
                  <a:schemeClr val="lt2"/>
                </a:solidFill>
              </a:defRPr>
            </a:lvl7pPr>
            <a:lvl8pPr lvl="7" algn="ctr">
              <a:spcBef>
                <a:spcPts val="0"/>
              </a:spcBef>
              <a:buClr>
                <a:schemeClr val="lt2"/>
              </a:buClr>
              <a:buSzPts val="4200"/>
              <a:buNone/>
              <a:defRPr sz="4200">
                <a:solidFill>
                  <a:schemeClr val="lt2"/>
                </a:solidFill>
              </a:defRPr>
            </a:lvl8pPr>
            <a:lvl9pPr lvl="8" algn="ctr">
              <a:spcBef>
                <a:spcPts val="0"/>
              </a:spcBef>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accent1"/>
              </a:buClr>
              <a:buSzPts val="1800"/>
              <a:buChar char="●"/>
              <a:defRPr>
                <a:solidFill>
                  <a:schemeClr val="accent1"/>
                </a:solidFill>
              </a:defRPr>
            </a:lvl1pPr>
            <a:lvl2pPr lvl="1">
              <a:spcBef>
                <a:spcPts val="0"/>
              </a:spcBef>
              <a:buClr>
                <a:schemeClr val="accent1"/>
              </a:buClr>
              <a:buSzPts val="1400"/>
              <a:buChar char="○"/>
              <a:defRPr>
                <a:solidFill>
                  <a:schemeClr val="accent1"/>
                </a:solidFill>
              </a:defRPr>
            </a:lvl2pPr>
            <a:lvl3pPr lvl="2">
              <a:spcBef>
                <a:spcPts val="0"/>
              </a:spcBef>
              <a:buClr>
                <a:schemeClr val="accent1"/>
              </a:buClr>
              <a:buSzPts val="1400"/>
              <a:buChar char="■"/>
              <a:defRPr>
                <a:solidFill>
                  <a:schemeClr val="accent1"/>
                </a:solidFill>
              </a:defRPr>
            </a:lvl3pPr>
            <a:lvl4pPr lvl="3">
              <a:spcBef>
                <a:spcPts val="0"/>
              </a:spcBef>
              <a:buClr>
                <a:schemeClr val="accent1"/>
              </a:buClr>
              <a:buSzPts val="1400"/>
              <a:buChar char="●"/>
              <a:defRPr>
                <a:solidFill>
                  <a:schemeClr val="accent1"/>
                </a:solidFill>
              </a:defRPr>
            </a:lvl4pPr>
            <a:lvl5pPr lvl="4">
              <a:spcBef>
                <a:spcPts val="0"/>
              </a:spcBef>
              <a:buClr>
                <a:schemeClr val="accent1"/>
              </a:buClr>
              <a:buSzPts val="1400"/>
              <a:buChar char="○"/>
              <a:defRPr>
                <a:solidFill>
                  <a:schemeClr val="accent1"/>
                </a:solidFill>
              </a:defRPr>
            </a:lvl5pPr>
            <a:lvl6pPr lvl="5">
              <a:spcBef>
                <a:spcPts val="0"/>
              </a:spcBef>
              <a:buClr>
                <a:schemeClr val="accent1"/>
              </a:buClr>
              <a:buSzPts val="1400"/>
              <a:buChar char="■"/>
              <a:defRPr>
                <a:solidFill>
                  <a:schemeClr val="accent1"/>
                </a:solidFill>
              </a:defRPr>
            </a:lvl6pPr>
            <a:lvl7pPr lvl="6">
              <a:spcBef>
                <a:spcPts val="0"/>
              </a:spcBef>
              <a:buClr>
                <a:schemeClr val="accent1"/>
              </a:buClr>
              <a:buSzPts val="1400"/>
              <a:buChar char="●"/>
              <a:defRPr>
                <a:solidFill>
                  <a:schemeClr val="accent1"/>
                </a:solidFill>
              </a:defRPr>
            </a:lvl7pPr>
            <a:lvl8pPr lvl="7">
              <a:spcBef>
                <a:spcPts val="0"/>
              </a:spcBef>
              <a:buClr>
                <a:schemeClr val="accent1"/>
              </a:buClr>
              <a:buSzPts val="1400"/>
              <a:buChar char="○"/>
              <a:defRPr>
                <a:solidFill>
                  <a:schemeClr val="accent1"/>
                </a:solidFill>
              </a:defRPr>
            </a:lvl8pPr>
            <a:lvl9pPr lvl="8">
              <a:spcBef>
                <a:spcPts val="0"/>
              </a:spcBef>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rIns="91425" wrap="square" tIns="91425"/>
          <a:lstStyle>
            <a:lvl1pPr lv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6.png"/><Relationship Id="rId6"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livescience.com/38059-magnetism.html" TargetMode="External"/><Relationship Id="rId4" Type="http://schemas.openxmlformats.org/officeDocument/2006/relationships/hyperlink" Target="http://eschooltoday.com/science/electricity/what-is-an-electrical-circuit.html" TargetMode="External"/><Relationship Id="rId10" Type="http://schemas.openxmlformats.org/officeDocument/2006/relationships/hyperlink" Target="https://sciencing.com/magnets-electricity-related-6368626.html" TargetMode="External"/><Relationship Id="rId9" Type="http://schemas.openxmlformats.org/officeDocument/2006/relationships/hyperlink" Target="http://www.physics-and-radio-electronics.com/physics/magnetism/relation-between-electricity-and-magnetism.html" TargetMode="External"/><Relationship Id="rId5" Type="http://schemas.openxmlformats.org/officeDocument/2006/relationships/hyperlink" Target="http://www.physicsclassroom.com/class/circuits/Lesson-4/Two-Types-of-Connections" TargetMode="External"/><Relationship Id="rId6" Type="http://schemas.openxmlformats.org/officeDocument/2006/relationships/hyperlink" Target="https://education.jlab.org/qa/permmagnet_04.html" TargetMode="External"/><Relationship Id="rId7" Type="http://schemas.openxmlformats.org/officeDocument/2006/relationships/hyperlink" Target="http://www.ucl.ac.uk/EarthSci/people/lidunka/GEOL2014/Geophysics9%20-Magnetism/Useful%20papers/Magnetism.htm" TargetMode="External"/><Relationship Id="rId8" Type="http://schemas.openxmlformats.org/officeDocument/2006/relationships/hyperlink" Target="https://science.howstuffworks.com/environmental/energy/circuit3.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600" cy="1522800"/>
          </a:xfrm>
          <a:prstGeom prst="rect">
            <a:avLst/>
          </a:prstGeom>
        </p:spPr>
        <p:txBody>
          <a:bodyPr anchorCtr="0" anchor="b" bIns="91425" lIns="91425" rIns="91425" wrap="square" tIns="91425">
            <a:noAutofit/>
          </a:bodyPr>
          <a:lstStyle/>
          <a:p>
            <a:pPr indent="0" lvl="0" marL="0">
              <a:spcBef>
                <a:spcPts val="0"/>
              </a:spcBef>
              <a:buNone/>
            </a:pPr>
            <a:r>
              <a:rPr lang="en"/>
              <a:t>Magnetism and Circuits</a:t>
            </a:r>
          </a:p>
        </p:txBody>
      </p:sp>
      <p:sp>
        <p:nvSpPr>
          <p:cNvPr id="60" name="Shape 60"/>
          <p:cNvSpPr txBox="1"/>
          <p:nvPr>
            <p:ph idx="1" type="subTitle"/>
          </p:nvPr>
        </p:nvSpPr>
        <p:spPr>
          <a:xfrm>
            <a:off x="512700" y="3840639"/>
            <a:ext cx="8118600" cy="787500"/>
          </a:xfrm>
          <a:prstGeom prst="rect">
            <a:avLst/>
          </a:prstGeom>
        </p:spPr>
        <p:txBody>
          <a:bodyPr anchorCtr="0" anchor="t" bIns="91425" lIns="91425" rIns="91425" wrap="square" tIns="91425">
            <a:noAutofit/>
          </a:bodyPr>
          <a:lstStyle/>
          <a:p>
            <a:pPr indent="0" lvl="0" marL="0">
              <a:spcBef>
                <a:spcPts val="0"/>
              </a:spcBef>
              <a:buNone/>
            </a:pPr>
            <a:r>
              <a:rPr lang="en"/>
              <a:t>By: Ethan Kim, Hee Yong Chung, Mihir Sukhatme, Gavin Choi, Jacob Hardy, Gloria Gong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613200"/>
          </a:xfrm>
          <a:prstGeom prst="rect">
            <a:avLst/>
          </a:prstGeom>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lang="en"/>
              <a:t>Common Misconceptions about Circuits</a:t>
            </a:r>
          </a:p>
        </p:txBody>
      </p:sp>
      <p:sp>
        <p:nvSpPr>
          <p:cNvPr id="126" name="Shape 126"/>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indent="0" lvl="0" marL="0" rtl="0" algn="ctr">
              <a:spcBef>
                <a:spcPts val="0"/>
              </a:spcBef>
              <a:buNone/>
            </a:pPr>
            <a:r>
              <a:rPr lang="en"/>
              <a:t>There is only one type of circuit</a:t>
            </a:r>
          </a:p>
          <a:p>
            <a:pPr indent="0" lvl="0" marL="0">
              <a:spcBef>
                <a:spcPts val="0"/>
              </a:spcBef>
              <a:buNone/>
            </a:pPr>
            <a:r>
              <a:rPr lang="en"/>
              <a:t>This is not true, since there two types of circuits, arranged differently. One of them is called a series circuit. If we use an led light as an example, several led lights are getting energy through the same wire, which could potentially cause smaller amount of energy for each led. The other is called a parallel circuit. One of the lights first </a:t>
            </a:r>
            <a:r>
              <a:rPr lang="en"/>
              <a:t>receive</a:t>
            </a:r>
            <a:r>
              <a:rPr lang="en"/>
              <a:t> current from the battery, which does not decrease the current it’s receiving, and then the other light gets the same amount of current. This type of circuit maximizes the current.</a:t>
            </a:r>
          </a:p>
        </p:txBody>
      </p:sp>
      <p:pic>
        <p:nvPicPr>
          <p:cNvPr descr="Image result for series and parallel circuits" id="127" name="Shape 127"/>
          <p:cNvPicPr preferRelativeResize="0"/>
          <p:nvPr/>
        </p:nvPicPr>
        <p:blipFill>
          <a:blip r:embed="rId3">
            <a:alphaModFix/>
          </a:blip>
          <a:stretch>
            <a:fillRect/>
          </a:stretch>
        </p:blipFill>
        <p:spPr>
          <a:xfrm>
            <a:off x="4893475" y="3717200"/>
            <a:ext cx="1706350" cy="1278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7B7B7"/>
        </a:solidFill>
      </p:bgPr>
    </p:bg>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613200"/>
          </a:xfrm>
          <a:prstGeom prst="rect">
            <a:avLst/>
          </a:prstGeom>
        </p:spPr>
        <p:txBody>
          <a:bodyPr anchorCtr="0" anchor="t" bIns="91425" lIns="91425" rIns="91425" wrap="square" tIns="91425">
            <a:noAutofit/>
          </a:bodyPr>
          <a:lstStyle/>
          <a:p>
            <a:pPr indent="0" lvl="0" marL="0" algn="ctr">
              <a:spcBef>
                <a:spcPts val="0"/>
              </a:spcBef>
              <a:buNone/>
            </a:pPr>
            <a:r>
              <a:rPr lang="en"/>
              <a:t>Common Misconceptions about Circuits </a:t>
            </a:r>
          </a:p>
        </p:txBody>
      </p:sp>
      <p:sp>
        <p:nvSpPr>
          <p:cNvPr id="133" name="Shape 133"/>
          <p:cNvSpPr txBox="1"/>
          <p:nvPr>
            <p:ph idx="1" type="body"/>
          </p:nvPr>
        </p:nvSpPr>
        <p:spPr>
          <a:xfrm>
            <a:off x="550075" y="1158975"/>
            <a:ext cx="8520600" cy="3397200"/>
          </a:xfrm>
          <a:prstGeom prst="rect">
            <a:avLst/>
          </a:prstGeom>
        </p:spPr>
        <p:txBody>
          <a:bodyPr anchorCtr="0" anchor="t" bIns="91425" lIns="91425" rIns="91425" wrap="square" tIns="91425">
            <a:noAutofit/>
          </a:bodyPr>
          <a:lstStyle/>
          <a:p>
            <a:pPr indent="0" lvl="0" marL="0" rtl="0" algn="ctr">
              <a:spcBef>
                <a:spcPts val="0"/>
              </a:spcBef>
              <a:buNone/>
            </a:pPr>
            <a:r>
              <a:rPr lang="en" sz="2400"/>
              <a:t>A closed circuit will always work</a:t>
            </a:r>
          </a:p>
          <a:p>
            <a:pPr indent="457200" lvl="0" marL="0">
              <a:spcBef>
                <a:spcPts val="0"/>
              </a:spcBef>
              <a:buNone/>
            </a:pPr>
            <a:r>
              <a:rPr lang="en"/>
              <a:t>This is not true, since a circuit can be a closed loop and have no current flowing through. For example, if a battery of the circuit that’s providing the energy is dead, no current will be flowing through but it will still be a closed circuit.</a:t>
            </a:r>
          </a:p>
        </p:txBody>
      </p:sp>
      <p:pic>
        <p:nvPicPr>
          <p:cNvPr descr="Image result for dead battery" id="134" name="Shape 134"/>
          <p:cNvPicPr preferRelativeResize="0"/>
          <p:nvPr/>
        </p:nvPicPr>
        <p:blipFill>
          <a:blip r:embed="rId3">
            <a:alphaModFix/>
          </a:blip>
          <a:stretch>
            <a:fillRect/>
          </a:stretch>
        </p:blipFill>
        <p:spPr>
          <a:xfrm>
            <a:off x="3479425" y="3239900"/>
            <a:ext cx="1628775"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613200"/>
          </a:xfrm>
          <a:prstGeom prst="rect">
            <a:avLst/>
          </a:prstGeom>
        </p:spPr>
        <p:txBody>
          <a:bodyPr anchorCtr="0" anchor="t" bIns="91425" lIns="91425" rIns="91425" wrap="square" tIns="91425">
            <a:noAutofit/>
          </a:bodyPr>
          <a:lstStyle/>
          <a:p>
            <a:pPr indent="-69850" lvl="0" marL="0" algn="ctr">
              <a:spcBef>
                <a:spcPts val="0"/>
              </a:spcBef>
              <a:buClr>
                <a:schemeClr val="dk1"/>
              </a:buClr>
              <a:buSzPts val="1100"/>
              <a:buFont typeface="Arial"/>
              <a:buNone/>
            </a:pPr>
            <a:r>
              <a:rPr lang="en"/>
              <a:t>Common Misconceptions about Circuits</a:t>
            </a:r>
          </a:p>
        </p:txBody>
      </p:sp>
      <p:sp>
        <p:nvSpPr>
          <p:cNvPr id="140" name="Shape 140"/>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indent="0" lvl="0" marL="0" rtl="0" algn="ctr">
              <a:spcBef>
                <a:spcPts val="0"/>
              </a:spcBef>
              <a:buNone/>
            </a:pPr>
            <a:r>
              <a:rPr lang="en"/>
              <a:t>Circuits have no every-day use</a:t>
            </a:r>
          </a:p>
          <a:p>
            <a:pPr indent="0" lvl="0" marL="0" rtl="0">
              <a:spcBef>
                <a:spcPts val="0"/>
              </a:spcBef>
              <a:buNone/>
            </a:pPr>
            <a:r>
              <a:rPr lang="en"/>
              <a:t>Thinking about it, we don’t really see circuits directly every day, but that doesn’t mean we don’t use them. Actually, circuits are used everywhere. Circuits are needed in order transfer current through anything, so everything that uses electricity has some sort of a circuit. Your computer, phone, light bulbs and everything else!</a:t>
            </a:r>
          </a:p>
          <a:p>
            <a:pPr indent="0" lvl="0" marL="0">
              <a:spcBef>
                <a:spcPts val="0"/>
              </a:spcBef>
              <a:buNone/>
            </a:pPr>
            <a:r>
              <a:t/>
            </a:r>
            <a:endParaRPr/>
          </a:p>
        </p:txBody>
      </p:sp>
      <p:pic>
        <p:nvPicPr>
          <p:cNvPr descr="Image result for pc motherboard" id="141" name="Shape 141"/>
          <p:cNvPicPr preferRelativeResize="0"/>
          <p:nvPr/>
        </p:nvPicPr>
        <p:blipFill>
          <a:blip r:embed="rId3">
            <a:alphaModFix/>
          </a:blip>
          <a:stretch>
            <a:fillRect/>
          </a:stretch>
        </p:blipFill>
        <p:spPr>
          <a:xfrm>
            <a:off x="378175" y="3096050"/>
            <a:ext cx="2028825" cy="1876425"/>
          </a:xfrm>
          <a:prstGeom prst="rect">
            <a:avLst/>
          </a:prstGeom>
          <a:noFill/>
          <a:ln>
            <a:noFill/>
          </a:ln>
        </p:spPr>
      </p:pic>
      <p:pic>
        <p:nvPicPr>
          <p:cNvPr descr="Image result for computer" id="142" name="Shape 142"/>
          <p:cNvPicPr preferRelativeResize="0"/>
          <p:nvPr/>
        </p:nvPicPr>
        <p:blipFill>
          <a:blip r:embed="rId4">
            <a:alphaModFix/>
          </a:blip>
          <a:stretch>
            <a:fillRect/>
          </a:stretch>
        </p:blipFill>
        <p:spPr>
          <a:xfrm>
            <a:off x="3488663" y="3210350"/>
            <a:ext cx="2771775" cy="1647825"/>
          </a:xfrm>
          <a:prstGeom prst="rect">
            <a:avLst/>
          </a:prstGeom>
          <a:noFill/>
          <a:ln>
            <a:noFill/>
          </a:ln>
        </p:spPr>
      </p:pic>
      <p:pic>
        <p:nvPicPr>
          <p:cNvPr descr="Image result for playing on pc clipart" id="143" name="Shape 143"/>
          <p:cNvPicPr preferRelativeResize="0"/>
          <p:nvPr/>
        </p:nvPicPr>
        <p:blipFill>
          <a:blip r:embed="rId5">
            <a:alphaModFix/>
          </a:blip>
          <a:stretch>
            <a:fillRect/>
          </a:stretch>
        </p:blipFill>
        <p:spPr>
          <a:xfrm>
            <a:off x="7122750" y="3200838"/>
            <a:ext cx="1857375" cy="1666875"/>
          </a:xfrm>
          <a:prstGeom prst="rect">
            <a:avLst/>
          </a:prstGeom>
          <a:noFill/>
          <a:ln>
            <a:noFill/>
          </a:ln>
        </p:spPr>
      </p:pic>
      <p:pic>
        <p:nvPicPr>
          <p:cNvPr descr="Image result for arrow" id="144" name="Shape 144"/>
          <p:cNvPicPr preferRelativeResize="0"/>
          <p:nvPr/>
        </p:nvPicPr>
        <p:blipFill>
          <a:blip r:embed="rId6">
            <a:alphaModFix/>
          </a:blip>
          <a:stretch>
            <a:fillRect/>
          </a:stretch>
        </p:blipFill>
        <p:spPr>
          <a:xfrm>
            <a:off x="2571463" y="3605525"/>
            <a:ext cx="752750" cy="752750"/>
          </a:xfrm>
          <a:prstGeom prst="rect">
            <a:avLst/>
          </a:prstGeom>
          <a:noFill/>
          <a:ln>
            <a:noFill/>
          </a:ln>
        </p:spPr>
      </p:pic>
      <p:pic>
        <p:nvPicPr>
          <p:cNvPr descr="Image result for arrow" id="145" name="Shape 145"/>
          <p:cNvPicPr preferRelativeResize="0"/>
          <p:nvPr/>
        </p:nvPicPr>
        <p:blipFill>
          <a:blip r:embed="rId6">
            <a:alphaModFix/>
          </a:blip>
          <a:stretch>
            <a:fillRect/>
          </a:stretch>
        </p:blipFill>
        <p:spPr>
          <a:xfrm>
            <a:off x="6260450" y="3605553"/>
            <a:ext cx="752725" cy="7526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indent="0" lvl="0" marL="0">
              <a:spcBef>
                <a:spcPts val="0"/>
              </a:spcBef>
              <a:buNone/>
            </a:pPr>
            <a:r>
              <a:rPr lang="en"/>
              <a:t>Random Facts</a:t>
            </a:r>
          </a:p>
          <a:p>
            <a:pPr indent="0" lvl="0" marL="0">
              <a:spcBef>
                <a:spcPts val="0"/>
              </a:spcBef>
              <a:buNone/>
            </a:pPr>
            <a:r>
              <a:rPr lang="en"/>
              <a:t>About Magnetism</a:t>
            </a:r>
          </a:p>
        </p:txBody>
      </p:sp>
      <p:sp>
        <p:nvSpPr>
          <p:cNvPr id="151" name="Shape 151"/>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A magnet always has two poles, a north and a south pole</a:t>
            </a:r>
          </a:p>
          <a:p>
            <a:pPr indent="-342900" lvl="0" marL="457200" rtl="0">
              <a:spcBef>
                <a:spcPts val="0"/>
              </a:spcBef>
              <a:spcAft>
                <a:spcPts val="0"/>
              </a:spcAft>
              <a:buSzPts val="1800"/>
              <a:buChar char="●"/>
            </a:pPr>
            <a:r>
              <a:rPr lang="en"/>
              <a:t>Opposites attract, and the same type of pole repel</a:t>
            </a:r>
          </a:p>
          <a:p>
            <a:pPr indent="-342900" lvl="0" marL="457200" rtl="0">
              <a:spcBef>
                <a:spcPts val="0"/>
              </a:spcBef>
              <a:spcAft>
                <a:spcPts val="0"/>
              </a:spcAft>
              <a:buSzPts val="1800"/>
              <a:buChar char="●"/>
            </a:pPr>
            <a:r>
              <a:rPr lang="en"/>
              <a:t>The inverse square law applies here too</a:t>
            </a:r>
          </a:p>
          <a:p>
            <a:pPr indent="-342900" lvl="0" marL="457200">
              <a:spcBef>
                <a:spcPts val="0"/>
              </a:spcBef>
              <a:buSzPts val="1800"/>
              <a:buChar char="●"/>
            </a:pPr>
            <a:r>
              <a:rPr lang="en"/>
              <a:t>The </a:t>
            </a:r>
            <a:r>
              <a:rPr lang="en"/>
              <a:t>magnetic</a:t>
            </a:r>
            <a:r>
              <a:rPr lang="en"/>
              <a:t> force is </a:t>
            </a:r>
            <a:r>
              <a:rPr lang="en"/>
              <a:t>inversely</a:t>
            </a:r>
            <a:r>
              <a:rPr lang="en"/>
              <a:t> proportional to the distance squared, which means as you get farther away, the force weakens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indent="0" lvl="0" marL="0">
              <a:spcBef>
                <a:spcPts val="0"/>
              </a:spcBef>
              <a:buNone/>
            </a:pPr>
            <a:r>
              <a:rPr lang="en"/>
              <a:t>Random Facts About Circuits </a:t>
            </a:r>
          </a:p>
        </p:txBody>
      </p:sp>
      <p:sp>
        <p:nvSpPr>
          <p:cNvPr id="157" name="Shape 157"/>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Ampere</a:t>
            </a:r>
            <a:r>
              <a:rPr lang="en"/>
              <a:t> is the unit of measuring electric current.</a:t>
            </a:r>
          </a:p>
          <a:p>
            <a:pPr indent="-342900" lvl="0" marL="457200" rtl="0">
              <a:spcBef>
                <a:spcPts val="0"/>
              </a:spcBef>
              <a:spcAft>
                <a:spcPts val="0"/>
              </a:spcAft>
              <a:buSzPts val="1800"/>
              <a:buChar char="-"/>
            </a:pPr>
            <a:r>
              <a:rPr lang="en"/>
              <a:t>In a circuit, electrons flow from negative to positive.</a:t>
            </a:r>
          </a:p>
          <a:p>
            <a:pPr indent="-342900" lvl="0" marL="457200">
              <a:spcBef>
                <a:spcPts val="0"/>
              </a:spcBef>
              <a:buSzPts val="1800"/>
              <a:buChar char="-"/>
            </a:pPr>
            <a:r>
              <a:rPr lang="en"/>
              <a:t>A battery consists of one or more section or cells. In every section, two electrodes are separated by a liquid or paste which is called electrolyte.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613200"/>
          </a:xfrm>
          <a:prstGeom prst="rect">
            <a:avLst/>
          </a:prstGeom>
        </p:spPr>
        <p:txBody>
          <a:bodyPr anchorCtr="0" anchor="t" bIns="91425" lIns="91425" rIns="91425" wrap="square" tIns="91425">
            <a:noAutofit/>
          </a:bodyPr>
          <a:lstStyle/>
          <a:p>
            <a:pPr indent="0" lvl="0" marL="0">
              <a:spcBef>
                <a:spcPts val="0"/>
              </a:spcBef>
              <a:buNone/>
            </a:pPr>
            <a:r>
              <a:rPr lang="en"/>
              <a:t>Bibliography </a:t>
            </a:r>
          </a:p>
        </p:txBody>
      </p:sp>
      <p:sp>
        <p:nvSpPr>
          <p:cNvPr id="163" name="Shape 163"/>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sz="1100" u="sng">
                <a:solidFill>
                  <a:schemeClr val="hlink"/>
                </a:solidFill>
                <a:hlinkClick r:id="rId3"/>
              </a:rPr>
              <a:t>https://www.livescience.com/38059-magnetism.html</a:t>
            </a:r>
          </a:p>
          <a:p>
            <a:pPr indent="-298450" lvl="0" marL="457200" rtl="0">
              <a:spcBef>
                <a:spcPts val="0"/>
              </a:spcBef>
              <a:spcAft>
                <a:spcPts val="0"/>
              </a:spcAft>
              <a:buSzPts val="1100"/>
              <a:buChar char="👌"/>
            </a:pPr>
            <a:r>
              <a:rPr lang="en" sz="1100"/>
              <a:t>file:///home/chronos/u-b054f200a6dcd29c380b8a225ce1499e3546c62e/Downloads/magnets_k-2_unit_guide%20(3).pdf </a:t>
            </a:r>
          </a:p>
          <a:p>
            <a:pPr indent="-298450" lvl="0" marL="457200" rtl="0">
              <a:spcBef>
                <a:spcPts val="0"/>
              </a:spcBef>
              <a:spcAft>
                <a:spcPts val="0"/>
              </a:spcAft>
              <a:buSzPts val="1100"/>
              <a:buChar char="👌"/>
            </a:pPr>
            <a:r>
              <a:rPr lang="en" sz="1100" u="sng">
                <a:solidFill>
                  <a:schemeClr val="hlink"/>
                </a:solidFill>
                <a:hlinkClick r:id="rId4"/>
              </a:rPr>
              <a:t>http://eschooltoday.com/science/electricity/what-is-an-electrical-circuit.html</a:t>
            </a:r>
            <a:r>
              <a:rPr lang="en" sz="1100"/>
              <a:t> </a:t>
            </a:r>
          </a:p>
          <a:p>
            <a:pPr indent="-298450" lvl="0" marL="457200" rtl="0">
              <a:spcBef>
                <a:spcPts val="0"/>
              </a:spcBef>
              <a:spcAft>
                <a:spcPts val="0"/>
              </a:spcAft>
              <a:buSzPts val="1100"/>
              <a:buChar char="👌"/>
            </a:pPr>
            <a:r>
              <a:rPr lang="en" sz="1100" u="sng">
                <a:solidFill>
                  <a:schemeClr val="hlink"/>
                </a:solidFill>
                <a:hlinkClick r:id="rId5"/>
              </a:rPr>
              <a:t>http://www.physicsclassroom.com/class/circuits/Lesson-4/Two-Types-of-Connections</a:t>
            </a:r>
          </a:p>
          <a:p>
            <a:pPr indent="-298450" lvl="0" marL="457200" rtl="0">
              <a:spcBef>
                <a:spcPts val="0"/>
              </a:spcBef>
              <a:spcAft>
                <a:spcPts val="0"/>
              </a:spcAft>
              <a:buSzPts val="1100"/>
              <a:buChar char="👌"/>
            </a:pPr>
            <a:r>
              <a:rPr lang="en" sz="1100" u="sng">
                <a:solidFill>
                  <a:schemeClr val="hlink"/>
                </a:solidFill>
                <a:hlinkClick r:id="rId6"/>
              </a:rPr>
              <a:t>https://education.jlab.org/qa/permmagnet_04.html</a:t>
            </a:r>
          </a:p>
          <a:p>
            <a:pPr indent="-298450" lvl="0" marL="457200" rtl="0">
              <a:spcBef>
                <a:spcPts val="0"/>
              </a:spcBef>
              <a:spcAft>
                <a:spcPts val="0"/>
              </a:spcAft>
              <a:buSzPts val="1100"/>
              <a:buChar char="👌"/>
            </a:pPr>
            <a:r>
              <a:rPr lang="en" sz="1100" u="sng">
                <a:solidFill>
                  <a:schemeClr val="hlink"/>
                </a:solidFill>
                <a:hlinkClick r:id="rId7"/>
              </a:rPr>
              <a:t>http://www.ucl.ac.uk/EarthSci/people/lidunka/GEOL2014/Geophysics9%20-Magnetism/Useful%20papers/Magnetism.htm</a:t>
            </a:r>
          </a:p>
          <a:p>
            <a:pPr indent="-298450" lvl="0" marL="457200" rtl="0">
              <a:spcBef>
                <a:spcPts val="0"/>
              </a:spcBef>
              <a:spcAft>
                <a:spcPts val="0"/>
              </a:spcAft>
              <a:buSzPts val="1100"/>
              <a:buChar char="👌"/>
            </a:pPr>
            <a:r>
              <a:rPr lang="en" sz="1100" u="sng">
                <a:solidFill>
                  <a:schemeClr val="hlink"/>
                </a:solidFill>
                <a:hlinkClick r:id="rId8"/>
              </a:rPr>
              <a:t>https://science.howstuffworks.com/environmental/energy/circuit3.htm</a:t>
            </a:r>
            <a:r>
              <a:rPr lang="en" sz="1100"/>
              <a:t> </a:t>
            </a:r>
          </a:p>
          <a:p>
            <a:pPr indent="-298450" lvl="0" marL="457200" rtl="0">
              <a:spcBef>
                <a:spcPts val="0"/>
              </a:spcBef>
              <a:spcAft>
                <a:spcPts val="0"/>
              </a:spcAft>
              <a:buSzPts val="1100"/>
              <a:buChar char="👌"/>
            </a:pPr>
            <a:r>
              <a:rPr lang="en" sz="1100" u="sng">
                <a:solidFill>
                  <a:schemeClr val="hlink"/>
                </a:solidFill>
                <a:hlinkClick r:id="rId9"/>
              </a:rPr>
              <a:t>http://www.physics-and-radio-electronics.com/physics/magnetism/relation-between-electricity-and-magnetism.html</a:t>
            </a:r>
          </a:p>
          <a:p>
            <a:pPr indent="-298450" lvl="0" marL="457200" rtl="0">
              <a:spcBef>
                <a:spcPts val="0"/>
              </a:spcBef>
              <a:spcAft>
                <a:spcPts val="0"/>
              </a:spcAft>
              <a:buSzPts val="1100"/>
              <a:buChar char="👌"/>
            </a:pPr>
            <a:r>
              <a:rPr lang="en" sz="1100" u="sng">
                <a:solidFill>
                  <a:schemeClr val="hlink"/>
                </a:solidFill>
                <a:hlinkClick r:id="rId10"/>
              </a:rPr>
              <a:t>https://sciencing.com/magnets-electricity-related-6368626.html</a:t>
            </a:r>
          </a:p>
          <a:p>
            <a:pPr indent="-298450" lvl="0" marL="457200" rtl="0">
              <a:spcBef>
                <a:spcPts val="0"/>
              </a:spcBef>
              <a:spcAft>
                <a:spcPts val="0"/>
              </a:spcAft>
              <a:buSzPts val="1100"/>
              <a:buChar char="👌"/>
            </a:pPr>
            <a:r>
              <a:t/>
            </a:r>
            <a:endParaRPr sz="1100"/>
          </a:p>
          <a:p>
            <a:pPr indent="-298450" lvl="0" marL="457200" rtl="0">
              <a:spcBef>
                <a:spcPts val="0"/>
              </a:spcBef>
              <a:buSzPts val="1100"/>
              <a:buChar char="👌"/>
            </a:pPr>
            <a:r>
              <a:t/>
            </a:r>
            <a:endParaRPr sz="1100"/>
          </a:p>
          <a:p>
            <a:pPr indent="0" lvl="0" marL="0">
              <a:spcBef>
                <a:spcPts val="0"/>
              </a:spcBef>
              <a:buNone/>
            </a:pPr>
            <a:r>
              <a:t/>
            </a:r>
            <a:endParaRPr sz="1100"/>
          </a:p>
          <a:p>
            <a:pPr indent="0" lvl="0" marL="0">
              <a:spcBef>
                <a:spcPts val="0"/>
              </a:spcBef>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indent="0" lvl="0" marL="0">
              <a:spcBef>
                <a:spcPts val="0"/>
              </a:spcBef>
              <a:buNone/>
            </a:pPr>
            <a:r>
              <a:rPr lang="en"/>
              <a:t>Magnetism and The History Behind It</a:t>
            </a:r>
          </a:p>
        </p:txBody>
      </p:sp>
      <p:sp>
        <p:nvSpPr>
          <p:cNvPr id="66" name="Shape 66"/>
          <p:cNvSpPr txBox="1"/>
          <p:nvPr>
            <p:ph idx="2" type="body"/>
          </p:nvPr>
        </p:nvSpPr>
        <p:spPr>
          <a:xfrm>
            <a:off x="4975200" y="1017075"/>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Magnetism is a force that comes from the movement of electric particles.</a:t>
            </a:r>
          </a:p>
          <a:p>
            <a:pPr indent="-342900" lvl="0" marL="457200" rtl="0">
              <a:spcBef>
                <a:spcPts val="0"/>
              </a:spcBef>
              <a:spcAft>
                <a:spcPts val="0"/>
              </a:spcAft>
              <a:buSzPts val="1800"/>
              <a:buChar char="●"/>
            </a:pPr>
            <a:r>
              <a:rPr lang="en"/>
              <a:t>First investigated  by William Gilbert</a:t>
            </a:r>
          </a:p>
          <a:p>
            <a:pPr indent="-342900" lvl="0" marL="457200" rtl="0">
              <a:spcBef>
                <a:spcPts val="0"/>
              </a:spcBef>
              <a:buSzPts val="1800"/>
              <a:buChar char="●"/>
            </a:pPr>
            <a:r>
              <a:rPr lang="en"/>
              <a:t>Really </a:t>
            </a:r>
            <a:r>
              <a:rPr lang="en"/>
              <a:t>discovered as early as 600 B.C. but scientists only began to understand it in the twentieth century </a:t>
            </a:r>
            <a:r>
              <a:rPr lang="en"/>
              <a:t> </a:t>
            </a:r>
          </a:p>
          <a:p>
            <a:pPr indent="0" lvl="0" marL="0">
              <a:lnSpc>
                <a:spcPct val="100000"/>
              </a:lnSpc>
              <a:spcBef>
                <a:spcPts val="0"/>
              </a:spcBef>
              <a:buNone/>
            </a:pPr>
            <a:r>
              <a:t/>
            </a:r>
            <a:endParaRPr/>
          </a:p>
        </p:txBody>
      </p:sp>
      <p:pic>
        <p:nvPicPr>
          <p:cNvPr id="67" name="Shape 67"/>
          <p:cNvPicPr preferRelativeResize="0"/>
          <p:nvPr/>
        </p:nvPicPr>
        <p:blipFill>
          <a:blip r:embed="rId3">
            <a:alphaModFix/>
          </a:blip>
          <a:stretch>
            <a:fillRect/>
          </a:stretch>
        </p:blipFill>
        <p:spPr>
          <a:xfrm>
            <a:off x="859350" y="2767925"/>
            <a:ext cx="2857500" cy="1905000"/>
          </a:xfrm>
          <a:prstGeom prst="rect">
            <a:avLst/>
          </a:prstGeom>
          <a:noFill/>
          <a:ln>
            <a:noFill/>
          </a:ln>
          <a:effectLst>
            <a:outerShdw blurRad="57150" rotWithShape="0" algn="bl" dir="8340000" dist="34290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indent="0" lvl="0" marL="0">
              <a:spcBef>
                <a:spcPts val="0"/>
              </a:spcBef>
              <a:buNone/>
            </a:pPr>
            <a:r>
              <a:rPr lang="en"/>
              <a:t>Magnetism C</a:t>
            </a:r>
            <a:r>
              <a:rPr lang="en"/>
              <a:t>ontinued</a:t>
            </a:r>
            <a:r>
              <a:rPr lang="en"/>
              <a:t> </a:t>
            </a:r>
          </a:p>
        </p:txBody>
      </p:sp>
      <p:sp>
        <p:nvSpPr>
          <p:cNvPr id="73" name="Shape 73"/>
          <p:cNvSpPr txBox="1"/>
          <p:nvPr>
            <p:ph idx="2" type="body"/>
          </p:nvPr>
        </p:nvSpPr>
        <p:spPr>
          <a:xfrm>
            <a:off x="4939500" y="0"/>
            <a:ext cx="3837000" cy="51435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William Gilbert actually did discover that the Earth is a weak magnet.</a:t>
            </a:r>
          </a:p>
          <a:p>
            <a:pPr indent="-342900" lvl="0" marL="457200" rtl="0">
              <a:spcBef>
                <a:spcPts val="0"/>
              </a:spcBef>
              <a:spcAft>
                <a:spcPts val="0"/>
              </a:spcAft>
              <a:buSzPts val="1800"/>
              <a:buChar char="●"/>
            </a:pPr>
            <a:r>
              <a:rPr lang="en"/>
              <a:t>James Clerk Maxwell was one of the first to find out that magnetism and electricity are just different aspects of the same force field</a:t>
            </a:r>
          </a:p>
          <a:p>
            <a:pPr indent="-342900" lvl="0" marL="457200">
              <a:spcBef>
                <a:spcPts val="0"/>
              </a:spcBef>
              <a:buSzPts val="1800"/>
              <a:buChar char="●"/>
            </a:pPr>
            <a:r>
              <a:rPr lang="en"/>
              <a:t>The modern day understanding of magnetism is a theory on motions and interactions </a:t>
            </a:r>
            <a:r>
              <a:rPr lang="en"/>
              <a:t>of</a:t>
            </a:r>
            <a:r>
              <a:rPr lang="en"/>
              <a:t> electrons in atoms </a:t>
            </a:r>
          </a:p>
        </p:txBody>
      </p:sp>
      <p:pic>
        <p:nvPicPr>
          <p:cNvPr id="74" name="Shape 74"/>
          <p:cNvPicPr preferRelativeResize="0"/>
          <p:nvPr/>
        </p:nvPicPr>
        <p:blipFill>
          <a:blip r:embed="rId3">
            <a:alphaModFix/>
          </a:blip>
          <a:stretch>
            <a:fillRect/>
          </a:stretch>
        </p:blipFill>
        <p:spPr>
          <a:xfrm>
            <a:off x="1181813" y="2851300"/>
            <a:ext cx="2098269" cy="2123150"/>
          </a:xfrm>
          <a:prstGeom prst="rect">
            <a:avLst/>
          </a:prstGeom>
          <a:noFill/>
          <a:ln>
            <a:noFill/>
          </a:ln>
          <a:effectLst>
            <a:outerShdw blurRad="57150" rotWithShape="0" algn="bl" dir="9240000" dist="333375">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indent="0" lvl="0" marL="0">
              <a:spcBef>
                <a:spcPts val="0"/>
              </a:spcBef>
              <a:buNone/>
            </a:pPr>
            <a:r>
              <a:rPr lang="en"/>
              <a:t>Magnetism Cont’d</a:t>
            </a:r>
          </a:p>
        </p:txBody>
      </p:sp>
      <p:sp>
        <p:nvSpPr>
          <p:cNvPr id="80" name="Shape 80"/>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30200" lvl="0" marL="457200" rtl="0">
              <a:spcBef>
                <a:spcPts val="0"/>
              </a:spcBef>
              <a:spcAft>
                <a:spcPts val="0"/>
              </a:spcAft>
              <a:buSzPts val="1600"/>
              <a:buChar char="●"/>
            </a:pPr>
            <a:r>
              <a:rPr lang="en" sz="1600"/>
              <a:t>Hans Christian </a:t>
            </a:r>
            <a:r>
              <a:rPr lang="en" sz="1600"/>
              <a:t>Oersted</a:t>
            </a:r>
            <a:r>
              <a:rPr lang="en" sz="1600"/>
              <a:t> performed an experiment. </a:t>
            </a:r>
          </a:p>
          <a:p>
            <a:pPr indent="-330200" lvl="0" marL="457200" rtl="0">
              <a:spcBef>
                <a:spcPts val="0"/>
              </a:spcBef>
              <a:spcAft>
                <a:spcPts val="0"/>
              </a:spcAft>
              <a:buSzPts val="1600"/>
              <a:buChar char="●"/>
            </a:pPr>
            <a:r>
              <a:rPr lang="en" sz="1600"/>
              <a:t>When he turned on a battery, the needle of a compass pointed away from north, and shifted towards the battery</a:t>
            </a:r>
          </a:p>
          <a:p>
            <a:pPr indent="-330200" lvl="0" marL="457200" rtl="0">
              <a:spcBef>
                <a:spcPts val="0"/>
              </a:spcBef>
              <a:spcAft>
                <a:spcPts val="0"/>
              </a:spcAft>
              <a:buSzPts val="1600"/>
              <a:buChar char="●"/>
            </a:pPr>
            <a:r>
              <a:rPr lang="en" sz="1600"/>
              <a:t>From this, he was able to deduce that the flow of electric current produces a magnetic field</a:t>
            </a:r>
          </a:p>
          <a:p>
            <a:pPr indent="-330200" lvl="0" marL="457200" rtl="0">
              <a:spcBef>
                <a:spcPts val="0"/>
              </a:spcBef>
              <a:spcAft>
                <a:spcPts val="0"/>
              </a:spcAft>
              <a:buSzPts val="1600"/>
              <a:buChar char="●"/>
            </a:pPr>
            <a:r>
              <a:rPr lang="en" sz="1600"/>
              <a:t>And vice versa, the changing of a </a:t>
            </a:r>
            <a:r>
              <a:rPr lang="en" sz="1600"/>
              <a:t>magnetic</a:t>
            </a:r>
            <a:r>
              <a:rPr lang="en" sz="1600"/>
              <a:t> field, changes the voltage</a:t>
            </a:r>
          </a:p>
          <a:p>
            <a:pPr indent="-330200" lvl="0" marL="457200">
              <a:spcBef>
                <a:spcPts val="0"/>
              </a:spcBef>
              <a:buSzPts val="1600"/>
              <a:buChar char="●"/>
            </a:pPr>
            <a:r>
              <a:rPr lang="en" sz="1600"/>
              <a:t>Tiny magnets found in nature have little electric currents running through them</a:t>
            </a:r>
          </a:p>
        </p:txBody>
      </p:sp>
      <p:pic>
        <p:nvPicPr>
          <p:cNvPr descr="Image result for magnetism" id="81" name="Shape 81"/>
          <p:cNvPicPr preferRelativeResize="0"/>
          <p:nvPr/>
        </p:nvPicPr>
        <p:blipFill>
          <a:blip r:embed="rId3">
            <a:alphaModFix/>
          </a:blip>
          <a:stretch>
            <a:fillRect/>
          </a:stretch>
        </p:blipFill>
        <p:spPr>
          <a:xfrm>
            <a:off x="1407038" y="2757500"/>
            <a:ext cx="1762125" cy="1762125"/>
          </a:xfrm>
          <a:prstGeom prst="rect">
            <a:avLst/>
          </a:prstGeom>
          <a:noFill/>
          <a:ln>
            <a:noFill/>
          </a:ln>
          <a:effectLst>
            <a:outerShdw blurRad="57150" rotWithShape="0" algn="bl" dir="7920000" dist="333375">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265500" y="696550"/>
            <a:ext cx="4045200" cy="1333200"/>
          </a:xfrm>
          <a:prstGeom prst="rect">
            <a:avLst/>
          </a:prstGeom>
        </p:spPr>
        <p:txBody>
          <a:bodyPr anchorCtr="0" anchor="b" bIns="91425" lIns="91425" rIns="91425" wrap="square" tIns="91425">
            <a:noAutofit/>
          </a:bodyPr>
          <a:lstStyle/>
          <a:p>
            <a:pPr indent="0" lvl="0" marL="0">
              <a:spcBef>
                <a:spcPts val="0"/>
              </a:spcBef>
              <a:buNone/>
            </a:pPr>
            <a:r>
              <a:rPr lang="en"/>
              <a:t>What are Circuits? </a:t>
            </a:r>
          </a:p>
        </p:txBody>
      </p:sp>
      <p:sp>
        <p:nvSpPr>
          <p:cNvPr id="87" name="Shape 87"/>
          <p:cNvSpPr txBox="1"/>
          <p:nvPr>
            <p:ph idx="2" type="body"/>
          </p:nvPr>
        </p:nvSpPr>
        <p:spPr>
          <a:xfrm>
            <a:off x="4760925" y="467025"/>
            <a:ext cx="3837000" cy="2912100"/>
          </a:xfrm>
          <a:prstGeom prst="rect">
            <a:avLst/>
          </a:prstGeom>
        </p:spPr>
        <p:txBody>
          <a:bodyPr anchorCtr="0" anchor="ctr" bIns="91425" lIns="91425" rIns="91425" wrap="square" tIns="91425">
            <a:noAutofit/>
          </a:bodyPr>
          <a:lstStyle/>
          <a:p>
            <a:pPr indent="-355600" lvl="0" marL="457200" rtl="0">
              <a:spcBef>
                <a:spcPts val="0"/>
              </a:spcBef>
              <a:spcAft>
                <a:spcPts val="0"/>
              </a:spcAft>
              <a:buSzPts val="2000"/>
              <a:buFont typeface="Merriweather"/>
              <a:buChar char="●"/>
            </a:pPr>
            <a:r>
              <a:rPr lang="en" sz="2000">
                <a:latin typeface="Merriweather"/>
                <a:ea typeface="Merriweather"/>
                <a:cs typeface="Merriweather"/>
                <a:sym typeface="Merriweather"/>
              </a:rPr>
              <a:t>A circuit is a path or a line with an electric current flowing within. </a:t>
            </a:r>
          </a:p>
          <a:p>
            <a:pPr indent="-355600" lvl="0" marL="457200" rtl="0">
              <a:spcBef>
                <a:spcPts val="0"/>
              </a:spcBef>
              <a:spcAft>
                <a:spcPts val="0"/>
              </a:spcAft>
              <a:buSzPts val="2000"/>
              <a:buFont typeface="Merriweather"/>
              <a:buChar char="●"/>
            </a:pPr>
            <a:r>
              <a:rPr lang="en" sz="2000">
                <a:latin typeface="Merriweather"/>
                <a:ea typeface="Merriweather"/>
                <a:cs typeface="Merriweather"/>
                <a:sym typeface="Merriweather"/>
              </a:rPr>
              <a:t>A closed </a:t>
            </a:r>
            <a:r>
              <a:rPr lang="en" sz="2000">
                <a:latin typeface="Merriweather"/>
                <a:ea typeface="Merriweather"/>
                <a:cs typeface="Merriweather"/>
                <a:sym typeface="Merriweather"/>
              </a:rPr>
              <a:t>circuit</a:t>
            </a:r>
            <a:r>
              <a:rPr lang="en" sz="2000">
                <a:latin typeface="Merriweather"/>
                <a:ea typeface="Merriweather"/>
                <a:cs typeface="Merriweather"/>
                <a:sym typeface="Merriweather"/>
              </a:rPr>
              <a:t> makes electric flow possible. This closed </a:t>
            </a:r>
            <a:r>
              <a:rPr lang="en" sz="2000">
                <a:latin typeface="Merriweather"/>
                <a:ea typeface="Merriweather"/>
                <a:cs typeface="Merriweather"/>
                <a:sym typeface="Merriweather"/>
              </a:rPr>
              <a:t>circuit</a:t>
            </a:r>
            <a:r>
              <a:rPr lang="en" sz="2000">
                <a:latin typeface="Merriweather"/>
                <a:ea typeface="Merriweather"/>
                <a:cs typeface="Merriweather"/>
                <a:sym typeface="Merriweather"/>
              </a:rPr>
              <a:t> is </a:t>
            </a:r>
            <a:r>
              <a:rPr lang="en" sz="2000">
                <a:latin typeface="Merriweather"/>
                <a:ea typeface="Merriweather"/>
                <a:cs typeface="Merriweather"/>
                <a:sym typeface="Merriweather"/>
              </a:rPr>
              <a:t>usually</a:t>
            </a:r>
            <a:r>
              <a:rPr lang="en" sz="2000">
                <a:latin typeface="Merriweather"/>
                <a:ea typeface="Merriweather"/>
                <a:cs typeface="Merriweather"/>
                <a:sym typeface="Merriweather"/>
              </a:rPr>
              <a:t> a loop. </a:t>
            </a:r>
          </a:p>
          <a:p>
            <a:pPr indent="-355600" lvl="0" marL="457200">
              <a:spcBef>
                <a:spcPts val="0"/>
              </a:spcBef>
              <a:buSzPts val="2000"/>
              <a:buFont typeface="Merriweather"/>
              <a:buChar char="●"/>
            </a:pPr>
            <a:r>
              <a:rPr lang="en" sz="2000">
                <a:latin typeface="Merriweather"/>
                <a:ea typeface="Merriweather"/>
                <a:cs typeface="Merriweather"/>
                <a:sym typeface="Merriweather"/>
              </a:rPr>
              <a:t>A common circuit </a:t>
            </a:r>
            <a:r>
              <a:rPr lang="en" sz="2000">
                <a:latin typeface="Merriweather"/>
                <a:ea typeface="Merriweather"/>
                <a:cs typeface="Merriweather"/>
                <a:sym typeface="Merriweather"/>
              </a:rPr>
              <a:t>contains conductors, a switch, a load, and a cell. </a:t>
            </a:r>
            <a:r>
              <a:rPr lang="en" sz="2000">
                <a:latin typeface="Merriweather"/>
                <a:ea typeface="Merriweather"/>
                <a:cs typeface="Merriweather"/>
                <a:sym typeface="Merriweather"/>
              </a:rPr>
              <a:t> </a:t>
            </a:r>
          </a:p>
        </p:txBody>
      </p:sp>
      <p:pic>
        <p:nvPicPr>
          <p:cNvPr descr="diagram of a basic electrical circuit for children" id="88" name="Shape 88"/>
          <p:cNvPicPr preferRelativeResize="0"/>
          <p:nvPr/>
        </p:nvPicPr>
        <p:blipFill>
          <a:blip r:embed="rId3">
            <a:alphaModFix/>
          </a:blip>
          <a:stretch>
            <a:fillRect/>
          </a:stretch>
        </p:blipFill>
        <p:spPr>
          <a:xfrm>
            <a:off x="265500" y="2295150"/>
            <a:ext cx="4178275" cy="2381625"/>
          </a:xfrm>
          <a:prstGeom prst="rect">
            <a:avLst/>
          </a:prstGeom>
          <a:noFill/>
          <a:ln>
            <a:noFill/>
          </a:ln>
          <a:effectLst>
            <a:outerShdw blurRad="57150" rotWithShape="0" algn="bl" dir="8100000" dist="342900">
              <a:srgbClr val="000000">
                <a:alpha val="50000"/>
              </a:srgbClr>
            </a:outerShdw>
          </a:effectLst>
        </p:spPr>
      </p:pic>
      <p:sp>
        <p:nvSpPr>
          <p:cNvPr id="89" name="Shape 89"/>
          <p:cNvSpPr/>
          <p:nvPr/>
        </p:nvSpPr>
        <p:spPr>
          <a:xfrm>
            <a:off x="4700600" y="3907650"/>
            <a:ext cx="1100100" cy="543000"/>
          </a:xfrm>
          <a:prstGeom prst="leftArrow">
            <a:avLst>
              <a:gd fmla="val 50000" name="adj1"/>
              <a:gd fmla="val 50000" name="adj2"/>
            </a:avLst>
          </a:prstGeom>
          <a:solidFill>
            <a:srgbClr val="F3F3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solidFill>
                <a:srgbClr val="F3F3F3"/>
              </a:solidFill>
            </a:endParaRPr>
          </a:p>
        </p:txBody>
      </p:sp>
      <p:sp>
        <p:nvSpPr>
          <p:cNvPr id="90" name="Shape 90"/>
          <p:cNvSpPr txBox="1"/>
          <p:nvPr/>
        </p:nvSpPr>
        <p:spPr>
          <a:xfrm>
            <a:off x="5765000" y="3771900"/>
            <a:ext cx="3207600" cy="8145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FFFFFF"/>
                </a:solidFill>
                <a:latin typeface="Merriweather"/>
                <a:ea typeface="Merriweather"/>
                <a:cs typeface="Merriweather"/>
                <a:sym typeface="Merriweather"/>
              </a:rPr>
              <a:t>What  a usual circuit looks like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08375" y="182200"/>
            <a:ext cx="4045200" cy="1333200"/>
          </a:xfrm>
          <a:prstGeom prst="rect">
            <a:avLst/>
          </a:prstGeom>
        </p:spPr>
        <p:txBody>
          <a:bodyPr anchorCtr="0" anchor="b" bIns="91425" lIns="91425" rIns="91425" wrap="square" tIns="91425">
            <a:noAutofit/>
          </a:bodyPr>
          <a:lstStyle/>
          <a:p>
            <a:pPr indent="0" lvl="0" marL="0">
              <a:spcBef>
                <a:spcPts val="0"/>
              </a:spcBef>
              <a:buNone/>
            </a:pPr>
            <a:r>
              <a:rPr lang="en"/>
              <a:t>Circuits Conti..</a:t>
            </a:r>
            <a:r>
              <a:rPr lang="en"/>
              <a:t> </a:t>
            </a:r>
          </a:p>
        </p:txBody>
      </p:sp>
      <p:sp>
        <p:nvSpPr>
          <p:cNvPr id="96" name="Shape 96"/>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Early investigations date back to thousands </a:t>
            </a:r>
          </a:p>
          <a:p>
            <a:pPr indent="-342900" lvl="0" marL="457200" rtl="0">
              <a:spcBef>
                <a:spcPts val="0"/>
              </a:spcBef>
              <a:spcAft>
                <a:spcPts val="0"/>
              </a:spcAft>
              <a:buSzPts val="1800"/>
              <a:buChar char="●"/>
            </a:pPr>
            <a:r>
              <a:rPr lang="en"/>
              <a:t>The first battery ( an object that could produce a </a:t>
            </a:r>
            <a:r>
              <a:rPr lang="en"/>
              <a:t>continuous</a:t>
            </a:r>
            <a:r>
              <a:rPr lang="en"/>
              <a:t> flow) was created by Alessandro Volta. </a:t>
            </a:r>
          </a:p>
          <a:p>
            <a:pPr indent="-342900" lvl="0" marL="457200">
              <a:spcBef>
                <a:spcPts val="0"/>
              </a:spcBef>
              <a:buSzPts val="1800"/>
              <a:buChar char="●"/>
            </a:pPr>
            <a:r>
              <a:rPr lang="en"/>
              <a:t>Thomas Edison made the first light bulb using the practicality of electric current  </a:t>
            </a:r>
          </a:p>
        </p:txBody>
      </p:sp>
      <p:pic>
        <p:nvPicPr>
          <p:cNvPr id="97" name="Shape 97"/>
          <p:cNvPicPr preferRelativeResize="0"/>
          <p:nvPr/>
        </p:nvPicPr>
        <p:blipFill>
          <a:blip r:embed="rId3">
            <a:alphaModFix/>
          </a:blip>
          <a:stretch>
            <a:fillRect/>
          </a:stretch>
        </p:blipFill>
        <p:spPr>
          <a:xfrm>
            <a:off x="500075" y="2255959"/>
            <a:ext cx="3600524" cy="2027941"/>
          </a:xfrm>
          <a:prstGeom prst="rect">
            <a:avLst/>
          </a:prstGeom>
          <a:noFill/>
          <a:ln cap="flat" cmpd="sng" w="76200">
            <a:solidFill>
              <a:srgbClr val="000000"/>
            </a:solidFill>
            <a:prstDash val="solid"/>
            <a:round/>
            <a:headEnd len="med" w="med" type="none"/>
            <a:tailEnd len="med" w="med" type="none"/>
          </a:ln>
          <a:effectLst>
            <a:outerShdw blurRad="57150" rotWithShape="0" algn="bl" dir="8160000" dist="4381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613200"/>
          </a:xfrm>
          <a:prstGeom prst="rect">
            <a:avLst/>
          </a:prstGeom>
        </p:spPr>
        <p:txBody>
          <a:bodyPr anchorCtr="0" anchor="t" bIns="91425" lIns="91425" rIns="91425" wrap="square" tIns="91425">
            <a:noAutofit/>
          </a:bodyPr>
          <a:lstStyle/>
          <a:p>
            <a:pPr indent="0" lvl="0" marL="0" algn="ctr">
              <a:spcBef>
                <a:spcPts val="0"/>
              </a:spcBef>
              <a:buNone/>
            </a:pPr>
            <a:r>
              <a:rPr b="1" lang="en">
                <a:solidFill>
                  <a:srgbClr val="000000"/>
                </a:solidFill>
              </a:rPr>
              <a:t>Common M</a:t>
            </a:r>
            <a:r>
              <a:rPr b="1" lang="en">
                <a:solidFill>
                  <a:srgbClr val="000000"/>
                </a:solidFill>
              </a:rPr>
              <a:t>isconceptions about Magnetism</a:t>
            </a:r>
            <a:r>
              <a:rPr b="1" lang="en">
                <a:solidFill>
                  <a:srgbClr val="000000"/>
                </a:solidFill>
              </a:rPr>
              <a:t> </a:t>
            </a:r>
          </a:p>
        </p:txBody>
      </p:sp>
      <p:sp>
        <p:nvSpPr>
          <p:cNvPr id="103" name="Shape 103"/>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indent="0" lvl="0" marL="0" rtl="0" algn="ctr">
              <a:spcBef>
                <a:spcPts val="0"/>
              </a:spcBef>
              <a:buNone/>
            </a:pPr>
            <a:r>
              <a:rPr b="1" lang="en">
                <a:solidFill>
                  <a:srgbClr val="000000"/>
                </a:solidFill>
              </a:rPr>
              <a:t>All magnets are made of iron</a:t>
            </a:r>
          </a:p>
          <a:p>
            <a:pPr indent="457200" lvl="0" marL="0" rtl="0" algn="l">
              <a:spcBef>
                <a:spcPts val="0"/>
              </a:spcBef>
              <a:buNone/>
            </a:pPr>
            <a:r>
              <a:rPr b="1" lang="en">
                <a:solidFill>
                  <a:srgbClr val="000000"/>
                </a:solidFill>
              </a:rPr>
              <a:t>This is actually false. Although irons are definitely magnetic, there are some other naturally found magnets such as nickel, cobalt, and some alloys of rare metals. In fact, common household magnets are made of iron oxide and barium or strontium carbonate.</a:t>
            </a:r>
          </a:p>
          <a:p>
            <a:pPr indent="0" lvl="0" marL="0" rtl="0" algn="ctr">
              <a:spcBef>
                <a:spcPts val="0"/>
              </a:spcBef>
              <a:buNone/>
            </a:pPr>
            <a:r>
              <a:t/>
            </a:r>
            <a:endParaRPr b="1">
              <a:solidFill>
                <a:srgbClr val="000000"/>
              </a:solidFill>
            </a:endParaRPr>
          </a:p>
          <a:p>
            <a:pPr indent="-69850" lvl="0" marL="0" rtl="0" algn="ctr">
              <a:spcBef>
                <a:spcPts val="0"/>
              </a:spcBef>
              <a:buClr>
                <a:schemeClr val="dk1"/>
              </a:buClr>
              <a:buSzPts val="1100"/>
              <a:buFont typeface="Arial"/>
              <a:buNone/>
            </a:pPr>
            <a:r>
              <a:t/>
            </a:r>
            <a:endParaRPr b="1">
              <a:solidFill>
                <a:srgbClr val="000000"/>
              </a:solidFill>
            </a:endParaRPr>
          </a:p>
          <a:p>
            <a:pPr indent="-69850" lvl="0" marL="0" rtl="0" algn="ctr">
              <a:spcBef>
                <a:spcPts val="0"/>
              </a:spcBef>
              <a:buClr>
                <a:schemeClr val="dk1"/>
              </a:buClr>
              <a:buSzPts val="1100"/>
              <a:buFont typeface="Arial"/>
              <a:buNone/>
            </a:pPr>
            <a:r>
              <a:t/>
            </a:r>
            <a:endParaRPr b="1">
              <a:solidFill>
                <a:srgbClr val="000000"/>
              </a:solidFill>
            </a:endParaRPr>
          </a:p>
          <a:p>
            <a:pPr indent="0" lvl="0" marL="0" algn="ctr">
              <a:spcBef>
                <a:spcPts val="0"/>
              </a:spcBef>
              <a:buNone/>
            </a:pPr>
            <a:r>
              <a:t/>
            </a:r>
            <a:endParaRPr b="1">
              <a:solidFill>
                <a:srgbClr val="000000"/>
              </a:solidFill>
            </a:endParaRPr>
          </a:p>
        </p:txBody>
      </p:sp>
      <p:pic>
        <p:nvPicPr>
          <p:cNvPr id="104" name="Shape 104"/>
          <p:cNvPicPr preferRelativeResize="0"/>
          <p:nvPr/>
        </p:nvPicPr>
        <p:blipFill>
          <a:blip r:embed="rId3">
            <a:alphaModFix/>
          </a:blip>
          <a:stretch>
            <a:fillRect/>
          </a:stretch>
        </p:blipFill>
        <p:spPr>
          <a:xfrm>
            <a:off x="5915028" y="2908953"/>
            <a:ext cx="3164700" cy="210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613200"/>
          </a:xfrm>
          <a:prstGeom prst="rect">
            <a:avLst/>
          </a:prstGeom>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lang="en"/>
              <a:t>Common Misconceptions about Magnetism</a:t>
            </a:r>
          </a:p>
        </p:txBody>
      </p:sp>
      <p:sp>
        <p:nvSpPr>
          <p:cNvPr id="110" name="Shape 110"/>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indent="0" lvl="0" marL="0" rtl="0" algn="ctr">
              <a:spcBef>
                <a:spcPts val="0"/>
              </a:spcBef>
              <a:buNone/>
            </a:pPr>
            <a:r>
              <a:rPr lang="en"/>
              <a:t>All metals are attracted to a magnet</a:t>
            </a:r>
          </a:p>
          <a:p>
            <a:pPr indent="0" lvl="0" marL="0" algn="ctr">
              <a:spcBef>
                <a:spcPts val="0"/>
              </a:spcBef>
              <a:buNone/>
            </a:pPr>
            <a:r>
              <a:rPr lang="en"/>
              <a:t>This is misconception is wrong because metals such as aluminum, tin, and lead are not magnetic. This is because metals such as iron, nickel, and cobalt have </a:t>
            </a:r>
            <a:r>
              <a:rPr lang="en"/>
              <a:t>their</a:t>
            </a:r>
            <a:r>
              <a:rPr lang="en"/>
              <a:t> protons and electrons aligned in the same </a:t>
            </a:r>
            <a:r>
              <a:rPr lang="en"/>
              <a:t>direction</a:t>
            </a:r>
            <a:r>
              <a:rPr lang="en"/>
              <a:t>. So </a:t>
            </a:r>
            <a:r>
              <a:rPr lang="en"/>
              <a:t>whenever</a:t>
            </a:r>
            <a:r>
              <a:rPr lang="en"/>
              <a:t> a bigger magnet passes </a:t>
            </a:r>
            <a:r>
              <a:rPr lang="en"/>
              <a:t>nearby</a:t>
            </a:r>
            <a:r>
              <a:rPr lang="en"/>
              <a:t>, the alignment of those </a:t>
            </a:r>
            <a:r>
              <a:rPr lang="en"/>
              <a:t>protons and electrons </a:t>
            </a:r>
            <a:r>
              <a:rPr lang="en"/>
              <a:t>shift </a:t>
            </a:r>
            <a:r>
              <a:rPr lang="en"/>
              <a:t>accordingly</a:t>
            </a:r>
            <a:r>
              <a:rPr lang="en"/>
              <a:t> to the bigger magnets magnetic field. It is for this reason that non-magnetic metals are not magnetic.</a:t>
            </a:r>
          </a:p>
        </p:txBody>
      </p:sp>
      <p:pic>
        <p:nvPicPr>
          <p:cNvPr id="111" name="Shape 111"/>
          <p:cNvPicPr preferRelativeResize="0"/>
          <p:nvPr/>
        </p:nvPicPr>
        <p:blipFill>
          <a:blip r:embed="rId3">
            <a:alphaModFix/>
          </a:blip>
          <a:stretch>
            <a:fillRect/>
          </a:stretch>
        </p:blipFill>
        <p:spPr>
          <a:xfrm>
            <a:off x="7085175" y="3649750"/>
            <a:ext cx="1928350" cy="1400425"/>
          </a:xfrm>
          <a:prstGeom prst="rect">
            <a:avLst/>
          </a:prstGeom>
          <a:noFill/>
          <a:ln>
            <a:noFill/>
          </a:ln>
        </p:spPr>
      </p:pic>
      <p:pic>
        <p:nvPicPr>
          <p:cNvPr id="112" name="Shape 112"/>
          <p:cNvPicPr preferRelativeResize="0"/>
          <p:nvPr/>
        </p:nvPicPr>
        <p:blipFill>
          <a:blip r:embed="rId4">
            <a:alphaModFix/>
          </a:blip>
          <a:stretch>
            <a:fillRect/>
          </a:stretch>
        </p:blipFill>
        <p:spPr>
          <a:xfrm>
            <a:off x="107650" y="3359000"/>
            <a:ext cx="1101075" cy="169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613200"/>
          </a:xfrm>
          <a:prstGeom prst="rect">
            <a:avLst/>
          </a:prstGeom>
        </p:spPr>
        <p:txBody>
          <a:bodyPr anchorCtr="0" anchor="t" bIns="91425" lIns="91425" rIns="91425" wrap="square" tIns="91425">
            <a:noAutofit/>
          </a:bodyPr>
          <a:lstStyle/>
          <a:p>
            <a:pPr indent="-69850" lvl="0" marL="0" algn="ctr">
              <a:spcBef>
                <a:spcPts val="0"/>
              </a:spcBef>
              <a:buClr>
                <a:schemeClr val="dk1"/>
              </a:buClr>
              <a:buSzPts val="1100"/>
              <a:buFont typeface="Arial"/>
              <a:buNone/>
            </a:pPr>
            <a:r>
              <a:rPr lang="en"/>
              <a:t>Common Misconceptions about Magnetism</a:t>
            </a:r>
          </a:p>
        </p:txBody>
      </p:sp>
      <p:sp>
        <p:nvSpPr>
          <p:cNvPr id="118" name="Shape 118"/>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indent="0" lvl="0" marL="0" rtl="0" algn="ctr">
              <a:spcBef>
                <a:spcPts val="0"/>
              </a:spcBef>
              <a:spcAft>
                <a:spcPts val="0"/>
              </a:spcAft>
              <a:buNone/>
            </a:pPr>
            <a:r>
              <a:rPr lang="en" sz="2400"/>
              <a:t>Are larger magnets are stronger than smaller magnets?</a:t>
            </a:r>
          </a:p>
          <a:p>
            <a:pPr indent="0" lvl="0" marL="0" rtl="0" algn="ctr">
              <a:spcBef>
                <a:spcPts val="0"/>
              </a:spcBef>
              <a:spcAft>
                <a:spcPts val="0"/>
              </a:spcAft>
              <a:buNone/>
            </a:pPr>
            <a:r>
              <a:t/>
            </a:r>
            <a:endParaRPr sz="2400"/>
          </a:p>
          <a:p>
            <a:pPr indent="0" lvl="0" marL="0" rtl="0" algn="ctr">
              <a:spcBef>
                <a:spcPts val="0"/>
              </a:spcBef>
              <a:spcAft>
                <a:spcPts val="0"/>
              </a:spcAft>
              <a:buNone/>
            </a:pPr>
            <a:r>
              <a:rPr lang="en"/>
              <a:t>No, not all larger magnets are stronger than smaller magnets. </a:t>
            </a:r>
            <a:r>
              <a:rPr lang="en">
                <a:solidFill>
                  <a:srgbClr val="222222"/>
                </a:solidFill>
              </a:rPr>
              <a:t>For example, super magnets are extremely strong, even a smaller super magnet has a stronger pull than a much larger common magnet. Also, an electromagnet may be stronger than a regular magnet that’s the same size. If the magnets are the same, and are different sizes, the bigger one, however, will be stronger, But if they are made up of different materials, or a different magnet overall, then there is a possibility that the smaller one may be stronger than the bigger one.</a:t>
            </a:r>
          </a:p>
        </p:txBody>
      </p:sp>
      <p:pic>
        <p:nvPicPr>
          <p:cNvPr descr="Image result for strongest magnet in the world" id="119" name="Shape 119"/>
          <p:cNvPicPr preferRelativeResize="0"/>
          <p:nvPr/>
        </p:nvPicPr>
        <p:blipFill>
          <a:blip r:embed="rId3">
            <a:alphaModFix/>
          </a:blip>
          <a:stretch>
            <a:fillRect/>
          </a:stretch>
        </p:blipFill>
        <p:spPr>
          <a:xfrm>
            <a:off x="542100" y="3933275"/>
            <a:ext cx="1277375" cy="1012150"/>
          </a:xfrm>
          <a:prstGeom prst="rect">
            <a:avLst/>
          </a:prstGeom>
          <a:noFill/>
          <a:ln>
            <a:noFill/>
          </a:ln>
        </p:spPr>
      </p:pic>
      <p:pic>
        <p:nvPicPr>
          <p:cNvPr id="120" name="Shape 120"/>
          <p:cNvPicPr preferRelativeResize="0"/>
          <p:nvPr/>
        </p:nvPicPr>
        <p:blipFill>
          <a:blip r:embed="rId4">
            <a:alphaModFix/>
          </a:blip>
          <a:stretch>
            <a:fillRect/>
          </a:stretch>
        </p:blipFill>
        <p:spPr>
          <a:xfrm>
            <a:off x="6803734" y="3994225"/>
            <a:ext cx="1740190" cy="1012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