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aleway"/>
      <p:regular r:id="rId34"/>
      <p:bold r:id="rId35"/>
      <p:italic r:id="rId36"/>
      <p:boldItalic r:id="rId37"/>
    </p:embeddedFont>
    <p:embeddedFont>
      <p:font typeface="Roboto"/>
      <p:regular r:id="rId38"/>
      <p:bold r:id="rId39"/>
      <p:italic r:id="rId40"/>
      <p:boldItalic r:id="rId41"/>
    </p:embeddedFont>
    <p:embeddedFont>
      <p:font typeface="La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Dariya Paull"/>
  <p:cmAuthor clrIdx="1" id="1" initials="" lastIdx="1" name="Seo Young Ho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5.xml"/><Relationship Id="rId42" Type="http://schemas.openxmlformats.org/officeDocument/2006/relationships/font" Target="fonts/Lato-regular.fntdata"/><Relationship Id="rId41" Type="http://schemas.openxmlformats.org/officeDocument/2006/relationships/font" Target="fonts/Roboto-boldItalic.fntdata"/><Relationship Id="rId22" Type="http://schemas.openxmlformats.org/officeDocument/2006/relationships/slide" Target="slides/slide17.xml"/><Relationship Id="rId44" Type="http://schemas.openxmlformats.org/officeDocument/2006/relationships/font" Target="fonts/Lato-italic.fntdata"/><Relationship Id="rId21" Type="http://schemas.openxmlformats.org/officeDocument/2006/relationships/slide" Target="slides/slide16.xml"/><Relationship Id="rId43" Type="http://schemas.openxmlformats.org/officeDocument/2006/relationships/font" Target="fonts/Lat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bold.fntdata"/><Relationship Id="rId12" Type="http://schemas.openxmlformats.org/officeDocument/2006/relationships/slide" Target="slides/slide7.xml"/><Relationship Id="rId34" Type="http://schemas.openxmlformats.org/officeDocument/2006/relationships/font" Target="fonts/Raleway-regular.fntdata"/><Relationship Id="rId15" Type="http://schemas.openxmlformats.org/officeDocument/2006/relationships/slide" Target="slides/slide10.xml"/><Relationship Id="rId37" Type="http://schemas.openxmlformats.org/officeDocument/2006/relationships/font" Target="fonts/Raleway-boldItalic.fntdata"/><Relationship Id="rId14" Type="http://schemas.openxmlformats.org/officeDocument/2006/relationships/slide" Target="slides/slide9.xml"/><Relationship Id="rId36" Type="http://schemas.openxmlformats.org/officeDocument/2006/relationships/font" Target="fonts/Raleway-italic.fntdata"/><Relationship Id="rId17" Type="http://schemas.openxmlformats.org/officeDocument/2006/relationships/slide" Target="slides/slide12.xml"/><Relationship Id="rId39" Type="http://schemas.openxmlformats.org/officeDocument/2006/relationships/font" Target="fonts/Roboto-bold.fntdata"/><Relationship Id="rId16" Type="http://schemas.openxmlformats.org/officeDocument/2006/relationships/slide" Target="slides/slide11.xml"/><Relationship Id="rId38" Type="http://schemas.openxmlformats.org/officeDocument/2006/relationships/font" Target="fonts/Roboto-regular.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12-13T19:56:42.507">
    <p:pos x="6000" y="0"/>
    <p:text>sydney: 1-4
danielle: 5-8
dariya 9-13
lauren: 14-18
sofie: 19-23
sam: 24-27</p:text>
  </p:cm>
  <p:cm authorId="1" idx="1" dt="2017-12-13T19:56:42.507">
    <p:pos x="6000" y="100"/>
    <p:text>I will be presenting the kahoot (28)</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6" name="Shape 3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lt2"/>
        </a:solidFill>
      </p:bgPr>
    </p:bg>
    <p:spTree>
      <p:nvGrpSpPr>
        <p:cNvPr id="9"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13" name="Shape 13"/>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14" name="Shape 14"/>
          <p:cNvSpPr txBox="1"/>
          <p:nvPr>
            <p:ph type="ctrTitle"/>
          </p:nvPr>
        </p:nvSpPr>
        <p:spPr>
          <a:xfrm>
            <a:off x="729450" y="1322450"/>
            <a:ext cx="7688100" cy="1664700"/>
          </a:xfrm>
          <a:prstGeom prst="rect">
            <a:avLst/>
          </a:prstGeom>
        </p:spPr>
        <p:txBody>
          <a:bodyPr anchorCtr="0" anchor="t" bIns="91425" lIns="91425" rIns="91425" wrap="square" tIns="91425"/>
          <a:lstStyle>
            <a:lvl1pPr lvl="0">
              <a:spcBef>
                <a:spcPts val="0"/>
              </a:spcBef>
              <a:buClr>
                <a:schemeClr val="dk2"/>
              </a:buClr>
              <a:buSzPts val="4200"/>
              <a:buNone/>
              <a:defRPr sz="4200">
                <a:solidFill>
                  <a:schemeClr val="dk2"/>
                </a:solidFill>
              </a:defRPr>
            </a:lvl1pPr>
            <a:lvl2pPr lvl="1">
              <a:spcBef>
                <a:spcPts val="0"/>
              </a:spcBef>
              <a:buClr>
                <a:schemeClr val="dk2"/>
              </a:buClr>
              <a:buSzPts val="4200"/>
              <a:buNone/>
              <a:defRPr sz="4200">
                <a:solidFill>
                  <a:schemeClr val="dk2"/>
                </a:solidFill>
              </a:defRPr>
            </a:lvl2pPr>
            <a:lvl3pPr lvl="2">
              <a:spcBef>
                <a:spcPts val="0"/>
              </a:spcBef>
              <a:buClr>
                <a:schemeClr val="dk2"/>
              </a:buClr>
              <a:buSzPts val="4200"/>
              <a:buNone/>
              <a:defRPr sz="4200">
                <a:solidFill>
                  <a:schemeClr val="dk2"/>
                </a:solidFill>
              </a:defRPr>
            </a:lvl3pPr>
            <a:lvl4pPr lvl="3">
              <a:spcBef>
                <a:spcPts val="0"/>
              </a:spcBef>
              <a:buClr>
                <a:schemeClr val="dk2"/>
              </a:buClr>
              <a:buSzPts val="4200"/>
              <a:buNone/>
              <a:defRPr sz="4200">
                <a:solidFill>
                  <a:schemeClr val="dk2"/>
                </a:solidFill>
              </a:defRPr>
            </a:lvl4pPr>
            <a:lvl5pPr lvl="4">
              <a:spcBef>
                <a:spcPts val="0"/>
              </a:spcBef>
              <a:buClr>
                <a:schemeClr val="dk2"/>
              </a:buClr>
              <a:buSzPts val="4200"/>
              <a:buNone/>
              <a:defRPr sz="4200">
                <a:solidFill>
                  <a:schemeClr val="dk2"/>
                </a:solidFill>
              </a:defRPr>
            </a:lvl5pPr>
            <a:lvl6pPr lvl="5">
              <a:spcBef>
                <a:spcPts val="0"/>
              </a:spcBef>
              <a:buClr>
                <a:schemeClr val="dk2"/>
              </a:buClr>
              <a:buSzPts val="4200"/>
              <a:buNone/>
              <a:defRPr sz="4200">
                <a:solidFill>
                  <a:schemeClr val="dk2"/>
                </a:solidFill>
              </a:defRPr>
            </a:lvl6pPr>
            <a:lvl7pPr lvl="6">
              <a:spcBef>
                <a:spcPts val="0"/>
              </a:spcBef>
              <a:buClr>
                <a:schemeClr val="dk2"/>
              </a:buClr>
              <a:buSzPts val="4200"/>
              <a:buNone/>
              <a:defRPr sz="4200">
                <a:solidFill>
                  <a:schemeClr val="dk2"/>
                </a:solidFill>
              </a:defRPr>
            </a:lvl7pPr>
            <a:lvl8pPr lvl="7">
              <a:spcBef>
                <a:spcPts val="0"/>
              </a:spcBef>
              <a:buClr>
                <a:schemeClr val="dk2"/>
              </a:buClr>
              <a:buSzPts val="4200"/>
              <a:buNone/>
              <a:defRPr sz="4200">
                <a:solidFill>
                  <a:schemeClr val="dk2"/>
                </a:solidFill>
              </a:defRPr>
            </a:lvl8pPr>
            <a:lvl9pPr lvl="8">
              <a:spcBef>
                <a:spcPts val="0"/>
              </a:spcBef>
              <a:buClr>
                <a:schemeClr val="dk2"/>
              </a:buClr>
              <a:buSzPts val="4200"/>
              <a:buNone/>
              <a:defRPr sz="4200">
                <a:solidFill>
                  <a:schemeClr val="dk2"/>
                </a:solidFill>
              </a:defRPr>
            </a:lvl9pPr>
          </a:lstStyle>
          <a:p/>
        </p:txBody>
      </p:sp>
      <p:sp>
        <p:nvSpPr>
          <p:cNvPr id="15" name="Shape 15"/>
          <p:cNvSpPr txBox="1"/>
          <p:nvPr>
            <p:ph idx="1" type="subTitle"/>
          </p:nvPr>
        </p:nvSpPr>
        <p:spPr>
          <a:xfrm>
            <a:off x="729627" y="3172900"/>
            <a:ext cx="7688100" cy="541200"/>
          </a:xfrm>
          <a:prstGeom prst="rect">
            <a:avLst/>
          </a:prstGeom>
        </p:spPr>
        <p:txBody>
          <a:bodyPr anchorCtr="0" anchor="t" bIns="91425" lIns="91425"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Shape 16"/>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73"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sp>
          <p:nvSpPr>
            <p:cNvPr id="76" name="Shape 76"/>
            <p:cNvSpPr/>
            <p:nvPr/>
          </p:nvSpPr>
          <p:spPr>
            <a:xfrm rot="-5400000">
              <a:off x="4836311" y="2333254"/>
              <a:ext cx="25200" cy="5367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77" name="Shape 77"/>
          <p:cNvSpPr txBox="1"/>
          <p:nvPr>
            <p:ph type="title"/>
          </p:nvPr>
        </p:nvSpPr>
        <p:spPr>
          <a:xfrm>
            <a:off x="729450" y="733950"/>
            <a:ext cx="7688400" cy="1244700"/>
          </a:xfrm>
          <a:prstGeom prst="rect">
            <a:avLst/>
          </a:prstGeom>
        </p:spPr>
        <p:txBody>
          <a:bodyPr anchorCtr="0" anchor="t" bIns="91425" lIns="91425" rIns="91425" wrap="square" tIns="91425"/>
          <a:lstStyle>
            <a:lvl1pPr lvl="0">
              <a:spcBef>
                <a:spcPts val="0"/>
              </a:spcBef>
              <a:buClr>
                <a:schemeClr val="lt1"/>
              </a:buClr>
              <a:buSzPts val="8000"/>
              <a:buNone/>
              <a:defRPr sz="8000">
                <a:solidFill>
                  <a:schemeClr val="lt1"/>
                </a:solidFill>
              </a:defRPr>
            </a:lvl1pPr>
            <a:lvl2pPr lvl="1">
              <a:spcBef>
                <a:spcPts val="0"/>
              </a:spcBef>
              <a:buClr>
                <a:schemeClr val="lt1"/>
              </a:buClr>
              <a:buSzPts val="8000"/>
              <a:buNone/>
              <a:defRPr sz="8000">
                <a:solidFill>
                  <a:schemeClr val="lt1"/>
                </a:solidFill>
              </a:defRPr>
            </a:lvl2pPr>
            <a:lvl3pPr lvl="2">
              <a:spcBef>
                <a:spcPts val="0"/>
              </a:spcBef>
              <a:buClr>
                <a:schemeClr val="lt1"/>
              </a:buClr>
              <a:buSzPts val="8000"/>
              <a:buNone/>
              <a:defRPr sz="8000">
                <a:solidFill>
                  <a:schemeClr val="lt1"/>
                </a:solidFill>
              </a:defRPr>
            </a:lvl3pPr>
            <a:lvl4pPr lvl="3">
              <a:spcBef>
                <a:spcPts val="0"/>
              </a:spcBef>
              <a:buClr>
                <a:schemeClr val="lt1"/>
              </a:buClr>
              <a:buSzPts val="8000"/>
              <a:buNone/>
              <a:defRPr sz="8000">
                <a:solidFill>
                  <a:schemeClr val="lt1"/>
                </a:solidFill>
              </a:defRPr>
            </a:lvl4pPr>
            <a:lvl5pPr lvl="4">
              <a:spcBef>
                <a:spcPts val="0"/>
              </a:spcBef>
              <a:buClr>
                <a:schemeClr val="lt1"/>
              </a:buClr>
              <a:buSzPts val="8000"/>
              <a:buNone/>
              <a:defRPr sz="8000">
                <a:solidFill>
                  <a:schemeClr val="lt1"/>
                </a:solidFill>
              </a:defRPr>
            </a:lvl5pPr>
            <a:lvl6pPr lvl="5">
              <a:spcBef>
                <a:spcPts val="0"/>
              </a:spcBef>
              <a:buClr>
                <a:schemeClr val="lt1"/>
              </a:buClr>
              <a:buSzPts val="8000"/>
              <a:buNone/>
              <a:defRPr sz="8000">
                <a:solidFill>
                  <a:schemeClr val="lt1"/>
                </a:solidFill>
              </a:defRPr>
            </a:lvl6pPr>
            <a:lvl7pPr lvl="6">
              <a:spcBef>
                <a:spcPts val="0"/>
              </a:spcBef>
              <a:buClr>
                <a:schemeClr val="lt1"/>
              </a:buClr>
              <a:buSzPts val="8000"/>
              <a:buNone/>
              <a:defRPr sz="8000">
                <a:solidFill>
                  <a:schemeClr val="lt1"/>
                </a:solidFill>
              </a:defRPr>
            </a:lvl7pPr>
            <a:lvl8pPr lvl="7">
              <a:spcBef>
                <a:spcPts val="0"/>
              </a:spcBef>
              <a:buClr>
                <a:schemeClr val="lt1"/>
              </a:buClr>
              <a:buSzPts val="8000"/>
              <a:buNone/>
              <a:defRPr sz="8000">
                <a:solidFill>
                  <a:schemeClr val="lt1"/>
                </a:solidFill>
              </a:defRPr>
            </a:lvl8pPr>
            <a:lvl9pPr lvl="8">
              <a:spcBef>
                <a:spcPts val="0"/>
              </a:spcBef>
              <a:buClr>
                <a:schemeClr val="lt1"/>
              </a:buClr>
              <a:buSzPts val="8000"/>
              <a:buNone/>
              <a:defRPr sz="8000">
                <a:solidFill>
                  <a:schemeClr val="lt1"/>
                </a:solidFill>
              </a:defRPr>
            </a:lvl9pPr>
          </a:lstStyle>
          <a:p/>
        </p:txBody>
      </p:sp>
      <p:sp>
        <p:nvSpPr>
          <p:cNvPr id="78" name="Shape 78"/>
          <p:cNvSpPr txBox="1"/>
          <p:nvPr>
            <p:ph idx="1" type="body"/>
          </p:nvPr>
        </p:nvSpPr>
        <p:spPr>
          <a:xfrm>
            <a:off x="729450" y="2272888"/>
            <a:ext cx="7688400" cy="1580400"/>
          </a:xfrm>
          <a:prstGeom prst="rect">
            <a:avLst/>
          </a:prstGeom>
        </p:spPr>
        <p:txBody>
          <a:bodyPr anchorCtr="0" anchor="t" bIns="91425" lIns="91425" rIns="91425" wrap="square" tIns="91425"/>
          <a:lstStyle>
            <a:lvl1pPr lvl="0">
              <a:spcBef>
                <a:spcPts val="0"/>
              </a:spcBef>
              <a:buClr>
                <a:schemeClr val="lt1"/>
              </a:buClr>
              <a:buSzPts val="1300"/>
              <a:buChar char="●"/>
              <a:defRPr>
                <a:solidFill>
                  <a:schemeClr val="lt1"/>
                </a:solidFill>
              </a:defRPr>
            </a:lvl1pPr>
            <a:lvl2pPr lvl="1">
              <a:spcBef>
                <a:spcPts val="0"/>
              </a:spcBef>
              <a:buClr>
                <a:schemeClr val="lt1"/>
              </a:buClr>
              <a:buSzPts val="1100"/>
              <a:buChar char="○"/>
              <a:defRPr>
                <a:solidFill>
                  <a:schemeClr val="lt1"/>
                </a:solidFill>
              </a:defRPr>
            </a:lvl2pPr>
            <a:lvl3pPr lvl="2">
              <a:spcBef>
                <a:spcPts val="0"/>
              </a:spcBef>
              <a:buClr>
                <a:schemeClr val="lt1"/>
              </a:buClr>
              <a:buSzPts val="1100"/>
              <a:buChar char="■"/>
              <a:defRPr>
                <a:solidFill>
                  <a:schemeClr val="lt1"/>
                </a:solidFill>
              </a:defRPr>
            </a:lvl3pPr>
            <a:lvl4pPr lvl="3">
              <a:spcBef>
                <a:spcPts val="0"/>
              </a:spcBef>
              <a:buClr>
                <a:schemeClr val="lt1"/>
              </a:buClr>
              <a:buSzPts val="1100"/>
              <a:buChar char="●"/>
              <a:defRPr>
                <a:solidFill>
                  <a:schemeClr val="lt1"/>
                </a:solidFill>
              </a:defRPr>
            </a:lvl4pPr>
            <a:lvl5pPr lvl="4">
              <a:spcBef>
                <a:spcPts val="0"/>
              </a:spcBef>
              <a:buClr>
                <a:schemeClr val="lt1"/>
              </a:buClr>
              <a:buSzPts val="1100"/>
              <a:buChar char="○"/>
              <a:defRPr>
                <a:solidFill>
                  <a:schemeClr val="lt1"/>
                </a:solidFill>
              </a:defRPr>
            </a:lvl5pPr>
            <a:lvl6pPr lvl="5">
              <a:spcBef>
                <a:spcPts val="0"/>
              </a:spcBef>
              <a:buClr>
                <a:schemeClr val="lt1"/>
              </a:buClr>
              <a:buSzPts val="1100"/>
              <a:buChar char="■"/>
              <a:defRPr>
                <a:solidFill>
                  <a:schemeClr val="lt1"/>
                </a:solidFill>
              </a:defRPr>
            </a:lvl6pPr>
            <a:lvl7pPr lvl="6">
              <a:spcBef>
                <a:spcPts val="0"/>
              </a:spcBef>
              <a:buClr>
                <a:schemeClr val="lt1"/>
              </a:buClr>
              <a:buSzPts val="1100"/>
              <a:buChar char="●"/>
              <a:defRPr>
                <a:solidFill>
                  <a:schemeClr val="lt1"/>
                </a:solidFill>
              </a:defRPr>
            </a:lvl7pPr>
            <a:lvl8pPr lvl="7">
              <a:spcBef>
                <a:spcPts val="0"/>
              </a:spcBef>
              <a:buClr>
                <a:schemeClr val="lt1"/>
              </a:buClr>
              <a:buSzPts val="1100"/>
              <a:buChar char="○"/>
              <a:defRPr>
                <a:solidFill>
                  <a:schemeClr val="lt1"/>
                </a:solidFill>
              </a:defRPr>
            </a:lvl8pPr>
            <a:lvl9pPr lvl="8">
              <a:spcBef>
                <a:spcPts val="0"/>
              </a:spcBef>
              <a:buClr>
                <a:schemeClr val="lt1"/>
              </a:buClr>
              <a:buSzPts val="1100"/>
              <a:buChar char="■"/>
              <a:defRPr>
                <a:solidFill>
                  <a:schemeClr val="lt1"/>
                </a:solidFill>
              </a:defRPr>
            </a:lvl9pPr>
          </a:lstStyle>
          <a:p/>
        </p:txBody>
      </p:sp>
      <p:sp>
        <p:nvSpPr>
          <p:cNvPr id="79" name="Shape 79"/>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80" name="Shape 80"/>
        <p:cNvGrpSpPr/>
        <p:nvPr/>
      </p:nvGrpSpPr>
      <p:grpSpPr>
        <a:xfrm>
          <a:off x="0" y="0"/>
          <a:ext cx="0" cy="0"/>
          <a:chOff x="0" y="0"/>
          <a:chExt cx="0" cy="0"/>
        </a:xfrm>
      </p:grpSpPr>
      <p:sp>
        <p:nvSpPr>
          <p:cNvPr id="81" name="Shape 81"/>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7"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sp>
          <p:nvSpPr>
            <p:cNvPr id="20" name="Shape 20"/>
            <p:cNvSpPr/>
            <p:nvPr/>
          </p:nvSpPr>
          <p:spPr>
            <a:xfrm rot="-5400000">
              <a:off x="4836311" y="2333254"/>
              <a:ext cx="25200" cy="5367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21" name="Shape 21"/>
          <p:cNvSpPr txBox="1"/>
          <p:nvPr>
            <p:ph type="title"/>
          </p:nvPr>
        </p:nvSpPr>
        <p:spPr>
          <a:xfrm>
            <a:off x="729450" y="1322450"/>
            <a:ext cx="7688400" cy="1518600"/>
          </a:xfrm>
          <a:prstGeom prst="rect">
            <a:avLst/>
          </a:prstGeom>
        </p:spPr>
        <p:txBody>
          <a:bodyPr anchorCtr="0" anchor="t" bIns="91425" lIns="91425" rIns="91425" wrap="square" tIns="91425"/>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p:txBody>
      </p:sp>
      <p:sp>
        <p:nvSpPr>
          <p:cNvPr id="22" name="Shape 22"/>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3"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27" name="Shape 27"/>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28" name="Shape 28"/>
          <p:cNvSpPr txBox="1"/>
          <p:nvPr>
            <p:ph type="title"/>
          </p:nvPr>
        </p:nvSpPr>
        <p:spPr>
          <a:xfrm>
            <a:off x="729450" y="1318650"/>
            <a:ext cx="7688700" cy="535200"/>
          </a:xfrm>
          <a:prstGeom prst="rect">
            <a:avLst/>
          </a:prstGeom>
        </p:spPr>
        <p:txBody>
          <a:bodyPr anchorCtr="0" anchor="t" bIns="91425" lIns="91425" rIns="91425" wrap="square" tIns="91425"/>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p:txBody>
      </p:sp>
      <p:sp>
        <p:nvSpPr>
          <p:cNvPr id="29" name="Shape 29"/>
          <p:cNvSpPr txBox="1"/>
          <p:nvPr>
            <p:ph idx="1" type="body"/>
          </p:nvPr>
        </p:nvSpPr>
        <p:spPr>
          <a:xfrm>
            <a:off x="729450" y="2078875"/>
            <a:ext cx="7688700" cy="22611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30" name="Shape 30"/>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35" name="Shape 35"/>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36" name="Shape 36"/>
          <p:cNvSpPr txBox="1"/>
          <p:nvPr>
            <p:ph type="title"/>
          </p:nvPr>
        </p:nvSpPr>
        <p:spPr>
          <a:xfrm>
            <a:off x="729450" y="1318650"/>
            <a:ext cx="7688400" cy="535200"/>
          </a:xfrm>
          <a:prstGeom prst="rect">
            <a:avLst/>
          </a:prstGeom>
        </p:spPr>
        <p:txBody>
          <a:bodyPr anchorCtr="0" anchor="t" bIns="91425" lIns="91425" rIns="91425" wrap="square" tIns="91425"/>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p:txBody>
      </p:sp>
      <p:sp>
        <p:nvSpPr>
          <p:cNvPr id="37" name="Shape 37"/>
          <p:cNvSpPr txBox="1"/>
          <p:nvPr>
            <p:ph idx="1" type="body"/>
          </p:nvPr>
        </p:nvSpPr>
        <p:spPr>
          <a:xfrm>
            <a:off x="729325" y="2078875"/>
            <a:ext cx="3774300" cy="22611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38" name="Shape 38"/>
          <p:cNvSpPr txBox="1"/>
          <p:nvPr>
            <p:ph idx="2" type="body"/>
          </p:nvPr>
        </p:nvSpPr>
        <p:spPr>
          <a:xfrm>
            <a:off x="4643604" y="2078875"/>
            <a:ext cx="3774300" cy="22611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39" name="Shape 39"/>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0"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44" name="Shape 44"/>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45" name="Shape 45"/>
          <p:cNvSpPr txBox="1"/>
          <p:nvPr>
            <p:ph type="title"/>
          </p:nvPr>
        </p:nvSpPr>
        <p:spPr>
          <a:xfrm>
            <a:off x="729450" y="1318650"/>
            <a:ext cx="7688400" cy="535200"/>
          </a:xfrm>
          <a:prstGeom prst="rect">
            <a:avLst/>
          </a:prstGeom>
        </p:spPr>
        <p:txBody>
          <a:bodyPr anchorCtr="0" anchor="t" bIns="91425" lIns="91425" rIns="91425" wrap="square" tIns="91425"/>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p:txBody>
      </p:sp>
      <p:sp>
        <p:nvSpPr>
          <p:cNvPr id="46" name="Shape 46"/>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47"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51" name="Shape 51"/>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52" name="Shape 52"/>
          <p:cNvSpPr txBox="1"/>
          <p:nvPr>
            <p:ph type="title"/>
          </p:nvPr>
        </p:nvSpPr>
        <p:spPr>
          <a:xfrm>
            <a:off x="730000" y="1318650"/>
            <a:ext cx="3300900" cy="1381500"/>
          </a:xfrm>
          <a:prstGeom prst="rect">
            <a:avLst/>
          </a:prstGeom>
        </p:spPr>
        <p:txBody>
          <a:bodyPr anchorCtr="0" anchor="t" bIns="91425" lIns="91425" rIns="91425" wrap="square" tIns="91425"/>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p:txBody>
      </p:sp>
      <p:sp>
        <p:nvSpPr>
          <p:cNvPr id="53" name="Shape 53"/>
          <p:cNvSpPr txBox="1"/>
          <p:nvPr>
            <p:ph idx="1" type="body"/>
          </p:nvPr>
        </p:nvSpPr>
        <p:spPr>
          <a:xfrm>
            <a:off x="721225" y="2781725"/>
            <a:ext cx="3300900" cy="15975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54" name="Shape 54"/>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3"/>
        </a:solidFill>
      </p:bgPr>
    </p:bg>
    <p:spTree>
      <p:nvGrpSpPr>
        <p:cNvPr id="55"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sp>
          <p:nvSpPr>
            <p:cNvPr id="58" name="Shape 58"/>
            <p:cNvSpPr/>
            <p:nvPr/>
          </p:nvSpPr>
          <p:spPr>
            <a:xfrm rot="-5400000">
              <a:off x="4836311" y="2333254"/>
              <a:ext cx="25200" cy="5367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59" name="Shape 59"/>
          <p:cNvSpPr txBox="1"/>
          <p:nvPr>
            <p:ph type="title"/>
          </p:nvPr>
        </p:nvSpPr>
        <p:spPr>
          <a:xfrm>
            <a:off x="729450" y="864300"/>
            <a:ext cx="7021200" cy="2985000"/>
          </a:xfrm>
          <a:prstGeom prst="rect">
            <a:avLst/>
          </a:prstGeom>
        </p:spPr>
        <p:txBody>
          <a:bodyPr anchorCtr="0" anchor="ctr" bIns="91425" lIns="91425" rIns="91425" wrap="square" tIns="91425"/>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p:txBody>
      </p:sp>
      <p:sp>
        <p:nvSpPr>
          <p:cNvPr id="60" name="Shape 60"/>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6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65" name="Shape 65"/>
            <p:cNvSpPr/>
            <p:nvPr/>
          </p:nvSpPr>
          <p:spPr>
            <a:xfrm rot="-5400000">
              <a:off x="4836311" y="2333254"/>
              <a:ext cx="25200" cy="5367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66" name="Shape 66"/>
          <p:cNvSpPr txBox="1"/>
          <p:nvPr>
            <p:ph type="title"/>
          </p:nvPr>
        </p:nvSpPr>
        <p:spPr>
          <a:xfrm>
            <a:off x="730000" y="1318650"/>
            <a:ext cx="3300900" cy="1687200"/>
          </a:xfrm>
          <a:prstGeom prst="rect">
            <a:avLst/>
          </a:prstGeom>
        </p:spPr>
        <p:txBody>
          <a:bodyPr anchorCtr="0" anchor="t" bIns="91425" lIns="91425" rIns="91425" wrap="square" tIns="91425"/>
          <a:lstStyle>
            <a:lvl1pPr lvl="0">
              <a:spcBef>
                <a:spcPts val="0"/>
              </a:spcBef>
              <a:buClr>
                <a:schemeClr val="dk2"/>
              </a:buClr>
              <a:buSzPts val="2600"/>
              <a:buNone/>
              <a:defRPr sz="2600">
                <a:solidFill>
                  <a:schemeClr val="dk2"/>
                </a:solidFill>
              </a:defRPr>
            </a:lvl1pPr>
            <a:lvl2pPr lvl="1">
              <a:spcBef>
                <a:spcPts val="0"/>
              </a:spcBef>
              <a:buClr>
                <a:schemeClr val="dk2"/>
              </a:buClr>
              <a:buSzPts val="2600"/>
              <a:buNone/>
              <a:defRPr sz="2600">
                <a:solidFill>
                  <a:schemeClr val="dk2"/>
                </a:solidFill>
              </a:defRPr>
            </a:lvl2pPr>
            <a:lvl3pPr lvl="2">
              <a:spcBef>
                <a:spcPts val="0"/>
              </a:spcBef>
              <a:buClr>
                <a:schemeClr val="dk2"/>
              </a:buClr>
              <a:buSzPts val="2600"/>
              <a:buNone/>
              <a:defRPr sz="2600">
                <a:solidFill>
                  <a:schemeClr val="dk2"/>
                </a:solidFill>
              </a:defRPr>
            </a:lvl3pPr>
            <a:lvl4pPr lvl="3">
              <a:spcBef>
                <a:spcPts val="0"/>
              </a:spcBef>
              <a:buClr>
                <a:schemeClr val="dk2"/>
              </a:buClr>
              <a:buSzPts val="2600"/>
              <a:buNone/>
              <a:defRPr sz="2600">
                <a:solidFill>
                  <a:schemeClr val="dk2"/>
                </a:solidFill>
              </a:defRPr>
            </a:lvl4pPr>
            <a:lvl5pPr lvl="4">
              <a:spcBef>
                <a:spcPts val="0"/>
              </a:spcBef>
              <a:buClr>
                <a:schemeClr val="dk2"/>
              </a:buClr>
              <a:buSzPts val="2600"/>
              <a:buNone/>
              <a:defRPr sz="2600">
                <a:solidFill>
                  <a:schemeClr val="dk2"/>
                </a:solidFill>
              </a:defRPr>
            </a:lvl5pPr>
            <a:lvl6pPr lvl="5">
              <a:spcBef>
                <a:spcPts val="0"/>
              </a:spcBef>
              <a:buClr>
                <a:schemeClr val="dk2"/>
              </a:buClr>
              <a:buSzPts val="2600"/>
              <a:buNone/>
              <a:defRPr sz="2600">
                <a:solidFill>
                  <a:schemeClr val="dk2"/>
                </a:solidFill>
              </a:defRPr>
            </a:lvl6pPr>
            <a:lvl7pPr lvl="6">
              <a:spcBef>
                <a:spcPts val="0"/>
              </a:spcBef>
              <a:buClr>
                <a:schemeClr val="dk2"/>
              </a:buClr>
              <a:buSzPts val="2600"/>
              <a:buNone/>
              <a:defRPr sz="2600">
                <a:solidFill>
                  <a:schemeClr val="dk2"/>
                </a:solidFill>
              </a:defRPr>
            </a:lvl7pPr>
            <a:lvl8pPr lvl="7">
              <a:spcBef>
                <a:spcPts val="0"/>
              </a:spcBef>
              <a:buClr>
                <a:schemeClr val="dk2"/>
              </a:buClr>
              <a:buSzPts val="2600"/>
              <a:buNone/>
              <a:defRPr sz="2600">
                <a:solidFill>
                  <a:schemeClr val="dk2"/>
                </a:solidFill>
              </a:defRPr>
            </a:lvl8pPr>
            <a:lvl9pPr lvl="8">
              <a:spcBef>
                <a:spcPts val="0"/>
              </a:spcBef>
              <a:buClr>
                <a:schemeClr val="dk2"/>
              </a:buClr>
              <a:buSzPts val="2600"/>
              <a:buNone/>
              <a:defRPr sz="2600">
                <a:solidFill>
                  <a:schemeClr val="dk2"/>
                </a:solidFill>
              </a:defRPr>
            </a:lvl9pPr>
          </a:lstStyle>
          <a:p/>
        </p:txBody>
      </p:sp>
      <p:sp>
        <p:nvSpPr>
          <p:cNvPr id="67" name="Shape 67"/>
          <p:cNvSpPr txBox="1"/>
          <p:nvPr>
            <p:ph idx="1" type="subTitle"/>
          </p:nvPr>
        </p:nvSpPr>
        <p:spPr>
          <a:xfrm>
            <a:off x="724950" y="3161525"/>
            <a:ext cx="3300900" cy="759000"/>
          </a:xfrm>
          <a:prstGeom prst="rect">
            <a:avLst/>
          </a:prstGeom>
        </p:spPr>
        <p:txBody>
          <a:bodyPr anchorCtr="0" anchor="t" bIns="91425" lIns="91425"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Shape 68"/>
          <p:cNvSpPr txBox="1"/>
          <p:nvPr>
            <p:ph idx="2" type="body"/>
          </p:nvPr>
        </p:nvSpPr>
        <p:spPr>
          <a:xfrm>
            <a:off x="5174225" y="1352625"/>
            <a:ext cx="3374400" cy="30255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9" name="Shape 69"/>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70" name="Shape 70"/>
        <p:cNvGrpSpPr/>
        <p:nvPr/>
      </p:nvGrpSpPr>
      <p:grpSpPr>
        <a:xfrm>
          <a:off x="0" y="0"/>
          <a:ext cx="0" cy="0"/>
          <a:chOff x="0" y="0"/>
          <a:chExt cx="0" cy="0"/>
        </a:xfrm>
      </p:grpSpPr>
      <p:sp>
        <p:nvSpPr>
          <p:cNvPr id="71" name="Shape 71"/>
          <p:cNvSpPr txBox="1"/>
          <p:nvPr>
            <p:ph idx="1" type="body"/>
          </p:nvPr>
        </p:nvSpPr>
        <p:spPr>
          <a:xfrm>
            <a:off x="724950" y="4372551"/>
            <a:ext cx="7697400" cy="460500"/>
          </a:xfrm>
          <a:prstGeom prst="rect">
            <a:avLst/>
          </a:prstGeom>
        </p:spPr>
        <p:txBody>
          <a:bodyPr anchorCtr="0" anchor="ctr" bIns="91425" lIns="91425" rIns="91425" wrap="square" tIns="91425"/>
          <a:lstStyle>
            <a:lvl1pPr lvl="0">
              <a:lnSpc>
                <a:spcPct val="100000"/>
              </a:lnSpc>
              <a:spcBef>
                <a:spcPts val="0"/>
              </a:spcBef>
              <a:spcAft>
                <a:spcPts val="0"/>
              </a:spcAft>
              <a:buSzPts val="1300"/>
              <a:buNone/>
              <a:defRPr/>
            </a:lvl1pPr>
          </a:lstStyle>
          <a:p/>
        </p:txBody>
      </p:sp>
      <p:sp>
        <p:nvSpPr>
          <p:cNvPr id="72" name="Shape 72"/>
          <p:cNvSpPr txBox="1"/>
          <p:nvPr>
            <p:ph idx="12" type="sldNum"/>
          </p:nvPr>
        </p:nvSpPr>
        <p:spPr>
          <a:xfrm>
            <a:off x="8536302" y="4749851"/>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SzPts val="2800"/>
              <a:buFont typeface="Raleway"/>
              <a:buNone/>
              <a:defRPr b="1" sz="2800">
                <a:latin typeface="Raleway"/>
                <a:ea typeface="Raleway"/>
                <a:cs typeface="Raleway"/>
                <a:sym typeface="Raleway"/>
              </a:defRPr>
            </a:lvl1pPr>
            <a:lvl2pPr lvl="1">
              <a:spcBef>
                <a:spcPts val="0"/>
              </a:spcBef>
              <a:buSzPts val="2800"/>
              <a:buFont typeface="Raleway"/>
              <a:buNone/>
              <a:defRPr b="1" sz="2800">
                <a:latin typeface="Raleway"/>
                <a:ea typeface="Raleway"/>
                <a:cs typeface="Raleway"/>
                <a:sym typeface="Raleway"/>
              </a:defRPr>
            </a:lvl2pPr>
            <a:lvl3pPr lvl="2">
              <a:spcBef>
                <a:spcPts val="0"/>
              </a:spcBef>
              <a:buSzPts val="2800"/>
              <a:buFont typeface="Raleway"/>
              <a:buNone/>
              <a:defRPr b="1" sz="2800">
                <a:latin typeface="Raleway"/>
                <a:ea typeface="Raleway"/>
                <a:cs typeface="Raleway"/>
                <a:sym typeface="Raleway"/>
              </a:defRPr>
            </a:lvl3pPr>
            <a:lvl4pPr lvl="3">
              <a:spcBef>
                <a:spcPts val="0"/>
              </a:spcBef>
              <a:buSzPts val="2800"/>
              <a:buFont typeface="Raleway"/>
              <a:buNone/>
              <a:defRPr b="1" sz="2800">
                <a:latin typeface="Raleway"/>
                <a:ea typeface="Raleway"/>
                <a:cs typeface="Raleway"/>
                <a:sym typeface="Raleway"/>
              </a:defRPr>
            </a:lvl4pPr>
            <a:lvl5pPr lvl="4">
              <a:spcBef>
                <a:spcPts val="0"/>
              </a:spcBef>
              <a:buSzPts val="2800"/>
              <a:buFont typeface="Raleway"/>
              <a:buNone/>
              <a:defRPr b="1" sz="2800">
                <a:latin typeface="Raleway"/>
                <a:ea typeface="Raleway"/>
                <a:cs typeface="Raleway"/>
                <a:sym typeface="Raleway"/>
              </a:defRPr>
            </a:lvl5pPr>
            <a:lvl6pPr lvl="5">
              <a:spcBef>
                <a:spcPts val="0"/>
              </a:spcBef>
              <a:buSzPts val="2800"/>
              <a:buFont typeface="Raleway"/>
              <a:buNone/>
              <a:defRPr b="1" sz="2800">
                <a:latin typeface="Raleway"/>
                <a:ea typeface="Raleway"/>
                <a:cs typeface="Raleway"/>
                <a:sym typeface="Raleway"/>
              </a:defRPr>
            </a:lvl6pPr>
            <a:lvl7pPr lvl="6">
              <a:spcBef>
                <a:spcPts val="0"/>
              </a:spcBef>
              <a:buSzPts val="2800"/>
              <a:buFont typeface="Raleway"/>
              <a:buNone/>
              <a:defRPr b="1" sz="2800">
                <a:latin typeface="Raleway"/>
                <a:ea typeface="Raleway"/>
                <a:cs typeface="Raleway"/>
                <a:sym typeface="Raleway"/>
              </a:defRPr>
            </a:lvl7pPr>
            <a:lvl8pPr lvl="7">
              <a:spcBef>
                <a:spcPts val="0"/>
              </a:spcBef>
              <a:buSzPts val="2800"/>
              <a:buFont typeface="Raleway"/>
              <a:buNone/>
              <a:defRPr b="1" sz="2800">
                <a:latin typeface="Raleway"/>
                <a:ea typeface="Raleway"/>
                <a:cs typeface="Raleway"/>
                <a:sym typeface="Raleway"/>
              </a:defRPr>
            </a:lvl8pPr>
            <a:lvl9pPr lvl="8">
              <a:spcBef>
                <a:spcPts val="0"/>
              </a:spcBef>
              <a:buSzPts val="2800"/>
              <a:buFont typeface="Raleway"/>
              <a:buNone/>
              <a:defRPr b="1" sz="2800">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1"/>
              </a:buClr>
              <a:buSzPts val="1300"/>
              <a:buFont typeface="Lato"/>
              <a:buChar char="●"/>
              <a:defRPr sz="1300">
                <a:solidFill>
                  <a:schemeClr val="accent1"/>
                </a:solidFill>
                <a:latin typeface="Lato"/>
                <a:ea typeface="Lato"/>
                <a:cs typeface="Lato"/>
                <a:sym typeface="Lato"/>
              </a:defRPr>
            </a:lvl1pPr>
            <a:lvl2pPr lvl="1">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2pPr>
            <a:lvl3pPr lvl="2">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3pPr>
            <a:lvl4pPr lvl="3">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4pPr>
            <a:lvl5pPr lvl="4">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5pPr>
            <a:lvl6pPr lvl="5">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6pPr>
            <a:lvl7pPr lvl="6">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7pPr>
            <a:lvl8pPr lvl="7">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8pPr>
            <a:lvl9pPr lvl="8">
              <a:lnSpc>
                <a:spcPct val="115000"/>
              </a:lnSpc>
              <a:spcBef>
                <a:spcPts val="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Shape 8"/>
          <p:cNvSpPr txBox="1"/>
          <p:nvPr>
            <p:ph idx="12" type="sldNum"/>
          </p:nvPr>
        </p:nvSpPr>
        <p:spPr>
          <a:xfrm>
            <a:off x="8536302" y="4749851"/>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accent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https://play.kahoot.it/#/?quizId=7ced6798-ec39-459a-b955-4b4f77e99d05"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5.jp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ctrTitle"/>
          </p:nvPr>
        </p:nvSpPr>
        <p:spPr>
          <a:xfrm>
            <a:off x="727950" y="1673125"/>
            <a:ext cx="7688100" cy="1148700"/>
          </a:xfrm>
          <a:prstGeom prst="rect">
            <a:avLst/>
          </a:prstGeom>
        </p:spPr>
        <p:txBody>
          <a:bodyPr anchorCtr="0" anchor="t" bIns="91425" lIns="91425" rIns="91425" wrap="square" tIns="91425">
            <a:noAutofit/>
          </a:bodyPr>
          <a:lstStyle/>
          <a:p>
            <a:pPr indent="0" lvl="0" marL="0">
              <a:spcBef>
                <a:spcPts val="0"/>
              </a:spcBef>
              <a:buNone/>
            </a:pPr>
            <a:r>
              <a:rPr lang="en"/>
              <a:t>Magnetism and Circuits</a:t>
            </a:r>
          </a:p>
        </p:txBody>
      </p:sp>
      <p:sp>
        <p:nvSpPr>
          <p:cNvPr id="87" name="Shape 87"/>
          <p:cNvSpPr txBox="1"/>
          <p:nvPr>
            <p:ph idx="1" type="subTitle"/>
          </p:nvPr>
        </p:nvSpPr>
        <p:spPr>
          <a:xfrm>
            <a:off x="729627" y="3172900"/>
            <a:ext cx="7688100" cy="541200"/>
          </a:xfrm>
          <a:prstGeom prst="rect">
            <a:avLst/>
          </a:prstGeom>
        </p:spPr>
        <p:txBody>
          <a:bodyPr anchorCtr="0" anchor="t" bIns="91425" lIns="91425" rIns="91425" wrap="square" tIns="91425">
            <a:noAutofit/>
          </a:bodyPr>
          <a:lstStyle/>
          <a:p>
            <a:pPr indent="0" lvl="0" marL="0">
              <a:spcBef>
                <a:spcPts val="0"/>
              </a:spcBef>
              <a:buNone/>
            </a:pPr>
            <a:r>
              <a:rPr lang="en"/>
              <a:t>By  Sam Salit, Sydney Wang, Lauren Hong, Sofie Daley, Dariya Paull, Danielle Wilson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Shape 146"/>
          <p:cNvPicPr preferRelativeResize="0"/>
          <p:nvPr/>
        </p:nvPicPr>
        <p:blipFill>
          <a:blip r:embed="rId3">
            <a:alphaModFix amt="50000"/>
          </a:blip>
          <a:stretch>
            <a:fillRect/>
          </a:stretch>
        </p:blipFill>
        <p:spPr>
          <a:xfrm>
            <a:off x="2143750" y="485150"/>
            <a:ext cx="7000275" cy="4658375"/>
          </a:xfrm>
          <a:prstGeom prst="rect">
            <a:avLst/>
          </a:prstGeom>
          <a:noFill/>
          <a:ln>
            <a:noFill/>
          </a:ln>
        </p:spPr>
      </p:pic>
      <p:sp>
        <p:nvSpPr>
          <p:cNvPr id="147" name="Shape 147"/>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0" lvl="0" marL="0">
              <a:spcBef>
                <a:spcPts val="0"/>
              </a:spcBef>
              <a:buNone/>
            </a:pPr>
            <a:r>
              <a:rPr lang="en"/>
              <a:t>Magnet facts</a:t>
            </a:r>
          </a:p>
        </p:txBody>
      </p:sp>
      <p:sp>
        <p:nvSpPr>
          <p:cNvPr id="148" name="Shape 148"/>
          <p:cNvSpPr txBox="1"/>
          <p:nvPr>
            <p:ph idx="1" type="body"/>
          </p:nvPr>
        </p:nvSpPr>
        <p:spPr>
          <a:xfrm>
            <a:off x="727650" y="2046775"/>
            <a:ext cx="7688700" cy="2261100"/>
          </a:xfrm>
          <a:prstGeom prst="rect">
            <a:avLst/>
          </a:prstGeom>
        </p:spPr>
        <p:txBody>
          <a:bodyPr anchorCtr="0" anchor="t" bIns="91425" lIns="91425" rIns="91425" wrap="square" tIns="91425">
            <a:noAutofit/>
          </a:bodyPr>
          <a:lstStyle/>
          <a:p>
            <a:pPr indent="0" lvl="0" marL="0">
              <a:spcBef>
                <a:spcPts val="0"/>
              </a:spcBef>
              <a:buNone/>
            </a:pPr>
            <a:r>
              <a:rPr lang="en" sz="1800">
                <a:highlight>
                  <a:srgbClr val="FFFFFF"/>
                </a:highlight>
              </a:rPr>
              <a:t>-</a:t>
            </a:r>
            <a:r>
              <a:rPr lang="en" sz="1800">
                <a:highlight>
                  <a:srgbClr val="FFFFFF"/>
                </a:highlight>
              </a:rPr>
              <a:t>All magnets have 2 poles that cannot be isolated: North and South</a:t>
            </a:r>
          </a:p>
          <a:p>
            <a:pPr indent="0" lvl="0" marL="0">
              <a:spcBef>
                <a:spcPts val="0"/>
              </a:spcBef>
              <a:buNone/>
            </a:pPr>
            <a:r>
              <a:rPr lang="en" sz="1800">
                <a:highlight>
                  <a:srgbClr val="FFFFFF"/>
                </a:highlight>
              </a:rPr>
              <a:t>- </a:t>
            </a:r>
            <a:r>
              <a:rPr lang="en" sz="1800">
                <a:highlight>
                  <a:srgbClr val="FFFFFF"/>
                </a:highlight>
              </a:rPr>
              <a:t>Will always align with these poles </a:t>
            </a:r>
            <a:r>
              <a:rPr lang="en" sz="1800">
                <a:highlight>
                  <a:srgbClr val="FFFFFF"/>
                </a:highlight>
              </a:rPr>
              <a:t>because</a:t>
            </a:r>
            <a:r>
              <a:rPr lang="en" sz="1800">
                <a:highlight>
                  <a:srgbClr val="FFFFFF"/>
                </a:highlight>
              </a:rPr>
              <a:t> of Earth’s magnetic field</a:t>
            </a:r>
          </a:p>
          <a:p>
            <a:pPr indent="0" lvl="0" marL="0">
              <a:spcBef>
                <a:spcPts val="0"/>
              </a:spcBef>
              <a:buNone/>
            </a:pPr>
            <a:r>
              <a:rPr lang="en" sz="1800">
                <a:highlight>
                  <a:srgbClr val="FFFFFF"/>
                </a:highlight>
              </a:rPr>
              <a:t>-Like poles repel and opposite poles attract</a:t>
            </a:r>
          </a:p>
          <a:p>
            <a:pPr indent="0" lvl="0" mar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500"/>
                                        <p:tgtEl>
                                          <p:spTgt spid="148">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500"/>
                                        <p:tgtEl>
                                          <p:spTgt spid="14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729450" y="733950"/>
            <a:ext cx="7688400" cy="1244700"/>
          </a:xfrm>
          <a:prstGeom prst="rect">
            <a:avLst/>
          </a:prstGeom>
        </p:spPr>
        <p:txBody>
          <a:bodyPr anchorCtr="0" anchor="t" bIns="91425" lIns="91425" rIns="91425" wrap="square" tIns="91425">
            <a:noAutofit/>
          </a:bodyPr>
          <a:lstStyle/>
          <a:p>
            <a:pPr indent="0" lvl="0" marL="0">
              <a:spcBef>
                <a:spcPts val="0"/>
              </a:spcBef>
              <a:buNone/>
            </a:pPr>
            <a:r>
              <a:rPr lang="en"/>
              <a:t>Pole</a:t>
            </a:r>
          </a:p>
        </p:txBody>
      </p:sp>
      <p:sp>
        <p:nvSpPr>
          <p:cNvPr id="154" name="Shape 154"/>
          <p:cNvSpPr txBox="1"/>
          <p:nvPr>
            <p:ph idx="1" type="body"/>
          </p:nvPr>
        </p:nvSpPr>
        <p:spPr>
          <a:xfrm>
            <a:off x="729450" y="2272888"/>
            <a:ext cx="7688400" cy="1580400"/>
          </a:xfrm>
          <a:prstGeom prst="rect">
            <a:avLst/>
          </a:prstGeom>
        </p:spPr>
        <p:txBody>
          <a:bodyPr anchorCtr="0" anchor="t" bIns="91425" lIns="91425" rIns="91425" wrap="square" tIns="91425">
            <a:noAutofit/>
          </a:bodyPr>
          <a:lstStyle/>
          <a:p>
            <a:pPr indent="0" lvl="0" marL="0">
              <a:spcBef>
                <a:spcPts val="0"/>
              </a:spcBef>
              <a:buNone/>
            </a:pPr>
            <a:r>
              <a:rPr lang="en" sz="3600"/>
              <a:t>A point of strongest magnetic </a:t>
            </a:r>
            <a:r>
              <a:rPr lang="en" sz="3600"/>
              <a:t>effect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500"/>
                                        <p:tgtEl>
                                          <p:spTgt spid="153"/>
                                        </p:tgtEl>
                                        <p:attrNameLst>
                                          <p:attrName>ppt_w</p:attrName>
                                        </p:attrNameLst>
                                      </p:cBhvr>
                                      <p:tavLst>
                                        <p:tav fmla="" tm="0">
                                          <p:val>
                                            <p:strVal val="0"/>
                                          </p:val>
                                        </p:tav>
                                        <p:tav fmla="" tm="100000">
                                          <p:val>
                                            <p:strVal val="#ppt_w"/>
                                          </p:val>
                                        </p:tav>
                                      </p:tavLst>
                                    </p:anim>
                                    <p:anim calcmode="lin" valueType="num">
                                      <p:cBhvr additive="base">
                                        <p:cTn dur="500"/>
                                        <p:tgtEl>
                                          <p:spTgt spid="1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500"/>
                                        <p:tgtEl>
                                          <p:spTgt spid="154"/>
                                        </p:tgtEl>
                                        <p:attrNameLst>
                                          <p:attrName>ppt_w</p:attrName>
                                        </p:attrNameLst>
                                      </p:cBhvr>
                                      <p:tavLst>
                                        <p:tav fmla="" tm="0">
                                          <p:val>
                                            <p:strVal val="0"/>
                                          </p:val>
                                        </p:tav>
                                        <p:tav fmla="" tm="100000">
                                          <p:val>
                                            <p:strVal val="#ppt_w"/>
                                          </p:val>
                                        </p:tav>
                                      </p:tavLst>
                                    </p:anim>
                                    <p:anim calcmode="lin" valueType="num">
                                      <p:cBhvr additive="base">
                                        <p:cTn dur="500"/>
                                        <p:tgtEl>
                                          <p:spTgt spid="15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Shape 159"/>
          <p:cNvPicPr preferRelativeResize="0"/>
          <p:nvPr/>
        </p:nvPicPr>
        <p:blipFill>
          <a:blip r:embed="rId3">
            <a:alphaModFix amt="50000"/>
          </a:blip>
          <a:stretch>
            <a:fillRect/>
          </a:stretch>
        </p:blipFill>
        <p:spPr>
          <a:xfrm>
            <a:off x="0" y="479050"/>
            <a:ext cx="9144000" cy="4664450"/>
          </a:xfrm>
          <a:prstGeom prst="rect">
            <a:avLst/>
          </a:prstGeom>
          <a:noFill/>
          <a:ln>
            <a:noFill/>
          </a:ln>
        </p:spPr>
      </p:pic>
      <p:sp>
        <p:nvSpPr>
          <p:cNvPr id="160" name="Shape 160"/>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0" lvl="0" marL="0">
              <a:spcBef>
                <a:spcPts val="0"/>
              </a:spcBef>
              <a:buNone/>
            </a:pPr>
            <a:r>
              <a:rPr lang="en">
                <a:solidFill>
                  <a:srgbClr val="000000"/>
                </a:solidFill>
                <a:highlight>
                  <a:srgbClr val="FFFFFF"/>
                </a:highlight>
              </a:rPr>
              <a:t>Magnetism </a:t>
            </a:r>
          </a:p>
        </p:txBody>
      </p:sp>
      <p:sp>
        <p:nvSpPr>
          <p:cNvPr id="161" name="Shape 161"/>
          <p:cNvSpPr txBox="1"/>
          <p:nvPr>
            <p:ph idx="1" type="body"/>
          </p:nvPr>
        </p:nvSpPr>
        <p:spPr>
          <a:xfrm>
            <a:off x="729450" y="2078875"/>
            <a:ext cx="7688700" cy="2261100"/>
          </a:xfrm>
          <a:prstGeom prst="rect">
            <a:avLst/>
          </a:prstGeom>
        </p:spPr>
        <p:txBody>
          <a:bodyPr anchorCtr="0" anchor="t" bIns="91425" lIns="91425" rIns="91425" wrap="square" tIns="91425">
            <a:noAutofit/>
          </a:bodyPr>
          <a:lstStyle/>
          <a:p>
            <a:pPr indent="0" lvl="0" marL="0">
              <a:spcBef>
                <a:spcPts val="0"/>
              </a:spcBef>
              <a:buNone/>
            </a:pPr>
            <a:r>
              <a:rPr lang="en" sz="1600">
                <a:highlight>
                  <a:srgbClr val="FFFFFF"/>
                </a:highlight>
              </a:rPr>
              <a:t>Light is a wave of electromagnetism</a:t>
            </a:r>
          </a:p>
          <a:p>
            <a:pPr indent="0" lvl="0" marL="0">
              <a:spcBef>
                <a:spcPts val="0"/>
              </a:spcBef>
              <a:buNone/>
            </a:pPr>
            <a:r>
              <a:rPr lang="en" sz="1600">
                <a:highlight>
                  <a:srgbClr val="FFFFFF"/>
                </a:highlight>
              </a:rPr>
              <a:t>An electric current produces an electric field </a:t>
            </a:r>
          </a:p>
          <a:p>
            <a:pPr indent="0" lvl="0" marL="0">
              <a:spcBef>
                <a:spcPts val="0"/>
              </a:spcBef>
              <a:buNone/>
            </a:pPr>
            <a:r>
              <a:rPr lang="en" sz="1600">
                <a:highlight>
                  <a:srgbClr val="FFFFFF"/>
                </a:highlight>
              </a:rPr>
              <a:t>The force from a magnetic field is </a:t>
            </a:r>
            <a:r>
              <a:rPr b="1" lang="en" sz="1600">
                <a:highlight>
                  <a:srgbClr val="FFFFFF"/>
                </a:highlight>
              </a:rPr>
              <a:t>perpendicular</a:t>
            </a:r>
            <a:r>
              <a:rPr lang="en" sz="1600">
                <a:highlight>
                  <a:srgbClr val="FFFFFF"/>
                </a:highlight>
              </a:rPr>
              <a:t> to the magnetic field and the current</a:t>
            </a:r>
          </a:p>
          <a:p>
            <a:pPr indent="0" lvl="0" marL="0">
              <a:spcBef>
                <a:spcPts val="0"/>
              </a:spcBef>
              <a:buNone/>
            </a:pPr>
            <a:r>
              <a:rPr lang="en" sz="1600">
                <a:highlight>
                  <a:srgbClr val="FFFFFF"/>
                </a:highlight>
              </a:rPr>
              <a:t>Currents are made up of moving electric charges (electrons)</a:t>
            </a:r>
          </a:p>
          <a:p>
            <a:pPr indent="0" lvl="0" marL="0">
              <a:spcBef>
                <a:spcPts val="0"/>
              </a:spcBef>
              <a:buNone/>
            </a:pPr>
            <a:r>
              <a:rPr lang="en" sz="1600">
                <a:highlight>
                  <a:srgbClr val="FFFFFF"/>
                </a:highlight>
              </a:rPr>
              <a:t>magnetic field also exerts a force on single electric charges that pass through it</a:t>
            </a:r>
          </a:p>
          <a:p>
            <a:pPr indent="0" lvl="0" marL="0">
              <a:spcBef>
                <a:spcPts val="0"/>
              </a:spcBef>
              <a:buNone/>
            </a:pPr>
            <a:r>
              <a:t/>
            </a:r>
            <a:endParaRPr>
              <a:highlight>
                <a:srgbClr val="FFFFFF"/>
              </a:highlight>
            </a:endParaRPr>
          </a:p>
          <a:p>
            <a:pPr indent="0" lvl="0" marL="0">
              <a:spcBef>
                <a:spcPts val="0"/>
              </a:spcBef>
              <a:buNone/>
            </a:pPr>
            <a:r>
              <a:t/>
            </a:r>
            <a:endParaRPr>
              <a:highlight>
                <a:srgbClr val="FFFFFF"/>
              </a:highlight>
            </a:endParaRPr>
          </a:p>
        </p:txBody>
      </p:sp>
      <p:pic>
        <p:nvPicPr>
          <p:cNvPr id="162" name="Shape 162"/>
          <p:cNvPicPr preferRelativeResize="0"/>
          <p:nvPr/>
        </p:nvPicPr>
        <p:blipFill>
          <a:blip r:embed="rId4">
            <a:alphaModFix/>
          </a:blip>
          <a:stretch>
            <a:fillRect/>
          </a:stretch>
        </p:blipFill>
        <p:spPr>
          <a:xfrm>
            <a:off x="825675" y="1190200"/>
            <a:ext cx="742375" cy="49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500"/>
                                        <p:tgtEl>
                                          <p:spTgt spid="161">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500"/>
                                        <p:tgtEl>
                                          <p:spTgt spid="161">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500"/>
                                        <p:tgtEl>
                                          <p:spTgt spid="161">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500"/>
                                        <p:tgtEl>
                                          <p:spTgt spid="161">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Effect filter="fade" transition="in">
                                      <p:cBhvr>
                                        <p:cTn dur="500"/>
                                        <p:tgtEl>
                                          <p:spTgt spid="161">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animEffect filter="fade" transition="in">
                                      <p:cBhvr>
                                        <p:cTn dur="500"/>
                                        <p:tgtEl>
                                          <p:spTgt spid="161">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61">
                                            <p:txEl>
                                              <p:pRg end="6" st="6"/>
                                            </p:txEl>
                                          </p:spTgt>
                                        </p:tgtEl>
                                        <p:attrNameLst>
                                          <p:attrName>style.visibility</p:attrName>
                                        </p:attrNameLst>
                                      </p:cBhvr>
                                      <p:to>
                                        <p:strVal val="visible"/>
                                      </p:to>
                                    </p:set>
                                    <p:animEffect filter="fade" transition="in">
                                      <p:cBhvr>
                                        <p:cTn dur="500"/>
                                        <p:tgtEl>
                                          <p:spTgt spid="16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729450" y="733950"/>
            <a:ext cx="7688400" cy="1244700"/>
          </a:xfrm>
          <a:prstGeom prst="rect">
            <a:avLst/>
          </a:prstGeom>
        </p:spPr>
        <p:txBody>
          <a:bodyPr anchorCtr="0" anchor="t" bIns="91425" lIns="91425" rIns="91425" wrap="square" tIns="91425">
            <a:noAutofit/>
          </a:bodyPr>
          <a:lstStyle/>
          <a:p>
            <a:pPr indent="0" lvl="0" marL="0">
              <a:spcBef>
                <a:spcPts val="0"/>
              </a:spcBef>
              <a:buNone/>
            </a:pPr>
            <a:r>
              <a:rPr lang="en"/>
              <a:t>Domain</a:t>
            </a:r>
          </a:p>
        </p:txBody>
      </p:sp>
      <p:sp>
        <p:nvSpPr>
          <p:cNvPr id="168" name="Shape 168"/>
          <p:cNvSpPr txBox="1"/>
          <p:nvPr>
            <p:ph idx="1" type="body"/>
          </p:nvPr>
        </p:nvSpPr>
        <p:spPr>
          <a:xfrm>
            <a:off x="729450" y="2272888"/>
            <a:ext cx="7688400" cy="1580400"/>
          </a:xfrm>
          <a:prstGeom prst="rect">
            <a:avLst/>
          </a:prstGeom>
        </p:spPr>
        <p:txBody>
          <a:bodyPr anchorCtr="0" anchor="t" bIns="91425" lIns="91425" rIns="91425" wrap="square" tIns="91425">
            <a:noAutofit/>
          </a:bodyPr>
          <a:lstStyle/>
          <a:p>
            <a:pPr indent="0" lvl="0" marL="0">
              <a:spcBef>
                <a:spcPts val="0"/>
              </a:spcBef>
              <a:buNone/>
            </a:pPr>
            <a:r>
              <a:rPr lang="en" sz="3000"/>
              <a:t>The magnetic field of individual atoms in which the magnetization is in a unified and aligned direction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ppt_w</p:attrName>
                                        </p:attrNameLst>
                                      </p:cBhvr>
                                      <p:tavLst>
                                        <p:tav fmla="" tm="0">
                                          <p:val>
                                            <p:strVal val="0"/>
                                          </p:val>
                                        </p:tav>
                                        <p:tav fmla="" tm="100000">
                                          <p:val>
                                            <p:strVal val="#ppt_w"/>
                                          </p:val>
                                        </p:tav>
                                      </p:tavLst>
                                    </p:anim>
                                    <p:anim calcmode="lin" valueType="num">
                                      <p:cBhvr additive="base">
                                        <p:cTn dur="500"/>
                                        <p:tgtEl>
                                          <p:spTgt spid="16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ppt_w</p:attrName>
                                        </p:attrNameLst>
                                      </p:cBhvr>
                                      <p:tavLst>
                                        <p:tav fmla="" tm="0">
                                          <p:val>
                                            <p:strVal val="0"/>
                                          </p:val>
                                        </p:tav>
                                        <p:tav fmla="" tm="100000">
                                          <p:val>
                                            <p:strVal val="#ppt_w"/>
                                          </p:val>
                                        </p:tav>
                                      </p:tavLst>
                                    </p:anim>
                                    <p:anim calcmode="lin" valueType="num">
                                      <p:cBhvr additive="base">
                                        <p:cTn dur="500"/>
                                        <p:tgtEl>
                                          <p:spTgt spid="1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674950" y="1357575"/>
            <a:ext cx="3988200" cy="535200"/>
          </a:xfrm>
          <a:prstGeom prst="rect">
            <a:avLst/>
          </a:prstGeom>
        </p:spPr>
        <p:txBody>
          <a:bodyPr anchorCtr="0" anchor="t" bIns="91425" lIns="91425" rIns="91425" wrap="square" tIns="91425">
            <a:noAutofit/>
          </a:bodyPr>
          <a:lstStyle/>
          <a:p>
            <a:pPr indent="0" lvl="0" marL="0">
              <a:spcBef>
                <a:spcPts val="0"/>
              </a:spcBef>
              <a:buNone/>
            </a:pPr>
            <a:r>
              <a:rPr lang="en"/>
              <a:t>Domains </a:t>
            </a:r>
          </a:p>
        </p:txBody>
      </p:sp>
      <p:sp>
        <p:nvSpPr>
          <p:cNvPr id="174" name="Shape 174"/>
          <p:cNvSpPr txBox="1"/>
          <p:nvPr>
            <p:ph idx="1" type="body"/>
          </p:nvPr>
        </p:nvSpPr>
        <p:spPr>
          <a:xfrm>
            <a:off x="674950" y="2086250"/>
            <a:ext cx="4162500" cy="2261100"/>
          </a:xfrm>
          <a:prstGeom prst="rect">
            <a:avLst/>
          </a:prstGeom>
        </p:spPr>
        <p:txBody>
          <a:bodyPr anchorCtr="0" anchor="t" bIns="91425" lIns="91425" rIns="91425" wrap="square" tIns="91425">
            <a:noAutofit/>
          </a:bodyPr>
          <a:lstStyle/>
          <a:p>
            <a:pPr indent="0" lvl="0" marL="0">
              <a:spcBef>
                <a:spcPts val="0"/>
              </a:spcBef>
              <a:buNone/>
            </a:pPr>
            <a:r>
              <a:rPr lang="en"/>
              <a:t>More domains there are = stronger magnetic forces</a:t>
            </a:r>
          </a:p>
          <a:p>
            <a:pPr indent="0" lvl="0" marL="0">
              <a:spcBef>
                <a:spcPts val="0"/>
              </a:spcBef>
              <a:buNone/>
            </a:pPr>
            <a:r>
              <a:rPr lang="en"/>
              <a:t>Found mainly in metals</a:t>
            </a:r>
          </a:p>
          <a:p>
            <a:pPr indent="0" lvl="0" marL="0">
              <a:spcBef>
                <a:spcPts val="0"/>
              </a:spcBef>
              <a:buNone/>
            </a:pPr>
            <a:r>
              <a:rPr lang="en"/>
              <a:t>Alignment of domains creates magnetism</a:t>
            </a:r>
          </a:p>
          <a:p>
            <a:pPr indent="0" lvl="0" marL="0">
              <a:spcBef>
                <a:spcPts val="0"/>
              </a:spcBef>
              <a:buNone/>
            </a:pPr>
            <a:r>
              <a:rPr lang="en"/>
              <a:t>heat/ friction change alignment</a:t>
            </a:r>
          </a:p>
        </p:txBody>
      </p:sp>
      <p:grpSp>
        <p:nvGrpSpPr>
          <p:cNvPr id="175" name="Shape 175"/>
          <p:cNvGrpSpPr/>
          <p:nvPr/>
        </p:nvGrpSpPr>
        <p:grpSpPr>
          <a:xfrm>
            <a:off x="4983250" y="678525"/>
            <a:ext cx="3467700" cy="4377238"/>
            <a:chOff x="4983250" y="678525"/>
            <a:chExt cx="3467700" cy="4377238"/>
          </a:xfrm>
        </p:grpSpPr>
        <p:cxnSp>
          <p:nvCxnSpPr>
            <p:cNvPr id="176" name="Shape 176"/>
            <p:cNvCxnSpPr/>
            <p:nvPr/>
          </p:nvCxnSpPr>
          <p:spPr>
            <a:xfrm>
              <a:off x="8363650" y="678525"/>
              <a:ext cx="29100" cy="1034400"/>
            </a:xfrm>
            <a:prstGeom prst="straightConnector1">
              <a:avLst/>
            </a:prstGeom>
            <a:noFill/>
            <a:ln cap="flat" cmpd="sng" w="9525">
              <a:solidFill>
                <a:schemeClr val="dk2"/>
              </a:solidFill>
              <a:prstDash val="solid"/>
              <a:round/>
              <a:headEnd len="lg" w="lg" type="none"/>
              <a:tailEnd len="lg" w="lg" type="none"/>
            </a:ln>
          </p:spPr>
        </p:cxnSp>
        <p:cxnSp>
          <p:nvCxnSpPr>
            <p:cNvPr id="177" name="Shape 177"/>
            <p:cNvCxnSpPr/>
            <p:nvPr/>
          </p:nvCxnSpPr>
          <p:spPr>
            <a:xfrm>
              <a:off x="8421850" y="2163675"/>
              <a:ext cx="29100" cy="1034400"/>
            </a:xfrm>
            <a:prstGeom prst="straightConnector1">
              <a:avLst/>
            </a:prstGeom>
            <a:noFill/>
            <a:ln cap="flat" cmpd="sng" w="9525">
              <a:solidFill>
                <a:schemeClr val="dk2"/>
              </a:solidFill>
              <a:prstDash val="solid"/>
              <a:round/>
              <a:headEnd len="lg" w="lg" type="none"/>
              <a:tailEnd len="lg" w="lg" type="none"/>
            </a:ln>
          </p:spPr>
        </p:cxnSp>
        <p:cxnSp>
          <p:nvCxnSpPr>
            <p:cNvPr id="178" name="Shape 178"/>
            <p:cNvCxnSpPr/>
            <p:nvPr/>
          </p:nvCxnSpPr>
          <p:spPr>
            <a:xfrm>
              <a:off x="8421850" y="3700300"/>
              <a:ext cx="29100" cy="1034400"/>
            </a:xfrm>
            <a:prstGeom prst="straightConnector1">
              <a:avLst/>
            </a:prstGeom>
            <a:noFill/>
            <a:ln cap="flat" cmpd="sng" w="9525">
              <a:solidFill>
                <a:schemeClr val="dk2"/>
              </a:solidFill>
              <a:prstDash val="solid"/>
              <a:round/>
              <a:headEnd len="lg" w="lg" type="none"/>
              <a:tailEnd len="lg" w="lg" type="none"/>
            </a:ln>
          </p:spPr>
        </p:cxnSp>
        <p:grpSp>
          <p:nvGrpSpPr>
            <p:cNvPr id="179" name="Shape 179"/>
            <p:cNvGrpSpPr/>
            <p:nvPr/>
          </p:nvGrpSpPr>
          <p:grpSpPr>
            <a:xfrm>
              <a:off x="4983250" y="678525"/>
              <a:ext cx="3438600" cy="4377238"/>
              <a:chOff x="4983250" y="678525"/>
              <a:chExt cx="3438600" cy="4377238"/>
            </a:xfrm>
          </p:grpSpPr>
          <p:cxnSp>
            <p:nvCxnSpPr>
              <p:cNvPr id="180" name="Shape 180"/>
              <p:cNvCxnSpPr/>
              <p:nvPr/>
            </p:nvCxnSpPr>
            <p:spPr>
              <a:xfrm>
                <a:off x="4983250" y="678525"/>
                <a:ext cx="29100" cy="1034400"/>
              </a:xfrm>
              <a:prstGeom prst="straightConnector1">
                <a:avLst/>
              </a:prstGeom>
              <a:noFill/>
              <a:ln cap="flat" cmpd="sng" w="9525">
                <a:solidFill>
                  <a:schemeClr val="dk2"/>
                </a:solidFill>
                <a:prstDash val="solid"/>
                <a:round/>
                <a:headEnd len="lg" w="lg" type="none"/>
                <a:tailEnd len="lg" w="lg" type="none"/>
              </a:ln>
            </p:spPr>
          </p:cxnSp>
          <p:cxnSp>
            <p:nvCxnSpPr>
              <p:cNvPr id="181" name="Shape 181"/>
              <p:cNvCxnSpPr/>
              <p:nvPr/>
            </p:nvCxnSpPr>
            <p:spPr>
              <a:xfrm flipH="1" rot="10800000">
                <a:off x="4983250" y="678525"/>
                <a:ext cx="3409500" cy="14700"/>
              </a:xfrm>
              <a:prstGeom prst="straightConnector1">
                <a:avLst/>
              </a:prstGeom>
              <a:noFill/>
              <a:ln cap="flat" cmpd="sng" w="9525">
                <a:solidFill>
                  <a:schemeClr val="dk2"/>
                </a:solidFill>
                <a:prstDash val="solid"/>
                <a:round/>
                <a:headEnd len="lg" w="lg" type="none"/>
                <a:tailEnd len="lg" w="lg" type="none"/>
              </a:ln>
            </p:spPr>
          </p:cxnSp>
          <p:cxnSp>
            <p:nvCxnSpPr>
              <p:cNvPr id="182" name="Shape 182"/>
              <p:cNvCxnSpPr/>
              <p:nvPr/>
            </p:nvCxnSpPr>
            <p:spPr>
              <a:xfrm flipH="1" rot="10800000">
                <a:off x="5012350" y="1712913"/>
                <a:ext cx="3409500" cy="14700"/>
              </a:xfrm>
              <a:prstGeom prst="straightConnector1">
                <a:avLst/>
              </a:prstGeom>
              <a:noFill/>
              <a:ln cap="flat" cmpd="sng" w="9525">
                <a:solidFill>
                  <a:schemeClr val="dk2"/>
                </a:solidFill>
                <a:prstDash val="solid"/>
                <a:round/>
                <a:headEnd len="lg" w="lg" type="none"/>
                <a:tailEnd len="lg" w="lg" type="none"/>
              </a:ln>
            </p:spPr>
          </p:cxnSp>
          <p:cxnSp>
            <p:nvCxnSpPr>
              <p:cNvPr id="183" name="Shape 183"/>
              <p:cNvCxnSpPr/>
              <p:nvPr/>
            </p:nvCxnSpPr>
            <p:spPr>
              <a:xfrm>
                <a:off x="4983250" y="2163675"/>
                <a:ext cx="29100" cy="1034400"/>
              </a:xfrm>
              <a:prstGeom prst="straightConnector1">
                <a:avLst/>
              </a:prstGeom>
              <a:noFill/>
              <a:ln cap="flat" cmpd="sng" w="9525">
                <a:solidFill>
                  <a:schemeClr val="dk2"/>
                </a:solidFill>
                <a:prstDash val="solid"/>
                <a:round/>
                <a:headEnd len="lg" w="lg" type="none"/>
                <a:tailEnd len="lg" w="lg" type="none"/>
              </a:ln>
            </p:spPr>
          </p:cxnSp>
          <p:cxnSp>
            <p:nvCxnSpPr>
              <p:cNvPr id="184" name="Shape 184"/>
              <p:cNvCxnSpPr/>
              <p:nvPr/>
            </p:nvCxnSpPr>
            <p:spPr>
              <a:xfrm>
                <a:off x="4983250" y="3700300"/>
                <a:ext cx="29100" cy="1034400"/>
              </a:xfrm>
              <a:prstGeom prst="straightConnector1">
                <a:avLst/>
              </a:prstGeom>
              <a:noFill/>
              <a:ln cap="flat" cmpd="sng" w="9525">
                <a:solidFill>
                  <a:schemeClr val="dk2"/>
                </a:solidFill>
                <a:prstDash val="solid"/>
                <a:round/>
                <a:headEnd len="lg" w="lg" type="none"/>
                <a:tailEnd len="lg" w="lg" type="none"/>
              </a:ln>
            </p:spPr>
          </p:cxnSp>
          <p:cxnSp>
            <p:nvCxnSpPr>
              <p:cNvPr id="185" name="Shape 185"/>
              <p:cNvCxnSpPr/>
              <p:nvPr/>
            </p:nvCxnSpPr>
            <p:spPr>
              <a:xfrm flipH="1" rot="10800000">
                <a:off x="5012350" y="2189400"/>
                <a:ext cx="3409500" cy="14700"/>
              </a:xfrm>
              <a:prstGeom prst="straightConnector1">
                <a:avLst/>
              </a:prstGeom>
              <a:noFill/>
              <a:ln cap="flat" cmpd="sng" w="9525">
                <a:solidFill>
                  <a:schemeClr val="dk2"/>
                </a:solidFill>
                <a:prstDash val="solid"/>
                <a:round/>
                <a:headEnd len="lg" w="lg" type="none"/>
                <a:tailEnd len="lg" w="lg" type="none"/>
              </a:ln>
            </p:spPr>
          </p:cxnSp>
          <p:cxnSp>
            <p:nvCxnSpPr>
              <p:cNvPr id="186" name="Shape 186"/>
              <p:cNvCxnSpPr/>
              <p:nvPr/>
            </p:nvCxnSpPr>
            <p:spPr>
              <a:xfrm flipH="1" rot="10800000">
                <a:off x="4983250" y="3183375"/>
                <a:ext cx="3409500" cy="14700"/>
              </a:xfrm>
              <a:prstGeom prst="straightConnector1">
                <a:avLst/>
              </a:prstGeom>
              <a:noFill/>
              <a:ln cap="flat" cmpd="sng" w="9525">
                <a:solidFill>
                  <a:schemeClr val="dk2"/>
                </a:solidFill>
                <a:prstDash val="solid"/>
                <a:round/>
                <a:headEnd len="lg" w="lg" type="none"/>
                <a:tailEnd len="lg" w="lg" type="none"/>
              </a:ln>
            </p:spPr>
          </p:cxnSp>
          <p:cxnSp>
            <p:nvCxnSpPr>
              <p:cNvPr id="187" name="Shape 187"/>
              <p:cNvCxnSpPr/>
              <p:nvPr/>
            </p:nvCxnSpPr>
            <p:spPr>
              <a:xfrm flipH="1" rot="10800000">
                <a:off x="5012350" y="4705975"/>
                <a:ext cx="3409500" cy="14700"/>
              </a:xfrm>
              <a:prstGeom prst="straightConnector1">
                <a:avLst/>
              </a:prstGeom>
              <a:noFill/>
              <a:ln cap="flat" cmpd="sng" w="9525">
                <a:solidFill>
                  <a:schemeClr val="dk2"/>
                </a:solidFill>
                <a:prstDash val="solid"/>
                <a:round/>
                <a:headEnd len="lg" w="lg" type="none"/>
                <a:tailEnd len="lg" w="lg" type="none"/>
              </a:ln>
            </p:spPr>
          </p:cxnSp>
          <p:cxnSp>
            <p:nvCxnSpPr>
              <p:cNvPr id="188" name="Shape 188"/>
              <p:cNvCxnSpPr/>
              <p:nvPr/>
            </p:nvCxnSpPr>
            <p:spPr>
              <a:xfrm flipH="1" rot="10800000">
                <a:off x="5012350" y="3700275"/>
                <a:ext cx="3409500" cy="14700"/>
              </a:xfrm>
              <a:prstGeom prst="straightConnector1">
                <a:avLst/>
              </a:prstGeom>
              <a:noFill/>
              <a:ln cap="flat" cmpd="sng" w="9525">
                <a:solidFill>
                  <a:schemeClr val="dk2"/>
                </a:solidFill>
                <a:prstDash val="solid"/>
                <a:round/>
                <a:headEnd len="lg" w="lg" type="none"/>
                <a:tailEnd len="lg" w="lg" type="none"/>
              </a:ln>
            </p:spPr>
          </p:cxnSp>
          <p:cxnSp>
            <p:nvCxnSpPr>
              <p:cNvPr id="189" name="Shape 189"/>
              <p:cNvCxnSpPr/>
              <p:nvPr/>
            </p:nvCxnSpPr>
            <p:spPr>
              <a:xfrm>
                <a:off x="5260150" y="955500"/>
                <a:ext cx="276900" cy="218700"/>
              </a:xfrm>
              <a:prstGeom prst="straightConnector1">
                <a:avLst/>
              </a:prstGeom>
              <a:noFill/>
              <a:ln cap="flat" cmpd="sng" w="9525">
                <a:solidFill>
                  <a:schemeClr val="dk2"/>
                </a:solidFill>
                <a:prstDash val="solid"/>
                <a:round/>
                <a:headEnd len="lg" w="lg" type="none"/>
                <a:tailEnd len="lg" w="lg" type="triangle"/>
              </a:ln>
            </p:spPr>
          </p:cxnSp>
          <p:cxnSp>
            <p:nvCxnSpPr>
              <p:cNvPr id="190" name="Shape 190"/>
              <p:cNvCxnSpPr/>
              <p:nvPr/>
            </p:nvCxnSpPr>
            <p:spPr>
              <a:xfrm flipH="1" rot="10800000">
                <a:off x="6586100" y="926275"/>
                <a:ext cx="131100" cy="349800"/>
              </a:xfrm>
              <a:prstGeom prst="straightConnector1">
                <a:avLst/>
              </a:prstGeom>
              <a:noFill/>
              <a:ln cap="flat" cmpd="sng" w="9525">
                <a:solidFill>
                  <a:schemeClr val="dk2"/>
                </a:solidFill>
                <a:prstDash val="solid"/>
                <a:round/>
                <a:headEnd len="lg" w="lg" type="none"/>
                <a:tailEnd len="lg" w="lg" type="triangle"/>
              </a:ln>
            </p:spPr>
          </p:cxnSp>
          <p:cxnSp>
            <p:nvCxnSpPr>
              <p:cNvPr id="191" name="Shape 191"/>
              <p:cNvCxnSpPr/>
              <p:nvPr/>
            </p:nvCxnSpPr>
            <p:spPr>
              <a:xfrm>
                <a:off x="7387500" y="1159500"/>
                <a:ext cx="437100" cy="0"/>
              </a:xfrm>
              <a:prstGeom prst="straightConnector1">
                <a:avLst/>
              </a:prstGeom>
              <a:noFill/>
              <a:ln cap="flat" cmpd="sng" w="9525">
                <a:solidFill>
                  <a:schemeClr val="dk2"/>
                </a:solidFill>
                <a:prstDash val="solid"/>
                <a:round/>
                <a:headEnd len="lg" w="lg" type="none"/>
                <a:tailEnd len="lg" w="lg" type="triangle"/>
              </a:ln>
            </p:spPr>
          </p:cxnSp>
          <p:cxnSp>
            <p:nvCxnSpPr>
              <p:cNvPr id="192" name="Shape 192"/>
              <p:cNvCxnSpPr/>
              <p:nvPr/>
            </p:nvCxnSpPr>
            <p:spPr>
              <a:xfrm rot="10800000">
                <a:off x="5682700" y="1465525"/>
                <a:ext cx="306000" cy="29100"/>
              </a:xfrm>
              <a:prstGeom prst="straightConnector1">
                <a:avLst/>
              </a:prstGeom>
              <a:noFill/>
              <a:ln cap="flat" cmpd="sng" w="9525">
                <a:solidFill>
                  <a:schemeClr val="dk2"/>
                </a:solidFill>
                <a:prstDash val="solid"/>
                <a:round/>
                <a:headEnd len="lg" w="lg" type="none"/>
                <a:tailEnd len="lg" w="lg" type="triangle"/>
              </a:ln>
            </p:spPr>
          </p:cxnSp>
          <p:cxnSp>
            <p:nvCxnSpPr>
              <p:cNvPr id="193" name="Shape 193"/>
              <p:cNvCxnSpPr/>
              <p:nvPr/>
            </p:nvCxnSpPr>
            <p:spPr>
              <a:xfrm rot="10800000">
                <a:off x="7096050" y="1480000"/>
                <a:ext cx="510000" cy="72900"/>
              </a:xfrm>
              <a:prstGeom prst="straightConnector1">
                <a:avLst/>
              </a:prstGeom>
              <a:noFill/>
              <a:ln cap="flat" cmpd="sng" w="9525">
                <a:solidFill>
                  <a:schemeClr val="dk2"/>
                </a:solidFill>
                <a:prstDash val="solid"/>
                <a:round/>
                <a:headEnd len="lg" w="lg" type="none"/>
                <a:tailEnd len="lg" w="lg" type="triangle"/>
              </a:ln>
            </p:spPr>
          </p:cxnSp>
          <p:cxnSp>
            <p:nvCxnSpPr>
              <p:cNvPr id="194" name="Shape 194"/>
              <p:cNvCxnSpPr/>
              <p:nvPr/>
            </p:nvCxnSpPr>
            <p:spPr>
              <a:xfrm rot="10800000">
                <a:off x="5187200" y="2397925"/>
                <a:ext cx="145800" cy="247800"/>
              </a:xfrm>
              <a:prstGeom prst="straightConnector1">
                <a:avLst/>
              </a:prstGeom>
              <a:noFill/>
              <a:ln cap="flat" cmpd="sng" w="9525">
                <a:solidFill>
                  <a:schemeClr val="dk2"/>
                </a:solidFill>
                <a:prstDash val="solid"/>
                <a:round/>
                <a:headEnd len="lg" w="lg" type="none"/>
                <a:tailEnd len="lg" w="lg" type="triangle"/>
              </a:ln>
            </p:spPr>
          </p:cxnSp>
          <p:cxnSp>
            <p:nvCxnSpPr>
              <p:cNvPr id="195" name="Shape 195"/>
              <p:cNvCxnSpPr/>
              <p:nvPr/>
            </p:nvCxnSpPr>
            <p:spPr>
              <a:xfrm rot="10800000">
                <a:off x="5391250" y="2331600"/>
                <a:ext cx="145800" cy="247800"/>
              </a:xfrm>
              <a:prstGeom prst="straightConnector1">
                <a:avLst/>
              </a:prstGeom>
              <a:noFill/>
              <a:ln cap="flat" cmpd="sng" w="9525">
                <a:solidFill>
                  <a:schemeClr val="dk2"/>
                </a:solidFill>
                <a:prstDash val="solid"/>
                <a:round/>
                <a:headEnd len="lg" w="lg" type="none"/>
                <a:tailEnd len="lg" w="lg" type="triangle"/>
              </a:ln>
            </p:spPr>
          </p:cxnSp>
          <p:cxnSp>
            <p:nvCxnSpPr>
              <p:cNvPr id="196" name="Shape 196"/>
              <p:cNvCxnSpPr/>
              <p:nvPr/>
            </p:nvCxnSpPr>
            <p:spPr>
              <a:xfrm rot="10800000">
                <a:off x="5682700" y="2331600"/>
                <a:ext cx="145800" cy="247800"/>
              </a:xfrm>
              <a:prstGeom prst="straightConnector1">
                <a:avLst/>
              </a:prstGeom>
              <a:noFill/>
              <a:ln cap="flat" cmpd="sng" w="9525">
                <a:solidFill>
                  <a:schemeClr val="dk2"/>
                </a:solidFill>
                <a:prstDash val="solid"/>
                <a:round/>
                <a:headEnd len="lg" w="lg" type="none"/>
                <a:tailEnd len="lg" w="lg" type="triangle"/>
              </a:ln>
            </p:spPr>
          </p:cxnSp>
          <p:cxnSp>
            <p:nvCxnSpPr>
              <p:cNvPr id="197" name="Shape 197"/>
              <p:cNvCxnSpPr/>
              <p:nvPr/>
            </p:nvCxnSpPr>
            <p:spPr>
              <a:xfrm flipH="1" rot="10800000">
                <a:off x="5158150" y="2835025"/>
                <a:ext cx="859800" cy="14700"/>
              </a:xfrm>
              <a:prstGeom prst="straightConnector1">
                <a:avLst/>
              </a:prstGeom>
              <a:noFill/>
              <a:ln cap="flat" cmpd="sng" w="9525">
                <a:solidFill>
                  <a:schemeClr val="dk2"/>
                </a:solidFill>
                <a:prstDash val="solid"/>
                <a:round/>
                <a:headEnd len="lg" w="lg" type="none"/>
                <a:tailEnd len="lg" w="lg" type="triangle"/>
              </a:ln>
            </p:spPr>
          </p:cxnSp>
          <p:cxnSp>
            <p:nvCxnSpPr>
              <p:cNvPr id="198" name="Shape 198"/>
              <p:cNvCxnSpPr/>
              <p:nvPr/>
            </p:nvCxnSpPr>
            <p:spPr>
              <a:xfrm flipH="1" rot="10800000">
                <a:off x="5158150" y="3009200"/>
                <a:ext cx="859800" cy="14700"/>
              </a:xfrm>
              <a:prstGeom prst="straightConnector1">
                <a:avLst/>
              </a:prstGeom>
              <a:noFill/>
              <a:ln cap="flat" cmpd="sng" w="9525">
                <a:solidFill>
                  <a:schemeClr val="dk2"/>
                </a:solidFill>
                <a:prstDash val="solid"/>
                <a:round/>
                <a:headEnd len="lg" w="lg" type="none"/>
                <a:tailEnd len="lg" w="lg" type="triangle"/>
              </a:ln>
            </p:spPr>
          </p:cxnSp>
          <p:cxnSp>
            <p:nvCxnSpPr>
              <p:cNvPr id="199" name="Shape 199"/>
              <p:cNvCxnSpPr/>
              <p:nvPr/>
            </p:nvCxnSpPr>
            <p:spPr>
              <a:xfrm>
                <a:off x="6003250" y="2427150"/>
                <a:ext cx="422700" cy="582900"/>
              </a:xfrm>
              <a:prstGeom prst="straightConnector1">
                <a:avLst/>
              </a:prstGeom>
              <a:noFill/>
              <a:ln cap="flat" cmpd="sng" w="9525">
                <a:solidFill>
                  <a:schemeClr val="dk2"/>
                </a:solidFill>
                <a:prstDash val="solid"/>
                <a:round/>
                <a:headEnd len="lg" w="lg" type="none"/>
                <a:tailEnd len="lg" w="lg" type="triangle"/>
              </a:ln>
            </p:spPr>
          </p:cxnSp>
          <p:cxnSp>
            <p:nvCxnSpPr>
              <p:cNvPr id="200" name="Shape 200"/>
              <p:cNvCxnSpPr/>
              <p:nvPr/>
            </p:nvCxnSpPr>
            <p:spPr>
              <a:xfrm>
                <a:off x="6294500" y="2402288"/>
                <a:ext cx="422700" cy="582900"/>
              </a:xfrm>
              <a:prstGeom prst="straightConnector1">
                <a:avLst/>
              </a:prstGeom>
              <a:noFill/>
              <a:ln cap="flat" cmpd="sng" w="9525">
                <a:solidFill>
                  <a:schemeClr val="dk2"/>
                </a:solidFill>
                <a:prstDash val="solid"/>
                <a:round/>
                <a:headEnd len="lg" w="lg" type="none"/>
                <a:tailEnd len="lg" w="lg" type="triangle"/>
              </a:ln>
            </p:spPr>
          </p:cxnSp>
          <p:cxnSp>
            <p:nvCxnSpPr>
              <p:cNvPr id="201" name="Shape 201"/>
              <p:cNvCxnSpPr/>
              <p:nvPr/>
            </p:nvCxnSpPr>
            <p:spPr>
              <a:xfrm>
                <a:off x="6666075" y="2402288"/>
                <a:ext cx="422700" cy="582900"/>
              </a:xfrm>
              <a:prstGeom prst="straightConnector1">
                <a:avLst/>
              </a:prstGeom>
              <a:noFill/>
              <a:ln cap="flat" cmpd="sng" w="9525">
                <a:solidFill>
                  <a:schemeClr val="dk2"/>
                </a:solidFill>
                <a:prstDash val="solid"/>
                <a:round/>
                <a:headEnd len="lg" w="lg" type="none"/>
                <a:tailEnd len="lg" w="lg" type="triangle"/>
              </a:ln>
            </p:spPr>
          </p:cxnSp>
          <p:cxnSp>
            <p:nvCxnSpPr>
              <p:cNvPr id="202" name="Shape 202"/>
              <p:cNvCxnSpPr/>
              <p:nvPr/>
            </p:nvCxnSpPr>
            <p:spPr>
              <a:xfrm rot="10800000">
                <a:off x="6979550" y="2398050"/>
                <a:ext cx="1078200" cy="29100"/>
              </a:xfrm>
              <a:prstGeom prst="straightConnector1">
                <a:avLst/>
              </a:prstGeom>
              <a:noFill/>
              <a:ln cap="flat" cmpd="sng" w="9525">
                <a:solidFill>
                  <a:schemeClr val="dk2"/>
                </a:solidFill>
                <a:prstDash val="solid"/>
                <a:round/>
                <a:headEnd len="lg" w="lg" type="none"/>
                <a:tailEnd len="lg" w="lg" type="triangle"/>
              </a:ln>
            </p:spPr>
          </p:cxnSp>
          <p:cxnSp>
            <p:nvCxnSpPr>
              <p:cNvPr id="203" name="Shape 203"/>
              <p:cNvCxnSpPr/>
              <p:nvPr/>
            </p:nvCxnSpPr>
            <p:spPr>
              <a:xfrm rot="10800000">
                <a:off x="7131950" y="2550450"/>
                <a:ext cx="1078200" cy="29100"/>
              </a:xfrm>
              <a:prstGeom prst="straightConnector1">
                <a:avLst/>
              </a:prstGeom>
              <a:noFill/>
              <a:ln cap="flat" cmpd="sng" w="9525">
                <a:solidFill>
                  <a:schemeClr val="dk2"/>
                </a:solidFill>
                <a:prstDash val="solid"/>
                <a:round/>
                <a:headEnd len="lg" w="lg" type="none"/>
                <a:tailEnd len="lg" w="lg" type="triangle"/>
              </a:ln>
            </p:spPr>
          </p:cxnSp>
          <p:cxnSp>
            <p:nvCxnSpPr>
              <p:cNvPr id="204" name="Shape 204"/>
              <p:cNvCxnSpPr/>
              <p:nvPr/>
            </p:nvCxnSpPr>
            <p:spPr>
              <a:xfrm rot="10800000">
                <a:off x="7284350" y="2702850"/>
                <a:ext cx="1078200" cy="29100"/>
              </a:xfrm>
              <a:prstGeom prst="straightConnector1">
                <a:avLst/>
              </a:prstGeom>
              <a:noFill/>
              <a:ln cap="flat" cmpd="sng" w="9525">
                <a:solidFill>
                  <a:schemeClr val="dk2"/>
                </a:solidFill>
                <a:prstDash val="solid"/>
                <a:round/>
                <a:headEnd len="lg" w="lg" type="none"/>
                <a:tailEnd len="lg" w="lg" type="triangle"/>
              </a:ln>
            </p:spPr>
          </p:cxnSp>
          <p:cxnSp>
            <p:nvCxnSpPr>
              <p:cNvPr id="205" name="Shape 205"/>
              <p:cNvCxnSpPr/>
              <p:nvPr/>
            </p:nvCxnSpPr>
            <p:spPr>
              <a:xfrm rot="10800000">
                <a:off x="7431200" y="2864200"/>
                <a:ext cx="0" cy="247800"/>
              </a:xfrm>
              <a:prstGeom prst="straightConnector1">
                <a:avLst/>
              </a:prstGeom>
              <a:noFill/>
              <a:ln cap="flat" cmpd="sng" w="9525">
                <a:solidFill>
                  <a:schemeClr val="dk2"/>
                </a:solidFill>
                <a:prstDash val="solid"/>
                <a:round/>
                <a:headEnd len="lg" w="lg" type="none"/>
                <a:tailEnd len="lg" w="lg" type="triangle"/>
              </a:ln>
            </p:spPr>
          </p:cxnSp>
          <p:cxnSp>
            <p:nvCxnSpPr>
              <p:cNvPr id="206" name="Shape 206"/>
              <p:cNvCxnSpPr/>
              <p:nvPr/>
            </p:nvCxnSpPr>
            <p:spPr>
              <a:xfrm rot="10800000">
                <a:off x="7606050" y="2833763"/>
                <a:ext cx="0" cy="247800"/>
              </a:xfrm>
              <a:prstGeom prst="straightConnector1">
                <a:avLst/>
              </a:prstGeom>
              <a:noFill/>
              <a:ln cap="flat" cmpd="sng" w="9525">
                <a:solidFill>
                  <a:schemeClr val="dk2"/>
                </a:solidFill>
                <a:prstDash val="solid"/>
                <a:round/>
                <a:headEnd len="lg" w="lg" type="none"/>
                <a:tailEnd len="lg" w="lg" type="triangle"/>
              </a:ln>
            </p:spPr>
          </p:cxnSp>
          <p:cxnSp>
            <p:nvCxnSpPr>
              <p:cNvPr id="207" name="Shape 207"/>
              <p:cNvCxnSpPr/>
              <p:nvPr/>
            </p:nvCxnSpPr>
            <p:spPr>
              <a:xfrm rot="10800000">
                <a:off x="7823450" y="2833763"/>
                <a:ext cx="0" cy="247800"/>
              </a:xfrm>
              <a:prstGeom prst="straightConnector1">
                <a:avLst/>
              </a:prstGeom>
              <a:noFill/>
              <a:ln cap="flat" cmpd="sng" w="9525">
                <a:solidFill>
                  <a:schemeClr val="dk2"/>
                </a:solidFill>
                <a:prstDash val="solid"/>
                <a:round/>
                <a:headEnd len="lg" w="lg" type="none"/>
                <a:tailEnd len="lg" w="lg" type="triangle"/>
              </a:ln>
            </p:spPr>
          </p:cxnSp>
          <p:cxnSp>
            <p:nvCxnSpPr>
              <p:cNvPr id="208" name="Shape 208"/>
              <p:cNvCxnSpPr/>
              <p:nvPr/>
            </p:nvCxnSpPr>
            <p:spPr>
              <a:xfrm rot="10800000">
                <a:off x="8121525" y="2833763"/>
                <a:ext cx="0" cy="247800"/>
              </a:xfrm>
              <a:prstGeom prst="straightConnector1">
                <a:avLst/>
              </a:prstGeom>
              <a:noFill/>
              <a:ln cap="flat" cmpd="sng" w="9525">
                <a:solidFill>
                  <a:schemeClr val="dk2"/>
                </a:solidFill>
                <a:prstDash val="solid"/>
                <a:round/>
                <a:headEnd len="lg" w="lg" type="none"/>
                <a:tailEnd len="lg" w="lg" type="triangle"/>
              </a:ln>
            </p:spPr>
          </p:cxnSp>
          <p:cxnSp>
            <p:nvCxnSpPr>
              <p:cNvPr id="209" name="Shape 209"/>
              <p:cNvCxnSpPr/>
              <p:nvPr/>
            </p:nvCxnSpPr>
            <p:spPr>
              <a:xfrm rot="10800000">
                <a:off x="5143575" y="4190350"/>
                <a:ext cx="0" cy="393300"/>
              </a:xfrm>
              <a:prstGeom prst="straightConnector1">
                <a:avLst/>
              </a:prstGeom>
              <a:noFill/>
              <a:ln cap="flat" cmpd="sng" w="9525">
                <a:solidFill>
                  <a:schemeClr val="dk2"/>
                </a:solidFill>
                <a:prstDash val="solid"/>
                <a:round/>
                <a:headEnd len="lg" w="lg" type="none"/>
                <a:tailEnd len="lg" w="lg" type="triangle"/>
              </a:ln>
            </p:spPr>
          </p:cxnSp>
          <p:cxnSp>
            <p:nvCxnSpPr>
              <p:cNvPr id="210" name="Shape 210"/>
              <p:cNvCxnSpPr/>
              <p:nvPr/>
            </p:nvCxnSpPr>
            <p:spPr>
              <a:xfrm rot="10800000">
                <a:off x="5260100" y="4217175"/>
                <a:ext cx="0" cy="393300"/>
              </a:xfrm>
              <a:prstGeom prst="straightConnector1">
                <a:avLst/>
              </a:prstGeom>
              <a:noFill/>
              <a:ln cap="flat" cmpd="sng" w="9525">
                <a:solidFill>
                  <a:schemeClr val="dk2"/>
                </a:solidFill>
                <a:prstDash val="solid"/>
                <a:round/>
                <a:headEnd len="lg" w="lg" type="none"/>
                <a:tailEnd len="lg" w="lg" type="triangle"/>
              </a:ln>
            </p:spPr>
          </p:cxnSp>
          <p:cxnSp>
            <p:nvCxnSpPr>
              <p:cNvPr id="211" name="Shape 211"/>
              <p:cNvCxnSpPr/>
              <p:nvPr/>
            </p:nvCxnSpPr>
            <p:spPr>
              <a:xfrm rot="10800000">
                <a:off x="5464150" y="4140325"/>
                <a:ext cx="0" cy="393300"/>
              </a:xfrm>
              <a:prstGeom prst="straightConnector1">
                <a:avLst/>
              </a:prstGeom>
              <a:noFill/>
              <a:ln cap="flat" cmpd="sng" w="9525">
                <a:solidFill>
                  <a:schemeClr val="dk2"/>
                </a:solidFill>
                <a:prstDash val="solid"/>
                <a:round/>
                <a:headEnd len="lg" w="lg" type="none"/>
                <a:tailEnd len="lg" w="lg" type="triangle"/>
              </a:ln>
            </p:spPr>
          </p:cxnSp>
          <p:cxnSp>
            <p:nvCxnSpPr>
              <p:cNvPr id="212" name="Shape 212"/>
              <p:cNvCxnSpPr/>
              <p:nvPr/>
            </p:nvCxnSpPr>
            <p:spPr>
              <a:xfrm rot="10800000">
                <a:off x="5588050" y="4217175"/>
                <a:ext cx="0" cy="393300"/>
              </a:xfrm>
              <a:prstGeom prst="straightConnector1">
                <a:avLst/>
              </a:prstGeom>
              <a:noFill/>
              <a:ln cap="flat" cmpd="sng" w="9525">
                <a:solidFill>
                  <a:schemeClr val="dk2"/>
                </a:solidFill>
                <a:prstDash val="solid"/>
                <a:round/>
                <a:headEnd len="lg" w="lg" type="none"/>
                <a:tailEnd len="lg" w="lg" type="triangle"/>
              </a:ln>
            </p:spPr>
          </p:cxnSp>
          <p:cxnSp>
            <p:nvCxnSpPr>
              <p:cNvPr id="213" name="Shape 213"/>
              <p:cNvCxnSpPr/>
              <p:nvPr/>
            </p:nvCxnSpPr>
            <p:spPr>
              <a:xfrm rot="10800000">
                <a:off x="5835700" y="4217175"/>
                <a:ext cx="0" cy="393300"/>
              </a:xfrm>
              <a:prstGeom prst="straightConnector1">
                <a:avLst/>
              </a:prstGeom>
              <a:noFill/>
              <a:ln cap="flat" cmpd="sng" w="9525">
                <a:solidFill>
                  <a:schemeClr val="dk2"/>
                </a:solidFill>
                <a:prstDash val="solid"/>
                <a:round/>
                <a:headEnd len="lg" w="lg" type="none"/>
                <a:tailEnd len="lg" w="lg" type="triangle"/>
              </a:ln>
            </p:spPr>
          </p:cxnSp>
          <p:cxnSp>
            <p:nvCxnSpPr>
              <p:cNvPr id="214" name="Shape 214"/>
              <p:cNvCxnSpPr/>
              <p:nvPr/>
            </p:nvCxnSpPr>
            <p:spPr>
              <a:xfrm rot="10800000">
                <a:off x="6148850" y="3869800"/>
                <a:ext cx="14700" cy="728400"/>
              </a:xfrm>
              <a:prstGeom prst="straightConnector1">
                <a:avLst/>
              </a:prstGeom>
              <a:noFill/>
              <a:ln cap="flat" cmpd="sng" w="9525">
                <a:solidFill>
                  <a:schemeClr val="dk2"/>
                </a:solidFill>
                <a:prstDash val="solid"/>
                <a:round/>
                <a:headEnd len="lg" w="lg" type="none"/>
                <a:tailEnd len="lg" w="lg" type="triangle"/>
              </a:ln>
            </p:spPr>
          </p:cxnSp>
          <p:cxnSp>
            <p:nvCxnSpPr>
              <p:cNvPr id="215" name="Shape 215"/>
              <p:cNvCxnSpPr/>
              <p:nvPr/>
            </p:nvCxnSpPr>
            <p:spPr>
              <a:xfrm rot="10800000">
                <a:off x="6294500" y="3846275"/>
                <a:ext cx="14700" cy="728400"/>
              </a:xfrm>
              <a:prstGeom prst="straightConnector1">
                <a:avLst/>
              </a:prstGeom>
              <a:noFill/>
              <a:ln cap="flat" cmpd="sng" w="9525">
                <a:solidFill>
                  <a:schemeClr val="dk2"/>
                </a:solidFill>
                <a:prstDash val="solid"/>
                <a:round/>
                <a:headEnd len="lg" w="lg" type="none"/>
                <a:tailEnd len="lg" w="lg" type="triangle"/>
              </a:ln>
            </p:spPr>
          </p:cxnSp>
          <p:cxnSp>
            <p:nvCxnSpPr>
              <p:cNvPr id="216" name="Shape 216"/>
              <p:cNvCxnSpPr/>
              <p:nvPr/>
            </p:nvCxnSpPr>
            <p:spPr>
              <a:xfrm rot="10800000">
                <a:off x="6476700" y="3846275"/>
                <a:ext cx="14700" cy="728400"/>
              </a:xfrm>
              <a:prstGeom prst="straightConnector1">
                <a:avLst/>
              </a:prstGeom>
              <a:noFill/>
              <a:ln cap="flat" cmpd="sng" w="9525">
                <a:solidFill>
                  <a:schemeClr val="dk2"/>
                </a:solidFill>
                <a:prstDash val="solid"/>
                <a:round/>
                <a:headEnd len="lg" w="lg" type="none"/>
                <a:tailEnd len="lg" w="lg" type="triangle"/>
              </a:ln>
            </p:spPr>
          </p:cxnSp>
          <p:cxnSp>
            <p:nvCxnSpPr>
              <p:cNvPr id="217" name="Shape 217"/>
              <p:cNvCxnSpPr/>
              <p:nvPr/>
            </p:nvCxnSpPr>
            <p:spPr>
              <a:xfrm rot="10800000">
                <a:off x="6658900" y="3805225"/>
                <a:ext cx="14700" cy="728400"/>
              </a:xfrm>
              <a:prstGeom prst="straightConnector1">
                <a:avLst/>
              </a:prstGeom>
              <a:noFill/>
              <a:ln cap="flat" cmpd="sng" w="9525">
                <a:solidFill>
                  <a:schemeClr val="dk2"/>
                </a:solidFill>
                <a:prstDash val="solid"/>
                <a:round/>
                <a:headEnd len="lg" w="lg" type="none"/>
                <a:tailEnd len="lg" w="lg" type="triangle"/>
              </a:ln>
            </p:spPr>
          </p:cxnSp>
          <p:cxnSp>
            <p:nvCxnSpPr>
              <p:cNvPr id="218" name="Shape 218"/>
              <p:cNvCxnSpPr/>
              <p:nvPr/>
            </p:nvCxnSpPr>
            <p:spPr>
              <a:xfrm rot="10800000">
                <a:off x="6833625" y="3846275"/>
                <a:ext cx="14700" cy="728400"/>
              </a:xfrm>
              <a:prstGeom prst="straightConnector1">
                <a:avLst/>
              </a:prstGeom>
              <a:noFill/>
              <a:ln cap="flat" cmpd="sng" w="9525">
                <a:solidFill>
                  <a:schemeClr val="dk2"/>
                </a:solidFill>
                <a:prstDash val="solid"/>
                <a:round/>
                <a:headEnd len="lg" w="lg" type="none"/>
                <a:tailEnd len="lg" w="lg" type="triangle"/>
              </a:ln>
            </p:spPr>
          </p:cxnSp>
          <p:cxnSp>
            <p:nvCxnSpPr>
              <p:cNvPr id="219" name="Shape 219"/>
              <p:cNvCxnSpPr/>
              <p:nvPr/>
            </p:nvCxnSpPr>
            <p:spPr>
              <a:xfrm rot="10800000">
                <a:off x="7183500" y="3840425"/>
                <a:ext cx="0" cy="349800"/>
              </a:xfrm>
              <a:prstGeom prst="straightConnector1">
                <a:avLst/>
              </a:prstGeom>
              <a:noFill/>
              <a:ln cap="flat" cmpd="sng" w="9525">
                <a:solidFill>
                  <a:schemeClr val="dk2"/>
                </a:solidFill>
                <a:prstDash val="solid"/>
                <a:round/>
                <a:headEnd len="lg" w="lg" type="none"/>
                <a:tailEnd len="lg" w="lg" type="triangle"/>
              </a:ln>
            </p:spPr>
          </p:cxnSp>
          <p:cxnSp>
            <p:nvCxnSpPr>
              <p:cNvPr id="220" name="Shape 220"/>
              <p:cNvCxnSpPr/>
              <p:nvPr/>
            </p:nvCxnSpPr>
            <p:spPr>
              <a:xfrm rot="10800000">
                <a:off x="7351050" y="3954300"/>
                <a:ext cx="0" cy="349800"/>
              </a:xfrm>
              <a:prstGeom prst="straightConnector1">
                <a:avLst/>
              </a:prstGeom>
              <a:noFill/>
              <a:ln cap="flat" cmpd="sng" w="9525">
                <a:solidFill>
                  <a:schemeClr val="dk2"/>
                </a:solidFill>
                <a:prstDash val="solid"/>
                <a:round/>
                <a:headEnd len="lg" w="lg" type="none"/>
                <a:tailEnd len="lg" w="lg" type="triangle"/>
              </a:ln>
            </p:spPr>
          </p:cxnSp>
          <p:cxnSp>
            <p:nvCxnSpPr>
              <p:cNvPr id="221" name="Shape 221"/>
              <p:cNvCxnSpPr/>
              <p:nvPr/>
            </p:nvCxnSpPr>
            <p:spPr>
              <a:xfrm rot="10800000">
                <a:off x="7431200" y="3801900"/>
                <a:ext cx="0" cy="349800"/>
              </a:xfrm>
              <a:prstGeom prst="straightConnector1">
                <a:avLst/>
              </a:prstGeom>
              <a:noFill/>
              <a:ln cap="flat" cmpd="sng" w="9525">
                <a:solidFill>
                  <a:schemeClr val="dk2"/>
                </a:solidFill>
                <a:prstDash val="solid"/>
                <a:round/>
                <a:headEnd len="lg" w="lg" type="none"/>
                <a:tailEnd len="lg" w="lg" type="triangle"/>
              </a:ln>
            </p:spPr>
          </p:cxnSp>
          <p:cxnSp>
            <p:nvCxnSpPr>
              <p:cNvPr id="222" name="Shape 222"/>
              <p:cNvCxnSpPr/>
              <p:nvPr/>
            </p:nvCxnSpPr>
            <p:spPr>
              <a:xfrm rot="10800000">
                <a:off x="7518650" y="3777125"/>
                <a:ext cx="0" cy="349800"/>
              </a:xfrm>
              <a:prstGeom prst="straightConnector1">
                <a:avLst/>
              </a:prstGeom>
              <a:noFill/>
              <a:ln cap="flat" cmpd="sng" w="9525">
                <a:solidFill>
                  <a:schemeClr val="dk2"/>
                </a:solidFill>
                <a:prstDash val="solid"/>
                <a:round/>
                <a:headEnd len="lg" w="lg" type="none"/>
                <a:tailEnd len="lg" w="lg" type="triangle"/>
              </a:ln>
            </p:spPr>
          </p:cxnSp>
          <p:cxnSp>
            <p:nvCxnSpPr>
              <p:cNvPr id="223" name="Shape 223"/>
              <p:cNvCxnSpPr/>
              <p:nvPr/>
            </p:nvCxnSpPr>
            <p:spPr>
              <a:xfrm rot="10800000">
                <a:off x="7671050" y="3777125"/>
                <a:ext cx="0" cy="349800"/>
              </a:xfrm>
              <a:prstGeom prst="straightConnector1">
                <a:avLst/>
              </a:prstGeom>
              <a:noFill/>
              <a:ln cap="flat" cmpd="sng" w="9525">
                <a:solidFill>
                  <a:schemeClr val="dk2"/>
                </a:solidFill>
                <a:prstDash val="solid"/>
                <a:round/>
                <a:headEnd len="lg" w="lg" type="none"/>
                <a:tailEnd len="lg" w="lg" type="triangle"/>
              </a:ln>
            </p:spPr>
          </p:cxnSp>
          <p:sp>
            <p:nvSpPr>
              <p:cNvPr id="224" name="Shape 224"/>
              <p:cNvSpPr txBox="1"/>
              <p:nvPr/>
            </p:nvSpPr>
            <p:spPr>
              <a:xfrm>
                <a:off x="5071150" y="1783613"/>
                <a:ext cx="3291900" cy="349800"/>
              </a:xfrm>
              <a:prstGeom prst="rect">
                <a:avLst/>
              </a:prstGeom>
              <a:noFill/>
              <a:ln>
                <a:noFill/>
              </a:ln>
            </p:spPr>
            <p:txBody>
              <a:bodyPr anchorCtr="0" anchor="t" bIns="91425" lIns="91425" rIns="91425" wrap="square" tIns="91425">
                <a:noAutofit/>
              </a:bodyPr>
              <a:lstStyle/>
              <a:p>
                <a:pPr indent="0" lvl="0" marL="0">
                  <a:spcBef>
                    <a:spcPts val="0"/>
                  </a:spcBef>
                  <a:buNone/>
                </a:pPr>
                <a:r>
                  <a:rPr lang="en">
                    <a:latin typeface="Lato"/>
                    <a:ea typeface="Lato"/>
                    <a:cs typeface="Lato"/>
                    <a:sym typeface="Lato"/>
                  </a:rPr>
                  <a:t>Non magnetic material (no domains)</a:t>
                </a:r>
              </a:p>
              <a:p>
                <a:pPr indent="0" lvl="0" marL="0">
                  <a:spcBef>
                    <a:spcPts val="0"/>
                  </a:spcBef>
                  <a:buNone/>
                </a:pPr>
                <a:r>
                  <a:t/>
                </a:r>
                <a:endParaRPr>
                  <a:latin typeface="Lato"/>
                  <a:ea typeface="Lato"/>
                  <a:cs typeface="Lato"/>
                  <a:sym typeface="Lato"/>
                </a:endParaRPr>
              </a:p>
            </p:txBody>
          </p:sp>
          <p:sp>
            <p:nvSpPr>
              <p:cNvPr id="225" name="Shape 225"/>
              <p:cNvSpPr txBox="1"/>
              <p:nvPr/>
            </p:nvSpPr>
            <p:spPr>
              <a:xfrm>
                <a:off x="5005700" y="3274275"/>
                <a:ext cx="3291900" cy="3498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latin typeface="Lato"/>
                    <a:ea typeface="Lato"/>
                    <a:cs typeface="Lato"/>
                    <a:sym typeface="Lato"/>
                  </a:rPr>
                  <a:t>magnetic material (domains, not lined)</a:t>
                </a:r>
              </a:p>
              <a:p>
                <a:pPr indent="0" lvl="0" marL="0" rtl="0">
                  <a:spcBef>
                    <a:spcPts val="0"/>
                  </a:spcBef>
                  <a:buNone/>
                </a:pPr>
                <a:r>
                  <a:t/>
                </a:r>
                <a:endParaRPr>
                  <a:latin typeface="Lato"/>
                  <a:ea typeface="Lato"/>
                  <a:cs typeface="Lato"/>
                  <a:sym typeface="Lato"/>
                </a:endParaRPr>
              </a:p>
            </p:txBody>
          </p:sp>
          <p:sp>
            <p:nvSpPr>
              <p:cNvPr id="226" name="Shape 226"/>
              <p:cNvSpPr txBox="1"/>
              <p:nvPr/>
            </p:nvSpPr>
            <p:spPr>
              <a:xfrm>
                <a:off x="5020300" y="4705963"/>
                <a:ext cx="3291900" cy="3498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latin typeface="Lato"/>
                    <a:ea typeface="Lato"/>
                    <a:cs typeface="Lato"/>
                    <a:sym typeface="Lato"/>
                  </a:rPr>
                  <a:t>Magnet </a:t>
                </a:r>
                <a:r>
                  <a:rPr lang="en">
                    <a:latin typeface="Lato"/>
                    <a:ea typeface="Lato"/>
                    <a:cs typeface="Lato"/>
                    <a:sym typeface="Lato"/>
                  </a:rPr>
                  <a:t> (lined up  domains)</a:t>
                </a:r>
              </a:p>
              <a:p>
                <a:pPr indent="0" lvl="0" marL="0" rtl="0">
                  <a:spcBef>
                    <a:spcPts val="0"/>
                  </a:spcBef>
                  <a:buNone/>
                </a:pPr>
                <a:r>
                  <a:t/>
                </a:r>
                <a:endParaRPr>
                  <a:latin typeface="Lato"/>
                  <a:ea typeface="Lato"/>
                  <a:cs typeface="Lato"/>
                  <a:sym typeface="Lato"/>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500"/>
                                        <p:tgtEl>
                                          <p:spTgt spid="174">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500"/>
                                        <p:tgtEl>
                                          <p:spTgt spid="174">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500"/>
                                        <p:tgtEl>
                                          <p:spTgt spid="174">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500"/>
                                        <p:tgtEl>
                                          <p:spTgt spid="174">
                                            <p:txEl>
                                              <p:pRg end="3" st="3"/>
                                            </p:txEl>
                                          </p:spTgt>
                                        </p:tgtEl>
                                      </p:cBhvr>
                                    </p:animEffect>
                                  </p:childTnLst>
                                </p:cTn>
                              </p:par>
                              <p:par>
                                <p:cTn fill="hold" nodeType="withEffect" presetClass="entr" presetID="2" presetSubtype="2">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1000"/>
                                        <p:tgtEl>
                                          <p:spTgt spid="17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id="231" name="Shape 231"/>
          <p:cNvPicPr preferRelativeResize="0"/>
          <p:nvPr/>
        </p:nvPicPr>
        <p:blipFill>
          <a:blip r:embed="rId3">
            <a:alphaModFix amt="50000"/>
          </a:blip>
          <a:stretch>
            <a:fillRect/>
          </a:stretch>
        </p:blipFill>
        <p:spPr>
          <a:xfrm>
            <a:off x="0" y="480475"/>
            <a:ext cx="9144000" cy="4663025"/>
          </a:xfrm>
          <a:prstGeom prst="rect">
            <a:avLst/>
          </a:prstGeom>
          <a:noFill/>
          <a:ln>
            <a:noFill/>
          </a:ln>
        </p:spPr>
      </p:pic>
      <p:sp>
        <p:nvSpPr>
          <p:cNvPr id="232" name="Shape 232"/>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0" lvl="0" marL="0">
              <a:spcBef>
                <a:spcPts val="0"/>
              </a:spcBef>
              <a:buNone/>
            </a:pPr>
            <a:r>
              <a:rPr lang="en">
                <a:highlight>
                  <a:srgbClr val="FFFFFF"/>
                </a:highlight>
              </a:rPr>
              <a:t>Magnetic Fields</a:t>
            </a:r>
          </a:p>
        </p:txBody>
      </p:sp>
      <p:sp>
        <p:nvSpPr>
          <p:cNvPr id="233" name="Shape 233"/>
          <p:cNvSpPr txBox="1"/>
          <p:nvPr>
            <p:ph idx="1" type="body"/>
          </p:nvPr>
        </p:nvSpPr>
        <p:spPr>
          <a:xfrm>
            <a:off x="729450" y="1932550"/>
            <a:ext cx="7688700" cy="2739000"/>
          </a:xfrm>
          <a:prstGeom prst="rect">
            <a:avLst/>
          </a:prstGeom>
        </p:spPr>
        <p:txBody>
          <a:bodyPr anchorCtr="0" anchor="t" bIns="91425" lIns="91425" rIns="91425" wrap="square" tIns="91425">
            <a:noAutofit/>
          </a:bodyPr>
          <a:lstStyle/>
          <a:p>
            <a:pPr indent="0" lvl="0" marL="0">
              <a:spcBef>
                <a:spcPts val="0"/>
              </a:spcBef>
              <a:buNone/>
            </a:pPr>
            <a:r>
              <a:rPr lang="en" sz="1500">
                <a:highlight>
                  <a:srgbClr val="FFFFFF"/>
                </a:highlight>
              </a:rPr>
              <a:t>-All fields have some charge in motion - spinning electrons create magnetism (magnetic fields)</a:t>
            </a:r>
          </a:p>
          <a:p>
            <a:pPr indent="0" lvl="0" marL="0">
              <a:spcBef>
                <a:spcPts val="0"/>
              </a:spcBef>
              <a:buNone/>
            </a:pPr>
            <a:r>
              <a:rPr lang="en" sz="1500">
                <a:highlight>
                  <a:srgbClr val="FFFFFF"/>
                </a:highlight>
              </a:rPr>
              <a:t>-Electric field produced by changing magnetic field</a:t>
            </a:r>
          </a:p>
          <a:p>
            <a:pPr indent="0" lvl="0" marL="0">
              <a:spcBef>
                <a:spcPts val="0"/>
              </a:spcBef>
              <a:buNone/>
            </a:pPr>
            <a:r>
              <a:rPr lang="en" sz="1500">
                <a:highlight>
                  <a:srgbClr val="FFFFFF"/>
                </a:highlight>
              </a:rPr>
              <a:t>-Field opposed the original magnets which created it</a:t>
            </a:r>
          </a:p>
          <a:p>
            <a:pPr indent="0" lvl="0" marL="0">
              <a:spcBef>
                <a:spcPts val="0"/>
              </a:spcBef>
              <a:buNone/>
            </a:pPr>
            <a:r>
              <a:rPr lang="en" sz="1500">
                <a:highlight>
                  <a:srgbClr val="FFFFFF"/>
                </a:highlight>
              </a:rPr>
              <a:t>-Laws:</a:t>
            </a:r>
          </a:p>
          <a:p>
            <a:pPr indent="-323850" lvl="0" marL="457200" rtl="0">
              <a:spcBef>
                <a:spcPts val="0"/>
              </a:spcBef>
              <a:spcAft>
                <a:spcPts val="0"/>
              </a:spcAft>
              <a:buSzPts val="1500"/>
              <a:buAutoNum type="arabicPeriod"/>
            </a:pPr>
            <a:r>
              <a:rPr lang="en" sz="1500">
                <a:highlight>
                  <a:srgbClr val="FFFFFF"/>
                </a:highlight>
              </a:rPr>
              <a:t>Field lines point from north to south (direction of a compass)</a:t>
            </a:r>
          </a:p>
          <a:p>
            <a:pPr indent="-323850" lvl="0" marL="457200" rtl="0">
              <a:spcBef>
                <a:spcPts val="0"/>
              </a:spcBef>
              <a:spcAft>
                <a:spcPts val="0"/>
              </a:spcAft>
              <a:buSzPts val="1500"/>
              <a:buAutoNum type="arabicPeriod"/>
            </a:pPr>
            <a:r>
              <a:rPr lang="en" sz="1500">
                <a:highlight>
                  <a:srgbClr val="FFFFFF"/>
                </a:highlight>
              </a:rPr>
              <a:t>Field lines never cross</a:t>
            </a:r>
          </a:p>
          <a:p>
            <a:pPr indent="-323850" lvl="0" marL="457200">
              <a:spcBef>
                <a:spcPts val="0"/>
              </a:spcBef>
              <a:buSzPts val="1500"/>
              <a:buAutoNum type="arabicPeriod"/>
            </a:pPr>
            <a:r>
              <a:rPr lang="en" sz="1500">
                <a:highlight>
                  <a:srgbClr val="FFFFFF"/>
                </a:highlight>
              </a:rPr>
              <a:t>Density of field lies is proportional to the strength of the field</a:t>
            </a:r>
          </a:p>
          <a:p>
            <a:pPr indent="0" lvl="0" marL="0">
              <a:spcBef>
                <a:spcPts val="0"/>
              </a:spcBef>
              <a:buNone/>
            </a:pPr>
            <a:r>
              <a:t/>
            </a:r>
            <a:endParaRPr/>
          </a:p>
        </p:txBody>
      </p:sp>
      <p:pic>
        <p:nvPicPr>
          <p:cNvPr id="234" name="Shape 234"/>
          <p:cNvPicPr preferRelativeResize="0"/>
          <p:nvPr/>
        </p:nvPicPr>
        <p:blipFill>
          <a:blip r:embed="rId4">
            <a:alphaModFix/>
          </a:blip>
          <a:stretch>
            <a:fillRect/>
          </a:stretch>
        </p:blipFill>
        <p:spPr>
          <a:xfrm>
            <a:off x="825675" y="1190200"/>
            <a:ext cx="742375" cy="49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500"/>
                                        <p:tgtEl>
                                          <p:spTgt spid="233">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500"/>
                                        <p:tgtEl>
                                          <p:spTgt spid="233">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3">
                                            <p:txEl>
                                              <p:pRg end="2" st="2"/>
                                            </p:txEl>
                                          </p:spTgt>
                                        </p:tgtEl>
                                        <p:attrNameLst>
                                          <p:attrName>style.visibility</p:attrName>
                                        </p:attrNameLst>
                                      </p:cBhvr>
                                      <p:to>
                                        <p:strVal val="visible"/>
                                      </p:to>
                                    </p:set>
                                    <p:animEffect filter="fade" transition="in">
                                      <p:cBhvr>
                                        <p:cTn dur="500"/>
                                        <p:tgtEl>
                                          <p:spTgt spid="233">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3">
                                            <p:txEl>
                                              <p:pRg end="3" st="3"/>
                                            </p:txEl>
                                          </p:spTgt>
                                        </p:tgtEl>
                                        <p:attrNameLst>
                                          <p:attrName>style.visibility</p:attrName>
                                        </p:attrNameLst>
                                      </p:cBhvr>
                                      <p:to>
                                        <p:strVal val="visible"/>
                                      </p:to>
                                    </p:set>
                                    <p:animEffect filter="fade" transition="in">
                                      <p:cBhvr>
                                        <p:cTn dur="500"/>
                                        <p:tgtEl>
                                          <p:spTgt spid="233">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33">
                                            <p:txEl>
                                              <p:pRg end="4" st="4"/>
                                            </p:txEl>
                                          </p:spTgt>
                                        </p:tgtEl>
                                        <p:attrNameLst>
                                          <p:attrName>style.visibility</p:attrName>
                                        </p:attrNameLst>
                                      </p:cBhvr>
                                      <p:to>
                                        <p:strVal val="visible"/>
                                      </p:to>
                                    </p:set>
                                    <p:animEffect filter="fade" transition="in">
                                      <p:cBhvr>
                                        <p:cTn dur="500"/>
                                        <p:tgtEl>
                                          <p:spTgt spid="233">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3">
                                            <p:txEl>
                                              <p:pRg end="5" st="5"/>
                                            </p:txEl>
                                          </p:spTgt>
                                        </p:tgtEl>
                                        <p:attrNameLst>
                                          <p:attrName>style.visibility</p:attrName>
                                        </p:attrNameLst>
                                      </p:cBhvr>
                                      <p:to>
                                        <p:strVal val="visible"/>
                                      </p:to>
                                    </p:set>
                                    <p:animEffect filter="fade" transition="in">
                                      <p:cBhvr>
                                        <p:cTn dur="500"/>
                                        <p:tgtEl>
                                          <p:spTgt spid="233">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33">
                                            <p:txEl>
                                              <p:pRg end="6" st="6"/>
                                            </p:txEl>
                                          </p:spTgt>
                                        </p:tgtEl>
                                        <p:attrNameLst>
                                          <p:attrName>style.visibility</p:attrName>
                                        </p:attrNameLst>
                                      </p:cBhvr>
                                      <p:to>
                                        <p:strVal val="visible"/>
                                      </p:to>
                                    </p:set>
                                    <p:animEffect filter="fade" transition="in">
                                      <p:cBhvr>
                                        <p:cTn dur="500"/>
                                        <p:tgtEl>
                                          <p:spTgt spid="233">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33">
                                            <p:txEl>
                                              <p:pRg end="7" st="7"/>
                                            </p:txEl>
                                          </p:spTgt>
                                        </p:tgtEl>
                                        <p:attrNameLst>
                                          <p:attrName>style.visibility</p:attrName>
                                        </p:attrNameLst>
                                      </p:cBhvr>
                                      <p:to>
                                        <p:strVal val="visible"/>
                                      </p:to>
                                    </p:set>
                                    <p:animEffect filter="fade" transition="in">
                                      <p:cBhvr>
                                        <p:cTn dur="500"/>
                                        <p:tgtEl>
                                          <p:spTgt spid="23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idx="1" type="body"/>
          </p:nvPr>
        </p:nvSpPr>
        <p:spPr>
          <a:xfrm>
            <a:off x="727800" y="2849963"/>
            <a:ext cx="7688400" cy="1580400"/>
          </a:xfrm>
          <a:prstGeom prst="rect">
            <a:avLst/>
          </a:prstGeom>
        </p:spPr>
        <p:txBody>
          <a:bodyPr anchorCtr="0" anchor="t" bIns="91425" lIns="91425" rIns="91425" wrap="square" tIns="91425">
            <a:noAutofit/>
          </a:bodyPr>
          <a:lstStyle/>
          <a:p>
            <a:pPr indent="0" lvl="0" marL="0" rtl="0">
              <a:spcBef>
                <a:spcPts val="0"/>
              </a:spcBef>
              <a:buNone/>
            </a:pPr>
            <a:r>
              <a:rPr lang="en" sz="3000"/>
              <a:t>Magnitude of the force from a magnetic field</a:t>
            </a:r>
          </a:p>
        </p:txBody>
      </p:sp>
      <p:grpSp>
        <p:nvGrpSpPr>
          <p:cNvPr id="240" name="Shape 240"/>
          <p:cNvGrpSpPr/>
          <p:nvPr/>
        </p:nvGrpSpPr>
        <p:grpSpPr>
          <a:xfrm>
            <a:off x="615100" y="448400"/>
            <a:ext cx="7693750" cy="2021850"/>
            <a:chOff x="615100" y="448400"/>
            <a:chExt cx="7693750" cy="2021850"/>
          </a:xfrm>
        </p:grpSpPr>
        <p:sp>
          <p:nvSpPr>
            <p:cNvPr id="241" name="Shape 241"/>
            <p:cNvSpPr/>
            <p:nvPr/>
          </p:nvSpPr>
          <p:spPr>
            <a:xfrm>
              <a:off x="1093000" y="566800"/>
              <a:ext cx="823500" cy="930300"/>
            </a:xfrm>
            <a:prstGeom prst="rect">
              <a:avLst/>
            </a:prstGeom>
            <a:solidFill>
              <a:srgbClr val="FF00FF"/>
            </a:solidFill>
            <a:ln cap="flat" cmpd="sng" w="9525">
              <a:solidFill>
                <a:srgbClr val="FF00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42" name="Shape 242"/>
            <p:cNvSpPr/>
            <p:nvPr/>
          </p:nvSpPr>
          <p:spPr>
            <a:xfrm>
              <a:off x="3138125" y="566800"/>
              <a:ext cx="823500" cy="930300"/>
            </a:xfrm>
            <a:prstGeom prst="rect">
              <a:avLst/>
            </a:prstGeom>
            <a:solidFill>
              <a:srgbClr val="9900FF"/>
            </a:solidFill>
            <a:ln cap="flat" cmpd="sng" w="9525">
              <a:solidFill>
                <a:srgbClr val="9900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43" name="Shape 243"/>
            <p:cNvSpPr/>
            <p:nvPr/>
          </p:nvSpPr>
          <p:spPr>
            <a:xfrm>
              <a:off x="4285000" y="566800"/>
              <a:ext cx="823500" cy="930300"/>
            </a:xfrm>
            <a:prstGeom prst="rect">
              <a:avLst/>
            </a:prstGeom>
            <a:solidFill>
              <a:srgbClr val="6D9EEB"/>
            </a:solidFill>
            <a:ln cap="flat" cmpd="sng" w="9525">
              <a:solidFill>
                <a:srgbClr val="6D9EEB"/>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44" name="Shape 244"/>
            <p:cNvSpPr/>
            <p:nvPr/>
          </p:nvSpPr>
          <p:spPr>
            <a:xfrm>
              <a:off x="5431875" y="566800"/>
              <a:ext cx="823500" cy="930300"/>
            </a:xfrm>
            <a:prstGeom prst="rect">
              <a:avLst/>
            </a:prstGeom>
            <a:solidFill>
              <a:srgbClr val="F1C232"/>
            </a:solidFill>
            <a:ln cap="flat" cmpd="sng" w="9525">
              <a:solidFill>
                <a:srgbClr val="F1C23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45" name="Shape 245"/>
            <p:cNvSpPr/>
            <p:nvPr/>
          </p:nvSpPr>
          <p:spPr>
            <a:xfrm>
              <a:off x="6578750" y="566800"/>
              <a:ext cx="1730100" cy="930300"/>
            </a:xfrm>
            <a:prstGeom prst="rect">
              <a:avLst/>
            </a:prstGeom>
            <a:solidFill>
              <a:srgbClr val="6AA84F"/>
            </a:solidFill>
            <a:ln cap="flat" cmpd="sng" w="9525">
              <a:solidFill>
                <a:srgbClr val="6AA84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46" name="Shape 246"/>
            <p:cNvSpPr/>
            <p:nvPr/>
          </p:nvSpPr>
          <p:spPr>
            <a:xfrm>
              <a:off x="2271123" y="848761"/>
              <a:ext cx="512400" cy="1296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47" name="Shape 247"/>
            <p:cNvSpPr/>
            <p:nvPr/>
          </p:nvSpPr>
          <p:spPr>
            <a:xfrm>
              <a:off x="2271113" y="1085528"/>
              <a:ext cx="512400" cy="1296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48" name="Shape 248"/>
            <p:cNvSpPr txBox="1"/>
            <p:nvPr/>
          </p:nvSpPr>
          <p:spPr>
            <a:xfrm>
              <a:off x="1178575" y="491175"/>
              <a:ext cx="823500" cy="9303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6000">
                  <a:solidFill>
                    <a:srgbClr val="FFFFFF"/>
                  </a:solidFill>
                </a:rPr>
                <a:t>F</a:t>
              </a:r>
            </a:p>
          </p:txBody>
        </p:sp>
        <p:sp>
          <p:nvSpPr>
            <p:cNvPr id="249" name="Shape 249"/>
            <p:cNvSpPr txBox="1"/>
            <p:nvPr/>
          </p:nvSpPr>
          <p:spPr>
            <a:xfrm>
              <a:off x="3326100" y="491175"/>
              <a:ext cx="823500" cy="9303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6000">
                  <a:solidFill>
                    <a:srgbClr val="FFFFFF"/>
                  </a:solidFill>
                </a:rPr>
                <a:t>I</a:t>
              </a:r>
            </a:p>
          </p:txBody>
        </p:sp>
        <p:sp>
          <p:nvSpPr>
            <p:cNvPr id="250" name="Shape 250"/>
            <p:cNvSpPr txBox="1"/>
            <p:nvPr/>
          </p:nvSpPr>
          <p:spPr>
            <a:xfrm>
              <a:off x="4368550" y="448400"/>
              <a:ext cx="823500" cy="9303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6000">
                  <a:solidFill>
                    <a:srgbClr val="FFFFFF"/>
                  </a:solidFill>
                </a:rPr>
                <a:t>L</a:t>
              </a:r>
            </a:p>
          </p:txBody>
        </p:sp>
        <p:sp>
          <p:nvSpPr>
            <p:cNvPr id="251" name="Shape 251"/>
            <p:cNvSpPr txBox="1"/>
            <p:nvPr/>
          </p:nvSpPr>
          <p:spPr>
            <a:xfrm>
              <a:off x="5473650" y="448400"/>
              <a:ext cx="823500" cy="9303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6000">
                  <a:solidFill>
                    <a:srgbClr val="FFFFFF"/>
                  </a:solidFill>
                </a:rPr>
                <a:t>B</a:t>
              </a:r>
            </a:p>
          </p:txBody>
        </p:sp>
        <p:sp>
          <p:nvSpPr>
            <p:cNvPr id="252" name="Shape 252"/>
            <p:cNvSpPr txBox="1"/>
            <p:nvPr/>
          </p:nvSpPr>
          <p:spPr>
            <a:xfrm>
              <a:off x="6578750" y="448400"/>
              <a:ext cx="1730100" cy="9303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6000">
                  <a:solidFill>
                    <a:srgbClr val="FFFFFF"/>
                  </a:solidFill>
                </a:rPr>
                <a:t>sin0</a:t>
              </a:r>
            </a:p>
          </p:txBody>
        </p:sp>
        <p:sp>
          <p:nvSpPr>
            <p:cNvPr id="253" name="Shape 253"/>
            <p:cNvSpPr txBox="1"/>
            <p:nvPr/>
          </p:nvSpPr>
          <p:spPr>
            <a:xfrm>
              <a:off x="615100" y="1593350"/>
              <a:ext cx="1779300" cy="8769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a:solidFill>
                    <a:srgbClr val="FFFFFF"/>
                  </a:solidFill>
                </a:rPr>
                <a:t>Magnitude of the Force</a:t>
              </a:r>
            </a:p>
          </p:txBody>
        </p:sp>
        <p:sp>
          <p:nvSpPr>
            <p:cNvPr id="254" name="Shape 254"/>
            <p:cNvSpPr txBox="1"/>
            <p:nvPr/>
          </p:nvSpPr>
          <p:spPr>
            <a:xfrm>
              <a:off x="2755900" y="1593350"/>
              <a:ext cx="1529100" cy="6201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a:solidFill>
                    <a:srgbClr val="FFFFFF"/>
                  </a:solidFill>
                </a:rPr>
                <a:t>Current</a:t>
              </a:r>
            </a:p>
          </p:txBody>
        </p:sp>
        <p:sp>
          <p:nvSpPr>
            <p:cNvPr id="255" name="Shape 255"/>
            <p:cNvSpPr txBox="1"/>
            <p:nvPr/>
          </p:nvSpPr>
          <p:spPr>
            <a:xfrm>
              <a:off x="3932200" y="1593350"/>
              <a:ext cx="1529100" cy="6201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a:solidFill>
                    <a:srgbClr val="FFFFFF"/>
                  </a:solidFill>
                </a:rPr>
                <a:t>Length</a:t>
              </a:r>
            </a:p>
          </p:txBody>
        </p:sp>
        <p:sp>
          <p:nvSpPr>
            <p:cNvPr id="256" name="Shape 256"/>
            <p:cNvSpPr txBox="1"/>
            <p:nvPr/>
          </p:nvSpPr>
          <p:spPr>
            <a:xfrm>
              <a:off x="5120850" y="1593350"/>
              <a:ext cx="1529100" cy="6201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a:solidFill>
                    <a:srgbClr val="FFFFFF"/>
                  </a:solidFill>
                </a:rPr>
                <a:t>Magnetic Field</a:t>
              </a:r>
            </a:p>
          </p:txBody>
        </p:sp>
        <p:sp>
          <p:nvSpPr>
            <p:cNvPr id="257" name="Shape 257"/>
            <p:cNvSpPr txBox="1"/>
            <p:nvPr/>
          </p:nvSpPr>
          <p:spPr>
            <a:xfrm>
              <a:off x="6679250" y="1593350"/>
              <a:ext cx="1529100" cy="6201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a:solidFill>
                    <a:srgbClr val="FFFFFF"/>
                  </a:solidFill>
                </a:rPr>
                <a:t>Angle between Current and the Magnetic Field</a:t>
              </a:r>
            </a:p>
          </p:txBody>
        </p:sp>
        <p:sp>
          <p:nvSpPr>
            <p:cNvPr id="258" name="Shape 258"/>
            <p:cNvSpPr/>
            <p:nvPr/>
          </p:nvSpPr>
          <p:spPr>
            <a:xfrm rot="5400000">
              <a:off x="1339150" y="1416104"/>
              <a:ext cx="331200" cy="129600"/>
            </a:xfrm>
            <a:prstGeom prst="rect">
              <a:avLst/>
            </a:prstGeom>
            <a:solidFill>
              <a:srgbClr val="FF00FF"/>
            </a:solidFill>
            <a:ln cap="flat" cmpd="sng" w="9525">
              <a:solidFill>
                <a:srgbClr val="FF00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9" name="Shape 259"/>
            <p:cNvSpPr/>
            <p:nvPr/>
          </p:nvSpPr>
          <p:spPr>
            <a:xfrm rot="5400000">
              <a:off x="3353063" y="1416104"/>
              <a:ext cx="331200" cy="129600"/>
            </a:xfrm>
            <a:prstGeom prst="rect">
              <a:avLst/>
            </a:prstGeom>
            <a:solidFill>
              <a:srgbClr val="9900FF"/>
            </a:solidFill>
            <a:ln cap="flat" cmpd="sng" w="9525">
              <a:solidFill>
                <a:srgbClr val="9900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60" name="Shape 260"/>
            <p:cNvSpPr/>
            <p:nvPr/>
          </p:nvSpPr>
          <p:spPr>
            <a:xfrm rot="5400000">
              <a:off x="4537325" y="1416104"/>
              <a:ext cx="331200" cy="129600"/>
            </a:xfrm>
            <a:prstGeom prst="rect">
              <a:avLst/>
            </a:prstGeom>
            <a:solidFill>
              <a:srgbClr val="6FA8DC"/>
            </a:solidFill>
            <a:ln cap="flat" cmpd="sng" w="9525">
              <a:solidFill>
                <a:srgbClr val="6FA8DC"/>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61" name="Shape 261"/>
            <p:cNvSpPr/>
            <p:nvPr/>
          </p:nvSpPr>
          <p:spPr>
            <a:xfrm rot="5400000">
              <a:off x="5678025" y="1416104"/>
              <a:ext cx="331200" cy="129600"/>
            </a:xfrm>
            <a:prstGeom prst="rect">
              <a:avLst/>
            </a:prstGeom>
            <a:solidFill>
              <a:srgbClr val="F1C232"/>
            </a:solidFill>
            <a:ln cap="flat" cmpd="sng" w="9525">
              <a:solidFill>
                <a:srgbClr val="F1C23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62" name="Shape 262"/>
            <p:cNvSpPr/>
            <p:nvPr/>
          </p:nvSpPr>
          <p:spPr>
            <a:xfrm rot="5400000">
              <a:off x="7290625" y="1416104"/>
              <a:ext cx="331200" cy="129600"/>
            </a:xfrm>
            <a:prstGeom prst="rect">
              <a:avLst/>
            </a:prstGeom>
            <a:solidFill>
              <a:srgbClr val="6AA84F"/>
            </a:solidFill>
            <a:ln cap="flat" cmpd="sng" w="9525">
              <a:solidFill>
                <a:srgbClr val="6AA84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1000"/>
                                        <p:tgtEl>
                                          <p:spTgt spid="2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1000"/>
                                        <p:tgtEl>
                                          <p:spTgt spid="2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729450" y="733950"/>
            <a:ext cx="7688400" cy="1244700"/>
          </a:xfrm>
          <a:prstGeom prst="rect">
            <a:avLst/>
          </a:prstGeom>
        </p:spPr>
        <p:txBody>
          <a:bodyPr anchorCtr="0" anchor="t" bIns="91425" lIns="91425" rIns="91425" wrap="square" tIns="91425">
            <a:noAutofit/>
          </a:bodyPr>
          <a:lstStyle/>
          <a:p>
            <a:pPr indent="0" lvl="0" marL="0" rtl="0">
              <a:lnSpc>
                <a:spcPct val="115000"/>
              </a:lnSpc>
              <a:spcBef>
                <a:spcPts val="0"/>
              </a:spcBef>
              <a:buNone/>
            </a:pPr>
            <a:r>
              <a:rPr lang="en" sz="7200">
                <a:solidFill>
                  <a:srgbClr val="FFFFFF"/>
                </a:solidFill>
                <a:latin typeface="Lato"/>
                <a:ea typeface="Lato"/>
                <a:cs typeface="Lato"/>
                <a:sym typeface="Lato"/>
              </a:rPr>
              <a:t>FB</a:t>
            </a:r>
            <a:r>
              <a:rPr b="0" lang="en" sz="7200">
                <a:solidFill>
                  <a:srgbClr val="FFFFFF"/>
                </a:solidFill>
                <a:latin typeface="Lato"/>
                <a:ea typeface="Lato"/>
                <a:cs typeface="Lato"/>
                <a:sym typeface="Lato"/>
              </a:rPr>
              <a:t>∝1/r</a:t>
            </a:r>
            <a:r>
              <a:rPr b="0" baseline="30000" lang="en" sz="7200">
                <a:solidFill>
                  <a:srgbClr val="FFFFFF"/>
                </a:solidFill>
                <a:latin typeface="Lato"/>
                <a:ea typeface="Lato"/>
                <a:cs typeface="Lato"/>
                <a:sym typeface="Lato"/>
              </a:rPr>
              <a:t>2</a:t>
            </a:r>
          </a:p>
          <a:p>
            <a:pPr indent="0" lvl="0" marL="0">
              <a:spcBef>
                <a:spcPts val="0"/>
              </a:spcBef>
              <a:buNone/>
            </a:pPr>
            <a:r>
              <a:t/>
            </a:r>
            <a:endParaRPr/>
          </a:p>
        </p:txBody>
      </p:sp>
      <p:sp>
        <p:nvSpPr>
          <p:cNvPr id="268" name="Shape 268"/>
          <p:cNvSpPr txBox="1"/>
          <p:nvPr>
            <p:ph idx="1" type="body"/>
          </p:nvPr>
        </p:nvSpPr>
        <p:spPr>
          <a:xfrm>
            <a:off x="729450" y="2272888"/>
            <a:ext cx="7688400" cy="1580400"/>
          </a:xfrm>
          <a:prstGeom prst="rect">
            <a:avLst/>
          </a:prstGeom>
        </p:spPr>
        <p:txBody>
          <a:bodyPr anchorCtr="0" anchor="t" bIns="91425" lIns="91425" rIns="91425" wrap="square" tIns="91425">
            <a:noAutofit/>
          </a:bodyPr>
          <a:lstStyle/>
          <a:p>
            <a:pPr indent="0" lvl="0" marL="0">
              <a:spcBef>
                <a:spcPts val="0"/>
              </a:spcBef>
              <a:buNone/>
            </a:pPr>
            <a:r>
              <a:rPr lang="en" sz="3000"/>
              <a:t>The magnetic force is </a:t>
            </a:r>
            <a:r>
              <a:rPr lang="en" sz="3000"/>
              <a:t>proportional</a:t>
            </a:r>
            <a:r>
              <a:rPr lang="en" sz="3000"/>
              <a:t> to one over the distance squared.</a:t>
            </a:r>
          </a:p>
          <a:p>
            <a:pPr indent="0" lvl="0" marL="0">
              <a:spcBef>
                <a:spcPts val="0"/>
              </a:spcBef>
              <a:buNone/>
            </a:pPr>
            <a:r>
              <a:rPr lang="en" sz="1800"/>
              <a:t>Common mistake: forgetting that the distance is squared. Don't forget to rewrite the equation with it that that that they  are INVERSELY proportional</a:t>
            </a:r>
          </a:p>
        </p:txBody>
      </p:sp>
      <p:pic>
        <p:nvPicPr>
          <p:cNvPr id="269" name="Shape 269"/>
          <p:cNvPicPr preferRelativeResize="0"/>
          <p:nvPr/>
        </p:nvPicPr>
        <p:blipFill>
          <a:blip r:embed="rId3">
            <a:alphaModFix/>
          </a:blip>
          <a:stretch>
            <a:fillRect/>
          </a:stretch>
        </p:blipFill>
        <p:spPr>
          <a:xfrm>
            <a:off x="440250" y="4162697"/>
            <a:ext cx="2495550" cy="102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500"/>
                                        <p:tgtEl>
                                          <p:spTgt spid="268">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animEffect filter="fade" transition="in">
                                      <p:cBhvr>
                                        <p:cTn dur="500"/>
                                        <p:tgtEl>
                                          <p:spTgt spid="26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type="title"/>
          </p:nvPr>
        </p:nvSpPr>
        <p:spPr>
          <a:xfrm>
            <a:off x="729450" y="733950"/>
            <a:ext cx="7688400" cy="1244700"/>
          </a:xfrm>
          <a:prstGeom prst="rect">
            <a:avLst/>
          </a:prstGeom>
        </p:spPr>
        <p:txBody>
          <a:bodyPr anchorCtr="0" anchor="t" bIns="91425" lIns="91425" rIns="91425" wrap="square" tIns="91425">
            <a:noAutofit/>
          </a:bodyPr>
          <a:lstStyle/>
          <a:p>
            <a:pPr indent="0" lvl="0" marL="0" rtl="0">
              <a:lnSpc>
                <a:spcPct val="115000"/>
              </a:lnSpc>
              <a:spcBef>
                <a:spcPts val="0"/>
              </a:spcBef>
              <a:buNone/>
            </a:pPr>
            <a:r>
              <a:rPr lang="en" sz="7200">
                <a:solidFill>
                  <a:srgbClr val="FFFFFF"/>
                </a:solidFill>
                <a:latin typeface="Lato"/>
                <a:ea typeface="Lato"/>
                <a:cs typeface="Lato"/>
                <a:sym typeface="Lato"/>
              </a:rPr>
              <a:t>B</a:t>
            </a:r>
            <a:r>
              <a:rPr b="0" lang="en" sz="7200">
                <a:solidFill>
                  <a:srgbClr val="FFFFFF"/>
                </a:solidFill>
                <a:latin typeface="Lato"/>
                <a:ea typeface="Lato"/>
                <a:cs typeface="Lato"/>
                <a:sym typeface="Lato"/>
              </a:rPr>
              <a:t>∝I/r</a:t>
            </a:r>
          </a:p>
        </p:txBody>
      </p:sp>
      <p:sp>
        <p:nvSpPr>
          <p:cNvPr id="275" name="Shape 275"/>
          <p:cNvSpPr txBox="1"/>
          <p:nvPr>
            <p:ph idx="1" type="body"/>
          </p:nvPr>
        </p:nvSpPr>
        <p:spPr>
          <a:xfrm>
            <a:off x="729450" y="2272888"/>
            <a:ext cx="7688400" cy="1580400"/>
          </a:xfrm>
          <a:prstGeom prst="rect">
            <a:avLst/>
          </a:prstGeom>
        </p:spPr>
        <p:txBody>
          <a:bodyPr anchorCtr="0" anchor="t" bIns="91425" lIns="91425" rIns="91425" wrap="square" tIns="91425">
            <a:noAutofit/>
          </a:bodyPr>
          <a:lstStyle/>
          <a:p>
            <a:pPr indent="0" lvl="0" marL="0">
              <a:spcBef>
                <a:spcPts val="0"/>
              </a:spcBef>
              <a:buNone/>
            </a:pPr>
            <a:r>
              <a:rPr lang="en" sz="3000"/>
              <a:t>The magnetic field is proportional to the current over the distance</a:t>
            </a:r>
          </a:p>
          <a:p>
            <a:pPr indent="0" lvl="0" marL="0">
              <a:spcBef>
                <a:spcPts val="0"/>
              </a:spcBef>
              <a:buNone/>
            </a:pPr>
            <a:r>
              <a:rPr lang="en" sz="1800"/>
              <a:t>Common mistake: forgetting what each of the letters mean and the units. To solve this problem, make flashcards and memorize what units go with what and what the letters symbolize.</a:t>
            </a:r>
          </a:p>
        </p:txBody>
      </p:sp>
      <p:pic>
        <p:nvPicPr>
          <p:cNvPr id="276" name="Shape 276"/>
          <p:cNvPicPr preferRelativeResize="0"/>
          <p:nvPr/>
        </p:nvPicPr>
        <p:blipFill>
          <a:blip r:embed="rId3">
            <a:alphaModFix/>
          </a:blip>
          <a:stretch>
            <a:fillRect/>
          </a:stretch>
        </p:blipFill>
        <p:spPr>
          <a:xfrm>
            <a:off x="213000" y="4164800"/>
            <a:ext cx="1400500" cy="69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500"/>
                                        <p:tgtEl>
                                          <p:spTgt spid="27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500"/>
                                        <p:tgtEl>
                                          <p:spTgt spid="27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729450" y="864300"/>
            <a:ext cx="7021200" cy="2985000"/>
          </a:xfrm>
          <a:prstGeom prst="rect">
            <a:avLst/>
          </a:prstGeom>
        </p:spPr>
        <p:txBody>
          <a:bodyPr anchorCtr="0" anchor="ctr" bIns="91425" lIns="91425" rIns="91425" wrap="square" tIns="91425">
            <a:noAutofit/>
          </a:bodyPr>
          <a:lstStyle/>
          <a:p>
            <a:pPr indent="0" lvl="0" marL="0">
              <a:spcBef>
                <a:spcPts val="0"/>
              </a:spcBef>
              <a:buNone/>
            </a:pPr>
            <a:r>
              <a:rPr lang="en" sz="6000"/>
              <a:t>Circuits</a:t>
            </a:r>
          </a:p>
        </p:txBody>
      </p:sp>
    </p:spTree>
  </p:cSld>
  <p:clrMapOvr>
    <a:masterClrMapping/>
  </p:clrMapOvr>
  <mc:AlternateContent>
    <mc:Choice Requires="p14">
      <p:transition spd="slow">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id="92" name="Shape 92"/>
          <p:cNvPicPr preferRelativeResize="0"/>
          <p:nvPr/>
        </p:nvPicPr>
        <p:blipFill>
          <a:blip r:embed="rId3">
            <a:alphaModFix amt="50000"/>
          </a:blip>
          <a:stretch>
            <a:fillRect/>
          </a:stretch>
        </p:blipFill>
        <p:spPr>
          <a:xfrm>
            <a:off x="1600213" y="491138"/>
            <a:ext cx="4034632" cy="4652375"/>
          </a:xfrm>
          <a:prstGeom prst="rect">
            <a:avLst/>
          </a:prstGeom>
          <a:noFill/>
          <a:ln>
            <a:noFill/>
          </a:ln>
        </p:spPr>
      </p:pic>
      <p:sp>
        <p:nvSpPr>
          <p:cNvPr id="93" name="Shape 93"/>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0" lvl="0" marL="0">
              <a:spcBef>
                <a:spcPts val="0"/>
              </a:spcBef>
              <a:buNone/>
            </a:pPr>
            <a:r>
              <a:rPr lang="en">
                <a:highlight>
                  <a:srgbClr val="FFFFFF"/>
                </a:highlight>
              </a:rPr>
              <a:t>William Gilbert </a:t>
            </a:r>
          </a:p>
        </p:txBody>
      </p:sp>
      <p:sp>
        <p:nvSpPr>
          <p:cNvPr id="94" name="Shape 94"/>
          <p:cNvSpPr txBox="1"/>
          <p:nvPr>
            <p:ph idx="1" type="body"/>
          </p:nvPr>
        </p:nvSpPr>
        <p:spPr>
          <a:xfrm>
            <a:off x="729450" y="1853850"/>
            <a:ext cx="5967000" cy="2802000"/>
          </a:xfrm>
          <a:prstGeom prst="rect">
            <a:avLst/>
          </a:prstGeom>
        </p:spPr>
        <p:txBody>
          <a:bodyPr anchorCtr="0" anchor="ctr" bIns="91425" lIns="91425" rIns="91425" wrap="square" tIns="91425">
            <a:noAutofit/>
          </a:bodyPr>
          <a:lstStyle/>
          <a:p>
            <a:pPr indent="0" lvl="0" marL="0" algn="ctr">
              <a:lnSpc>
                <a:spcPct val="200000"/>
              </a:lnSpc>
              <a:spcBef>
                <a:spcPts val="0"/>
              </a:spcBef>
              <a:buNone/>
            </a:pPr>
            <a:r>
              <a:rPr lang="en" sz="1800">
                <a:highlight>
                  <a:srgbClr val="FFFFFF"/>
                </a:highlight>
              </a:rPr>
              <a:t>Discovered Earth itself was a magnet with a North Pole in the </a:t>
            </a:r>
            <a:r>
              <a:rPr lang="en" sz="1800">
                <a:highlight>
                  <a:srgbClr val="FFFFFF"/>
                </a:highlight>
              </a:rPr>
              <a:t>Arctic</a:t>
            </a:r>
            <a:r>
              <a:rPr lang="en" sz="1800">
                <a:highlight>
                  <a:srgbClr val="FFFFFF"/>
                </a:highlight>
              </a:rPr>
              <a:t> and the South Pole in Antarctica</a:t>
            </a:r>
          </a:p>
        </p:txBody>
      </p:sp>
      <p:pic>
        <p:nvPicPr>
          <p:cNvPr id="95" name="Shape 95"/>
          <p:cNvPicPr preferRelativeResize="0"/>
          <p:nvPr/>
        </p:nvPicPr>
        <p:blipFill>
          <a:blip r:embed="rId4">
            <a:alphaModFix/>
          </a:blip>
          <a:stretch>
            <a:fillRect/>
          </a:stretch>
        </p:blipFill>
        <p:spPr>
          <a:xfrm>
            <a:off x="6727677" y="1697952"/>
            <a:ext cx="2226990" cy="2957900"/>
          </a:xfrm>
          <a:prstGeom prst="rect">
            <a:avLst/>
          </a:prstGeom>
          <a:noFill/>
          <a:ln cap="flat" cmpd="sng" w="28575">
            <a:solidFill>
              <a:srgbClr val="0000FF"/>
            </a:solidFill>
            <a:prstDash val="solid"/>
            <a:round/>
            <a:headEnd len="med" w="med" type="none"/>
            <a:tailEnd len="med" w="med"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500"/>
                                        <p:tgtEl>
                                          <p:spTgt spid="94">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pic>
        <p:nvPicPr>
          <p:cNvPr id="286" name="Shape 286"/>
          <p:cNvPicPr preferRelativeResize="0"/>
          <p:nvPr/>
        </p:nvPicPr>
        <p:blipFill>
          <a:blip r:embed="rId3">
            <a:alphaModFix amt="50000"/>
          </a:blip>
          <a:stretch>
            <a:fillRect/>
          </a:stretch>
        </p:blipFill>
        <p:spPr>
          <a:xfrm>
            <a:off x="691413" y="486825"/>
            <a:ext cx="7761175" cy="4656675"/>
          </a:xfrm>
          <a:prstGeom prst="rect">
            <a:avLst/>
          </a:prstGeom>
          <a:noFill/>
          <a:ln>
            <a:noFill/>
          </a:ln>
        </p:spPr>
      </p:pic>
      <p:sp>
        <p:nvSpPr>
          <p:cNvPr id="287" name="Shape 287"/>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0" lvl="0" marL="0">
              <a:spcBef>
                <a:spcPts val="0"/>
              </a:spcBef>
              <a:buNone/>
            </a:pPr>
            <a:r>
              <a:rPr lang="en"/>
              <a:t>What is a Circuit?</a:t>
            </a:r>
          </a:p>
        </p:txBody>
      </p:sp>
      <p:sp>
        <p:nvSpPr>
          <p:cNvPr id="288" name="Shape 288"/>
          <p:cNvSpPr txBox="1"/>
          <p:nvPr>
            <p:ph idx="1" type="body"/>
          </p:nvPr>
        </p:nvSpPr>
        <p:spPr>
          <a:xfrm>
            <a:off x="5070750" y="2084375"/>
            <a:ext cx="3798900" cy="2733600"/>
          </a:xfrm>
          <a:prstGeom prst="rect">
            <a:avLst/>
          </a:prstGeom>
          <a:ln cap="flat" cmpd="sng" w="9525">
            <a:solidFill>
              <a:srgbClr val="FF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spcAft>
                <a:spcPts val="0"/>
              </a:spcAft>
              <a:buNone/>
            </a:pPr>
            <a:r>
              <a:rPr lang="en" sz="1400">
                <a:solidFill>
                  <a:srgbClr val="000000"/>
                </a:solidFill>
              </a:rPr>
              <a:t>The requirements for a circuit:</a:t>
            </a:r>
          </a:p>
          <a:p>
            <a:pPr indent="-317500" lvl="0" marL="457200" rtl="0">
              <a:spcBef>
                <a:spcPts val="0"/>
              </a:spcBef>
              <a:spcAft>
                <a:spcPts val="0"/>
              </a:spcAft>
              <a:buClr>
                <a:srgbClr val="000000"/>
              </a:buClr>
              <a:buSzPts val="1400"/>
              <a:buChar char="-"/>
            </a:pPr>
            <a:r>
              <a:rPr lang="en" sz="1400">
                <a:solidFill>
                  <a:srgbClr val="000000"/>
                </a:solidFill>
              </a:rPr>
              <a:t>Closed loop</a:t>
            </a:r>
          </a:p>
          <a:p>
            <a:pPr indent="-317500" lvl="0" marL="457200" rtl="0">
              <a:spcBef>
                <a:spcPts val="0"/>
              </a:spcBef>
              <a:spcAft>
                <a:spcPts val="0"/>
              </a:spcAft>
              <a:buClr>
                <a:srgbClr val="000000"/>
              </a:buClr>
              <a:buSzPts val="1400"/>
              <a:buChar char="-"/>
            </a:pPr>
            <a:r>
              <a:rPr lang="en" sz="1400">
                <a:solidFill>
                  <a:srgbClr val="000000"/>
                </a:solidFill>
              </a:rPr>
              <a:t>A power source (something to push the electrons [i.e. battery])</a:t>
            </a:r>
          </a:p>
          <a:p>
            <a:pPr indent="-317500" lvl="0" marL="457200" rtl="0">
              <a:spcBef>
                <a:spcPts val="0"/>
              </a:spcBef>
              <a:spcAft>
                <a:spcPts val="0"/>
              </a:spcAft>
              <a:buClr>
                <a:srgbClr val="000000"/>
              </a:buClr>
              <a:buSzPts val="1400"/>
              <a:buChar char="-"/>
            </a:pPr>
            <a:r>
              <a:rPr lang="en" sz="1400">
                <a:solidFill>
                  <a:srgbClr val="000000"/>
                </a:solidFill>
              </a:rPr>
              <a:t>Conductors (something that the electrons can pass through [i.e. wires])</a:t>
            </a:r>
          </a:p>
          <a:p>
            <a:pPr indent="-317500" lvl="0" marL="457200" rtl="0">
              <a:spcBef>
                <a:spcPts val="0"/>
              </a:spcBef>
              <a:spcAft>
                <a:spcPts val="0"/>
              </a:spcAft>
              <a:buClr>
                <a:srgbClr val="000000"/>
              </a:buClr>
              <a:buSzPts val="1400"/>
              <a:buChar char="-"/>
            </a:pPr>
            <a:r>
              <a:rPr lang="en" sz="1400">
                <a:solidFill>
                  <a:srgbClr val="000000"/>
                </a:solidFill>
              </a:rPr>
              <a:t>Load (something to use up the energy created [i.e. light bulb])</a:t>
            </a:r>
          </a:p>
          <a:p>
            <a:pPr indent="-317500" lvl="0" marL="457200" rtl="0">
              <a:spcBef>
                <a:spcPts val="0"/>
              </a:spcBef>
              <a:spcAft>
                <a:spcPts val="0"/>
              </a:spcAft>
              <a:buClr>
                <a:srgbClr val="000000"/>
              </a:buClr>
              <a:buSzPts val="1400"/>
              <a:buChar char="-"/>
            </a:pPr>
            <a:r>
              <a:rPr lang="en" sz="1400">
                <a:solidFill>
                  <a:srgbClr val="000000"/>
                </a:solidFill>
              </a:rPr>
              <a:t>Control (something to close and open the loop [i.e. on-off switch])</a:t>
            </a:r>
          </a:p>
        </p:txBody>
      </p:sp>
      <p:sp>
        <p:nvSpPr>
          <p:cNvPr id="289" name="Shape 289"/>
          <p:cNvSpPr txBox="1"/>
          <p:nvPr/>
        </p:nvSpPr>
        <p:spPr>
          <a:xfrm>
            <a:off x="287750" y="2084375"/>
            <a:ext cx="4643700" cy="774900"/>
          </a:xfrm>
          <a:prstGeom prst="rect">
            <a:avLst/>
          </a:prstGeom>
          <a:noFill/>
          <a:ln cap="flat" cmpd="sng" w="9525">
            <a:solidFill>
              <a:srgbClr val="0000FF"/>
            </a:solidFill>
            <a:prstDash val="solid"/>
            <a:round/>
            <a:headEnd len="med" w="med" type="none"/>
            <a:tailEnd len="med" w="med" type="none"/>
          </a:ln>
        </p:spPr>
        <p:txBody>
          <a:bodyPr anchorCtr="0" anchor="t" bIns="91425" lIns="91425" rIns="91425" wrap="square" tIns="91425">
            <a:noAutofit/>
          </a:bodyPr>
          <a:lstStyle/>
          <a:p>
            <a:pPr indent="0" lvl="0" marL="0" rtl="0">
              <a:lnSpc>
                <a:spcPct val="115000"/>
              </a:lnSpc>
              <a:spcBef>
                <a:spcPts val="0"/>
              </a:spcBef>
              <a:spcAft>
                <a:spcPts val="1600"/>
              </a:spcAft>
              <a:buNone/>
            </a:pPr>
            <a:r>
              <a:rPr b="1" lang="en" sz="1800">
                <a:solidFill>
                  <a:schemeClr val="accent1"/>
                </a:solidFill>
                <a:latin typeface="Lato"/>
                <a:ea typeface="Lato"/>
                <a:cs typeface="Lato"/>
                <a:sym typeface="Lato"/>
              </a:rPr>
              <a:t>A circuit is a closed loop that allows electric current or electrons to flow through.</a:t>
            </a:r>
          </a:p>
        </p:txBody>
      </p:sp>
      <p:sp>
        <p:nvSpPr>
          <p:cNvPr id="290" name="Shape 290"/>
          <p:cNvSpPr txBox="1"/>
          <p:nvPr/>
        </p:nvSpPr>
        <p:spPr>
          <a:xfrm>
            <a:off x="287600" y="3118500"/>
            <a:ext cx="4643700" cy="1699500"/>
          </a:xfrm>
          <a:prstGeom prst="rect">
            <a:avLst/>
          </a:prstGeom>
          <a:noFill/>
          <a:ln cap="flat" cmpd="sng" w="9525">
            <a:solidFill>
              <a:srgbClr val="00FF00"/>
            </a:solidFill>
            <a:prstDash val="solid"/>
            <a:round/>
            <a:headEnd len="med" w="med" type="none"/>
            <a:tailEnd len="med" w="med" type="none"/>
          </a:ln>
        </p:spPr>
        <p:txBody>
          <a:bodyPr anchorCtr="0" anchor="t" bIns="91425" lIns="91425" rIns="91425" wrap="square" tIns="91425">
            <a:noAutofit/>
          </a:bodyPr>
          <a:lstStyle/>
          <a:p>
            <a:pPr indent="-317500" lvl="0" marL="457200" rtl="0">
              <a:spcBef>
                <a:spcPts val="0"/>
              </a:spcBef>
              <a:spcAft>
                <a:spcPts val="0"/>
              </a:spcAft>
              <a:buSzPts val="1400"/>
              <a:buFont typeface="Lato"/>
              <a:buChar char="-"/>
            </a:pPr>
            <a:r>
              <a:rPr lang="en">
                <a:latin typeface="Lato"/>
                <a:ea typeface="Lato"/>
                <a:cs typeface="Lato"/>
                <a:sym typeface="Lato"/>
              </a:rPr>
              <a:t>Circuits can be used to power things like bulbs or other electrical components</a:t>
            </a:r>
          </a:p>
          <a:p>
            <a:pPr indent="-317500" lvl="0" marL="457200" rtl="0">
              <a:spcBef>
                <a:spcPts val="0"/>
              </a:spcBef>
              <a:spcAft>
                <a:spcPts val="0"/>
              </a:spcAft>
              <a:buSzPts val="1400"/>
              <a:buFont typeface="Lato"/>
              <a:buChar char="-"/>
            </a:pPr>
            <a:r>
              <a:rPr lang="en">
                <a:latin typeface="Lato"/>
                <a:ea typeface="Lato"/>
                <a:cs typeface="Lato"/>
                <a:sym typeface="Lato"/>
              </a:rPr>
              <a:t>Most circuits are battery powered, batteries are the main source of energy and helps electrons flow</a:t>
            </a:r>
          </a:p>
          <a:p>
            <a:pPr indent="-317500" lvl="0" marL="457200" rtl="0">
              <a:spcBef>
                <a:spcPts val="0"/>
              </a:spcBef>
              <a:spcAft>
                <a:spcPts val="0"/>
              </a:spcAft>
              <a:buSzPts val="1400"/>
              <a:buFont typeface="Lato"/>
              <a:buChar char="-"/>
            </a:pPr>
            <a:r>
              <a:rPr lang="en">
                <a:latin typeface="Lato"/>
                <a:ea typeface="Lato"/>
                <a:cs typeface="Lato"/>
                <a:sym typeface="Lato"/>
              </a:rPr>
              <a:t>Electrons flow negative to positive</a:t>
            </a:r>
          </a:p>
          <a:p>
            <a:pPr indent="-317500" lvl="0" marL="457200">
              <a:spcBef>
                <a:spcPts val="0"/>
              </a:spcBef>
              <a:buSzPts val="1400"/>
              <a:buFont typeface="Lato"/>
              <a:buChar char="-"/>
            </a:pPr>
            <a:r>
              <a:rPr lang="en">
                <a:latin typeface="Lato"/>
                <a:ea typeface="Lato"/>
                <a:cs typeface="Lato"/>
                <a:sym typeface="Lato"/>
              </a:rPr>
              <a:t>If there is a gap in the current, the circuit will not flow</a:t>
            </a:r>
          </a:p>
        </p:txBody>
      </p:sp>
      <p:pic>
        <p:nvPicPr>
          <p:cNvPr id="291" name="Shape 291"/>
          <p:cNvPicPr preferRelativeResize="0"/>
          <p:nvPr/>
        </p:nvPicPr>
        <p:blipFill>
          <a:blip r:embed="rId4">
            <a:alphaModFix/>
          </a:blip>
          <a:stretch>
            <a:fillRect/>
          </a:stretch>
        </p:blipFill>
        <p:spPr>
          <a:xfrm>
            <a:off x="825675" y="1190200"/>
            <a:ext cx="742375" cy="49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Effect filter="fade" transition="in">
                                      <p:cBhvr>
                                        <p:cTn dur="500"/>
                                        <p:tgtEl>
                                          <p:spTgt spid="290">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0">
                                            <p:txEl>
                                              <p:pRg end="1" st="1"/>
                                            </p:txEl>
                                          </p:spTgt>
                                        </p:tgtEl>
                                        <p:attrNameLst>
                                          <p:attrName>style.visibility</p:attrName>
                                        </p:attrNameLst>
                                      </p:cBhvr>
                                      <p:to>
                                        <p:strVal val="visible"/>
                                      </p:to>
                                    </p:set>
                                    <p:animEffect filter="fade" transition="in">
                                      <p:cBhvr>
                                        <p:cTn dur="500"/>
                                        <p:tgtEl>
                                          <p:spTgt spid="290">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0">
                                            <p:txEl>
                                              <p:pRg end="2" st="2"/>
                                            </p:txEl>
                                          </p:spTgt>
                                        </p:tgtEl>
                                        <p:attrNameLst>
                                          <p:attrName>style.visibility</p:attrName>
                                        </p:attrNameLst>
                                      </p:cBhvr>
                                      <p:to>
                                        <p:strVal val="visible"/>
                                      </p:to>
                                    </p:set>
                                    <p:animEffect filter="fade" transition="in">
                                      <p:cBhvr>
                                        <p:cTn dur="500"/>
                                        <p:tgtEl>
                                          <p:spTgt spid="290">
                                            <p:txEl>
                                              <p:pRg end="2" st="2"/>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90">
                                            <p:txEl>
                                              <p:pRg end="3" st="3"/>
                                            </p:txEl>
                                          </p:spTgt>
                                        </p:tgtEl>
                                        <p:attrNameLst>
                                          <p:attrName>style.visibility</p:attrName>
                                        </p:attrNameLst>
                                      </p:cBhvr>
                                      <p:to>
                                        <p:strVal val="visible"/>
                                      </p:to>
                                    </p:set>
                                    <p:animEffect filter="fade" transition="in">
                                      <p:cBhvr>
                                        <p:cTn dur="500"/>
                                        <p:tgtEl>
                                          <p:spTgt spid="290">
                                            <p:txEl>
                                              <p:pRg end="3" st="3"/>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Effect filter="fade" transition="in">
                                      <p:cBhvr>
                                        <p:cTn dur="500"/>
                                        <p:tgtEl>
                                          <p:spTgt spid="288">
                                            <p:txEl>
                                              <p:pRg end="0" st="0"/>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Effect filter="fade" transition="in">
                                      <p:cBhvr>
                                        <p:cTn dur="500"/>
                                        <p:tgtEl>
                                          <p:spTgt spid="288">
                                            <p:txEl>
                                              <p:pRg end="1" st="1"/>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88">
                                            <p:txEl>
                                              <p:pRg end="2" st="2"/>
                                            </p:txEl>
                                          </p:spTgt>
                                        </p:tgtEl>
                                        <p:attrNameLst>
                                          <p:attrName>style.visibility</p:attrName>
                                        </p:attrNameLst>
                                      </p:cBhvr>
                                      <p:to>
                                        <p:strVal val="visible"/>
                                      </p:to>
                                    </p:set>
                                    <p:animEffect filter="fade" transition="in">
                                      <p:cBhvr>
                                        <p:cTn dur="500"/>
                                        <p:tgtEl>
                                          <p:spTgt spid="288">
                                            <p:txEl>
                                              <p:pRg end="2" st="2"/>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88">
                                            <p:txEl>
                                              <p:pRg end="3" st="3"/>
                                            </p:txEl>
                                          </p:spTgt>
                                        </p:tgtEl>
                                        <p:attrNameLst>
                                          <p:attrName>style.visibility</p:attrName>
                                        </p:attrNameLst>
                                      </p:cBhvr>
                                      <p:to>
                                        <p:strVal val="visible"/>
                                      </p:to>
                                    </p:set>
                                    <p:animEffect filter="fade" transition="in">
                                      <p:cBhvr>
                                        <p:cTn dur="500"/>
                                        <p:tgtEl>
                                          <p:spTgt spid="288">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88">
                                            <p:txEl>
                                              <p:pRg end="4" st="4"/>
                                            </p:txEl>
                                          </p:spTgt>
                                        </p:tgtEl>
                                        <p:attrNameLst>
                                          <p:attrName>style.visibility</p:attrName>
                                        </p:attrNameLst>
                                      </p:cBhvr>
                                      <p:to>
                                        <p:strVal val="visible"/>
                                      </p:to>
                                    </p:set>
                                    <p:animEffect filter="fade" transition="in">
                                      <p:cBhvr>
                                        <p:cTn dur="500"/>
                                        <p:tgtEl>
                                          <p:spTgt spid="288">
                                            <p:txEl>
                                              <p:pRg end="4" st="4"/>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88">
                                            <p:txEl>
                                              <p:pRg end="5" st="5"/>
                                            </p:txEl>
                                          </p:spTgt>
                                        </p:tgtEl>
                                        <p:attrNameLst>
                                          <p:attrName>style.visibility</p:attrName>
                                        </p:attrNameLst>
                                      </p:cBhvr>
                                      <p:to>
                                        <p:strVal val="visible"/>
                                      </p:to>
                                    </p:set>
                                    <p:animEffect filter="fade" transition="in">
                                      <p:cBhvr>
                                        <p:cTn dur="500"/>
                                        <p:tgtEl>
                                          <p:spTgt spid="28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0" lvl="0" marL="0">
              <a:spcBef>
                <a:spcPts val="0"/>
              </a:spcBef>
              <a:buNone/>
            </a:pPr>
            <a:r>
              <a:rPr lang="en"/>
              <a:t>Circuit Misconceptions</a:t>
            </a:r>
          </a:p>
        </p:txBody>
      </p:sp>
      <p:sp>
        <p:nvSpPr>
          <p:cNvPr id="297" name="Shape 297"/>
          <p:cNvSpPr txBox="1"/>
          <p:nvPr>
            <p:ph idx="1" type="body"/>
          </p:nvPr>
        </p:nvSpPr>
        <p:spPr>
          <a:xfrm>
            <a:off x="1415250" y="2078875"/>
            <a:ext cx="3011400" cy="2261100"/>
          </a:xfrm>
          <a:prstGeom prst="rect">
            <a:avLst/>
          </a:prstGeom>
          <a:ln cap="flat" cmpd="sng" w="9525">
            <a:solidFill>
              <a:srgbClr val="4A86E8"/>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rPr lang="en" sz="1400" u="sng">
                <a:solidFill>
                  <a:srgbClr val="000000"/>
                </a:solidFill>
              </a:rPr>
              <a:t>Circuits </a:t>
            </a:r>
            <a:r>
              <a:rPr b="1" lang="en" sz="1400" u="sng">
                <a:solidFill>
                  <a:srgbClr val="000000"/>
                </a:solidFill>
              </a:rPr>
              <a:t>DO</a:t>
            </a:r>
            <a:r>
              <a:rPr lang="en" sz="1400" u="sng">
                <a:solidFill>
                  <a:srgbClr val="000000"/>
                </a:solidFill>
              </a:rPr>
              <a:t>:</a:t>
            </a:r>
          </a:p>
          <a:p>
            <a:pPr indent="-317500" lvl="0" marL="457200" rtl="0">
              <a:spcBef>
                <a:spcPts val="0"/>
              </a:spcBef>
              <a:spcAft>
                <a:spcPts val="0"/>
              </a:spcAft>
              <a:buClr>
                <a:srgbClr val="000000"/>
              </a:buClr>
              <a:buSzPts val="1400"/>
              <a:buChar char="-"/>
            </a:pPr>
            <a:r>
              <a:rPr lang="en" sz="1400">
                <a:solidFill>
                  <a:srgbClr val="000000"/>
                </a:solidFill>
              </a:rPr>
              <a:t>Move electrons </a:t>
            </a:r>
          </a:p>
          <a:p>
            <a:pPr indent="-317500" lvl="0" marL="457200" rtl="0">
              <a:spcBef>
                <a:spcPts val="0"/>
              </a:spcBef>
              <a:spcAft>
                <a:spcPts val="0"/>
              </a:spcAft>
              <a:buClr>
                <a:srgbClr val="000000"/>
              </a:buClr>
              <a:buSzPts val="1400"/>
              <a:buChar char="-"/>
            </a:pPr>
            <a:r>
              <a:rPr lang="en" sz="1400">
                <a:solidFill>
                  <a:srgbClr val="000000"/>
                </a:solidFill>
              </a:rPr>
              <a:t>Generate current</a:t>
            </a:r>
          </a:p>
          <a:p>
            <a:pPr indent="-317500" lvl="0" marL="457200" rtl="0">
              <a:spcBef>
                <a:spcPts val="0"/>
              </a:spcBef>
              <a:spcAft>
                <a:spcPts val="0"/>
              </a:spcAft>
              <a:buClr>
                <a:srgbClr val="000000"/>
              </a:buClr>
              <a:buSzPts val="1400"/>
              <a:buChar char="-"/>
            </a:pPr>
            <a:r>
              <a:rPr lang="en" sz="1400">
                <a:solidFill>
                  <a:srgbClr val="000000"/>
                </a:solidFill>
              </a:rPr>
              <a:t>Move negatively charged electrons through wire </a:t>
            </a:r>
          </a:p>
          <a:p>
            <a:pPr indent="-317500" lvl="0" marL="457200">
              <a:spcBef>
                <a:spcPts val="0"/>
              </a:spcBef>
              <a:buClr>
                <a:srgbClr val="000000"/>
              </a:buClr>
              <a:buSzPts val="1400"/>
              <a:buChar char="-"/>
            </a:pPr>
            <a:r>
              <a:rPr lang="en" sz="1400">
                <a:solidFill>
                  <a:srgbClr val="000000"/>
                </a:solidFill>
              </a:rPr>
              <a:t>Contain free electrons</a:t>
            </a:r>
          </a:p>
        </p:txBody>
      </p:sp>
      <p:sp>
        <p:nvSpPr>
          <p:cNvPr id="298" name="Shape 298"/>
          <p:cNvSpPr txBox="1"/>
          <p:nvPr/>
        </p:nvSpPr>
        <p:spPr>
          <a:xfrm>
            <a:off x="4497975" y="2078875"/>
            <a:ext cx="3011400" cy="2261100"/>
          </a:xfrm>
          <a:prstGeom prst="rect">
            <a:avLst/>
          </a:prstGeom>
          <a:noFill/>
          <a:ln cap="flat" cmpd="sng" w="9525">
            <a:solidFill>
              <a:srgbClr val="FF0000"/>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rPr lang="en" u="sng">
                <a:latin typeface="Lato"/>
                <a:ea typeface="Lato"/>
                <a:cs typeface="Lato"/>
                <a:sym typeface="Lato"/>
              </a:rPr>
              <a:t>Circuits </a:t>
            </a:r>
            <a:r>
              <a:rPr b="1" lang="en" u="sng">
                <a:latin typeface="Lato"/>
                <a:ea typeface="Lato"/>
                <a:cs typeface="Lato"/>
                <a:sym typeface="Lato"/>
              </a:rPr>
              <a:t>DON’T</a:t>
            </a:r>
            <a:r>
              <a:rPr lang="en" u="sng">
                <a:latin typeface="Lato"/>
                <a:ea typeface="Lato"/>
                <a:cs typeface="Lato"/>
                <a:sym typeface="Lato"/>
              </a:rPr>
              <a:t>:</a:t>
            </a:r>
          </a:p>
          <a:p>
            <a:pPr indent="0" lvl="0" marL="0">
              <a:spcBef>
                <a:spcPts val="0"/>
              </a:spcBef>
              <a:buNone/>
            </a:pPr>
            <a:r>
              <a:t/>
            </a:r>
            <a:endParaRPr>
              <a:latin typeface="Lato"/>
              <a:ea typeface="Lato"/>
              <a:cs typeface="Lato"/>
              <a:sym typeface="Lato"/>
            </a:endParaRPr>
          </a:p>
          <a:p>
            <a:pPr indent="-317500" lvl="0" marL="457200" rtl="0">
              <a:spcBef>
                <a:spcPts val="0"/>
              </a:spcBef>
              <a:spcAft>
                <a:spcPts val="0"/>
              </a:spcAft>
              <a:buSzPts val="1400"/>
              <a:buFont typeface="Lato"/>
              <a:buChar char="-"/>
            </a:pPr>
            <a:r>
              <a:rPr lang="en">
                <a:latin typeface="Lato"/>
                <a:ea typeface="Lato"/>
                <a:cs typeface="Lato"/>
                <a:sym typeface="Lato"/>
              </a:rPr>
              <a:t>Make electrons</a:t>
            </a:r>
          </a:p>
          <a:p>
            <a:pPr indent="-317500" lvl="0" marL="457200" rtl="0">
              <a:spcBef>
                <a:spcPts val="0"/>
              </a:spcBef>
              <a:spcAft>
                <a:spcPts val="0"/>
              </a:spcAft>
              <a:buSzPts val="1400"/>
              <a:buFont typeface="Lato"/>
              <a:buChar char="-"/>
            </a:pPr>
            <a:r>
              <a:rPr lang="en">
                <a:latin typeface="Lato"/>
                <a:ea typeface="Lato"/>
                <a:cs typeface="Lato"/>
                <a:sym typeface="Lato"/>
              </a:rPr>
              <a:t>Build charge</a:t>
            </a:r>
          </a:p>
          <a:p>
            <a:pPr indent="-317500" lvl="0" marL="457200" rtl="0">
              <a:spcBef>
                <a:spcPts val="0"/>
              </a:spcBef>
              <a:spcAft>
                <a:spcPts val="0"/>
              </a:spcAft>
              <a:buSzPts val="1400"/>
              <a:buFont typeface="Lato"/>
              <a:buChar char="-"/>
            </a:pPr>
            <a:r>
              <a:rPr lang="en">
                <a:latin typeface="Lato"/>
                <a:ea typeface="Lato"/>
                <a:cs typeface="Lato"/>
                <a:sym typeface="Lato"/>
              </a:rPr>
              <a:t>Gain charge</a:t>
            </a:r>
          </a:p>
          <a:p>
            <a:pPr indent="-317500" lvl="0" marL="457200" rtl="0">
              <a:spcBef>
                <a:spcPts val="0"/>
              </a:spcBef>
              <a:spcAft>
                <a:spcPts val="0"/>
              </a:spcAft>
              <a:buSzPts val="1400"/>
              <a:buFont typeface="Lato"/>
              <a:buChar char="-"/>
            </a:pPr>
            <a:r>
              <a:rPr lang="en">
                <a:latin typeface="Lato"/>
                <a:ea typeface="Lato"/>
                <a:cs typeface="Lato"/>
                <a:sym typeface="Lato"/>
              </a:rPr>
              <a:t>Reduce charge</a:t>
            </a:r>
          </a:p>
          <a:p>
            <a:pPr indent="-317500" lvl="0" marL="457200" rtl="0">
              <a:spcBef>
                <a:spcPts val="0"/>
              </a:spcBef>
              <a:buSzPts val="1400"/>
              <a:buFont typeface="Lato"/>
              <a:buChar char="-"/>
            </a:pPr>
            <a:r>
              <a:rPr lang="en">
                <a:latin typeface="Lato"/>
                <a:ea typeface="Lato"/>
                <a:cs typeface="Lato"/>
                <a:sym typeface="Lato"/>
              </a:rPr>
              <a:t>Have charges flow through at high speeds through them</a:t>
            </a:r>
          </a:p>
        </p:txBody>
      </p:sp>
      <p:pic>
        <p:nvPicPr>
          <p:cNvPr id="299" name="Shape 299"/>
          <p:cNvPicPr preferRelativeResize="0"/>
          <p:nvPr/>
        </p:nvPicPr>
        <p:blipFill>
          <a:blip r:embed="rId3">
            <a:alphaModFix/>
          </a:blip>
          <a:stretch>
            <a:fillRect/>
          </a:stretch>
        </p:blipFill>
        <p:spPr>
          <a:xfrm>
            <a:off x="6706725" y="667225"/>
            <a:ext cx="2245450" cy="126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animEffect filter="fade" transition="in">
                                      <p:cBhvr>
                                        <p:cTn dur="500"/>
                                        <p:tgtEl>
                                          <p:spTgt spid="297">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animEffect filter="fade" transition="in">
                                      <p:cBhvr>
                                        <p:cTn dur="500"/>
                                        <p:tgtEl>
                                          <p:spTgt spid="297">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7">
                                            <p:txEl>
                                              <p:pRg end="2" st="2"/>
                                            </p:txEl>
                                          </p:spTgt>
                                        </p:tgtEl>
                                        <p:attrNameLst>
                                          <p:attrName>style.visibility</p:attrName>
                                        </p:attrNameLst>
                                      </p:cBhvr>
                                      <p:to>
                                        <p:strVal val="visible"/>
                                      </p:to>
                                    </p:set>
                                    <p:animEffect filter="fade" transition="in">
                                      <p:cBhvr>
                                        <p:cTn dur="500"/>
                                        <p:tgtEl>
                                          <p:spTgt spid="297">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7">
                                            <p:txEl>
                                              <p:pRg end="3" st="3"/>
                                            </p:txEl>
                                          </p:spTgt>
                                        </p:tgtEl>
                                        <p:attrNameLst>
                                          <p:attrName>style.visibility</p:attrName>
                                        </p:attrNameLst>
                                      </p:cBhvr>
                                      <p:to>
                                        <p:strVal val="visible"/>
                                      </p:to>
                                    </p:set>
                                    <p:animEffect filter="fade" transition="in">
                                      <p:cBhvr>
                                        <p:cTn dur="500"/>
                                        <p:tgtEl>
                                          <p:spTgt spid="297">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97">
                                            <p:txEl>
                                              <p:pRg end="4" st="4"/>
                                            </p:txEl>
                                          </p:spTgt>
                                        </p:tgtEl>
                                        <p:attrNameLst>
                                          <p:attrName>style.visibility</p:attrName>
                                        </p:attrNameLst>
                                      </p:cBhvr>
                                      <p:to>
                                        <p:strVal val="visible"/>
                                      </p:to>
                                    </p:set>
                                    <p:animEffect filter="fade" transition="in">
                                      <p:cBhvr>
                                        <p:cTn dur="500"/>
                                        <p:tgtEl>
                                          <p:spTgt spid="297">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animEffect filter="fade" transition="in">
                                      <p:cBhvr>
                                        <p:cTn dur="500"/>
                                        <p:tgtEl>
                                          <p:spTgt spid="298">
                                            <p:txEl>
                                              <p:pRg end="0" st="0"/>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98">
                                            <p:txEl>
                                              <p:pRg end="1" st="1"/>
                                            </p:txEl>
                                          </p:spTgt>
                                        </p:tgtEl>
                                        <p:attrNameLst>
                                          <p:attrName>style.visibility</p:attrName>
                                        </p:attrNameLst>
                                      </p:cBhvr>
                                      <p:to>
                                        <p:strVal val="visible"/>
                                      </p:to>
                                    </p:set>
                                    <p:animEffect filter="fade" transition="in">
                                      <p:cBhvr>
                                        <p:cTn dur="500"/>
                                        <p:tgtEl>
                                          <p:spTgt spid="298">
                                            <p:txEl>
                                              <p:pRg end="1" st="1"/>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98">
                                            <p:txEl>
                                              <p:pRg end="2" st="2"/>
                                            </p:txEl>
                                          </p:spTgt>
                                        </p:tgtEl>
                                        <p:attrNameLst>
                                          <p:attrName>style.visibility</p:attrName>
                                        </p:attrNameLst>
                                      </p:cBhvr>
                                      <p:to>
                                        <p:strVal val="visible"/>
                                      </p:to>
                                    </p:set>
                                    <p:animEffect filter="fade" transition="in">
                                      <p:cBhvr>
                                        <p:cTn dur="500"/>
                                        <p:tgtEl>
                                          <p:spTgt spid="298">
                                            <p:txEl>
                                              <p:pRg end="2" st="2"/>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98">
                                            <p:txEl>
                                              <p:pRg end="3" st="3"/>
                                            </p:txEl>
                                          </p:spTgt>
                                        </p:tgtEl>
                                        <p:attrNameLst>
                                          <p:attrName>style.visibility</p:attrName>
                                        </p:attrNameLst>
                                      </p:cBhvr>
                                      <p:to>
                                        <p:strVal val="visible"/>
                                      </p:to>
                                    </p:set>
                                    <p:animEffect filter="fade" transition="in">
                                      <p:cBhvr>
                                        <p:cTn dur="500"/>
                                        <p:tgtEl>
                                          <p:spTgt spid="298">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98">
                                            <p:txEl>
                                              <p:pRg end="4" st="4"/>
                                            </p:txEl>
                                          </p:spTgt>
                                        </p:tgtEl>
                                        <p:attrNameLst>
                                          <p:attrName>style.visibility</p:attrName>
                                        </p:attrNameLst>
                                      </p:cBhvr>
                                      <p:to>
                                        <p:strVal val="visible"/>
                                      </p:to>
                                    </p:set>
                                    <p:animEffect filter="fade" transition="in">
                                      <p:cBhvr>
                                        <p:cTn dur="500"/>
                                        <p:tgtEl>
                                          <p:spTgt spid="298">
                                            <p:txEl>
                                              <p:pRg end="4" st="4"/>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98">
                                            <p:txEl>
                                              <p:pRg end="5" st="5"/>
                                            </p:txEl>
                                          </p:spTgt>
                                        </p:tgtEl>
                                        <p:attrNameLst>
                                          <p:attrName>style.visibility</p:attrName>
                                        </p:attrNameLst>
                                      </p:cBhvr>
                                      <p:to>
                                        <p:strVal val="visible"/>
                                      </p:to>
                                    </p:set>
                                    <p:animEffect filter="fade" transition="in">
                                      <p:cBhvr>
                                        <p:cTn dur="500"/>
                                        <p:tgtEl>
                                          <p:spTgt spid="298">
                                            <p:txEl>
                                              <p:pRg end="5" st="5"/>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98">
                                            <p:txEl>
                                              <p:pRg end="6" st="6"/>
                                            </p:txEl>
                                          </p:spTgt>
                                        </p:tgtEl>
                                        <p:attrNameLst>
                                          <p:attrName>style.visibility</p:attrName>
                                        </p:attrNameLst>
                                      </p:cBhvr>
                                      <p:to>
                                        <p:strVal val="visible"/>
                                      </p:to>
                                    </p:set>
                                    <p:animEffect filter="fade" transition="in">
                                      <p:cBhvr>
                                        <p:cTn dur="500"/>
                                        <p:tgtEl>
                                          <p:spTgt spid="298">
                                            <p:txEl>
                                              <p:pRg end="6" st="6"/>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type="title"/>
          </p:nvPr>
        </p:nvSpPr>
        <p:spPr>
          <a:xfrm>
            <a:off x="729450" y="733950"/>
            <a:ext cx="7688400" cy="1244700"/>
          </a:xfrm>
          <a:prstGeom prst="rect">
            <a:avLst/>
          </a:prstGeom>
        </p:spPr>
        <p:txBody>
          <a:bodyPr anchorCtr="0" anchor="t" bIns="91425" lIns="91425" rIns="91425" wrap="square" tIns="91425">
            <a:noAutofit/>
          </a:bodyPr>
          <a:lstStyle/>
          <a:p>
            <a:pPr indent="0" lvl="0" marL="0">
              <a:spcBef>
                <a:spcPts val="0"/>
              </a:spcBef>
              <a:buNone/>
            </a:pPr>
            <a:r>
              <a:rPr lang="en" sz="7200"/>
              <a:t>Electric current</a:t>
            </a:r>
          </a:p>
        </p:txBody>
      </p:sp>
      <p:sp>
        <p:nvSpPr>
          <p:cNvPr id="305" name="Shape 305"/>
          <p:cNvSpPr txBox="1"/>
          <p:nvPr>
            <p:ph idx="1" type="body"/>
          </p:nvPr>
        </p:nvSpPr>
        <p:spPr>
          <a:xfrm>
            <a:off x="729450" y="2272888"/>
            <a:ext cx="7688400" cy="1580400"/>
          </a:xfrm>
          <a:prstGeom prst="rect">
            <a:avLst/>
          </a:prstGeom>
        </p:spPr>
        <p:txBody>
          <a:bodyPr anchorCtr="0" anchor="t" bIns="91425" lIns="91425" rIns="91425" wrap="square" tIns="91425">
            <a:noAutofit/>
          </a:bodyPr>
          <a:lstStyle/>
          <a:p>
            <a:pPr indent="0" lvl="0" marL="0">
              <a:spcBef>
                <a:spcPts val="0"/>
              </a:spcBef>
              <a:buNone/>
            </a:pPr>
            <a:r>
              <a:rPr lang="en" sz="3000"/>
              <a:t>The flow of electric charge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
                                        <p:tgtEl>
                                          <p:spTgt spid="304"/>
                                        </p:tgtEl>
                                        <p:attrNameLst>
                                          <p:attrName>ppt_w</p:attrName>
                                        </p:attrNameLst>
                                      </p:cBhvr>
                                      <p:tavLst>
                                        <p:tav fmla="" tm="0">
                                          <p:val>
                                            <p:strVal val="0"/>
                                          </p:val>
                                        </p:tav>
                                        <p:tav fmla="" tm="100000">
                                          <p:val>
                                            <p:strVal val="#ppt_w"/>
                                          </p:val>
                                        </p:tav>
                                      </p:tavLst>
                                    </p:anim>
                                    <p:anim calcmode="lin" valueType="num">
                                      <p:cBhvr additive="base">
                                        <p:cTn dur="500"/>
                                        <p:tgtEl>
                                          <p:spTgt spid="3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ppt_w</p:attrName>
                                        </p:attrNameLst>
                                      </p:cBhvr>
                                      <p:tavLst>
                                        <p:tav fmla="" tm="0">
                                          <p:val>
                                            <p:strVal val="0"/>
                                          </p:val>
                                        </p:tav>
                                        <p:tav fmla="" tm="100000">
                                          <p:val>
                                            <p:strVal val="#ppt_w"/>
                                          </p:val>
                                        </p:tav>
                                      </p:tavLst>
                                    </p:anim>
                                    <p:anim calcmode="lin" valueType="num">
                                      <p:cBhvr additive="base">
                                        <p:cTn dur="500"/>
                                        <p:tgtEl>
                                          <p:spTgt spid="3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0" lvl="0" marL="0">
              <a:spcBef>
                <a:spcPts val="0"/>
              </a:spcBef>
              <a:buNone/>
            </a:pPr>
            <a:r>
              <a:rPr lang="en"/>
              <a:t>Electric Current </a:t>
            </a:r>
          </a:p>
        </p:txBody>
      </p:sp>
      <p:sp>
        <p:nvSpPr>
          <p:cNvPr id="311" name="Shape 311"/>
          <p:cNvSpPr txBox="1"/>
          <p:nvPr>
            <p:ph idx="1" type="body"/>
          </p:nvPr>
        </p:nvSpPr>
        <p:spPr>
          <a:xfrm>
            <a:off x="729450" y="2078875"/>
            <a:ext cx="4503900" cy="2261100"/>
          </a:xfrm>
          <a:prstGeom prst="rect">
            <a:avLst/>
          </a:prstGeom>
        </p:spPr>
        <p:txBody>
          <a:bodyPr anchorCtr="0" anchor="t" bIns="91425" lIns="91425" rIns="91425" wrap="square" tIns="91425">
            <a:noAutofit/>
          </a:bodyPr>
          <a:lstStyle/>
          <a:p>
            <a:pPr indent="0" lvl="0" marL="0">
              <a:spcBef>
                <a:spcPts val="0"/>
              </a:spcBef>
              <a:buNone/>
            </a:pPr>
            <a:r>
              <a:rPr b="1" lang="en" sz="1400">
                <a:solidFill>
                  <a:srgbClr val="000000"/>
                </a:solidFill>
              </a:rPr>
              <a:t>Electric current is the flow of electric charge.</a:t>
            </a:r>
          </a:p>
          <a:p>
            <a:pPr indent="-317500" lvl="0" marL="457200" rtl="0">
              <a:spcBef>
                <a:spcPts val="0"/>
              </a:spcBef>
              <a:spcAft>
                <a:spcPts val="0"/>
              </a:spcAft>
              <a:buClr>
                <a:srgbClr val="000000"/>
              </a:buClr>
              <a:buSzPts val="1400"/>
              <a:buChar char="-"/>
            </a:pPr>
            <a:r>
              <a:rPr lang="en" sz="1400">
                <a:solidFill>
                  <a:srgbClr val="000000"/>
                </a:solidFill>
              </a:rPr>
              <a:t>It is measured in amperes </a:t>
            </a:r>
          </a:p>
          <a:p>
            <a:pPr indent="-317500" lvl="0" marL="457200" rtl="0">
              <a:spcBef>
                <a:spcPts val="0"/>
              </a:spcBef>
              <a:spcAft>
                <a:spcPts val="0"/>
              </a:spcAft>
              <a:buClr>
                <a:srgbClr val="000000"/>
              </a:buClr>
              <a:buSzPts val="1400"/>
              <a:buChar char="-"/>
            </a:pPr>
            <a:r>
              <a:rPr lang="en" sz="1400">
                <a:solidFill>
                  <a:srgbClr val="000000"/>
                </a:solidFill>
              </a:rPr>
              <a:t>It is carried through a conductor</a:t>
            </a:r>
          </a:p>
          <a:p>
            <a:pPr indent="-317500" lvl="0" marL="457200" rtl="0">
              <a:spcBef>
                <a:spcPts val="0"/>
              </a:spcBef>
              <a:spcAft>
                <a:spcPts val="0"/>
              </a:spcAft>
              <a:buClr>
                <a:srgbClr val="000000"/>
              </a:buClr>
              <a:buSzPts val="1400"/>
              <a:buChar char="-"/>
            </a:pPr>
            <a:r>
              <a:rPr lang="en" sz="1400">
                <a:solidFill>
                  <a:srgbClr val="000000"/>
                </a:solidFill>
              </a:rPr>
              <a:t>Electric current is how much charge passes through in a certain amount of time or </a:t>
            </a:r>
          </a:p>
          <a:p>
            <a:pPr indent="-317500" lvl="0" marL="457200" rtl="0">
              <a:spcBef>
                <a:spcPts val="0"/>
              </a:spcBef>
              <a:buClr>
                <a:srgbClr val="000000"/>
              </a:buClr>
              <a:buSzPts val="1400"/>
              <a:buChar char="-"/>
            </a:pPr>
            <a:r>
              <a:rPr lang="en" sz="1400">
                <a:solidFill>
                  <a:srgbClr val="000000"/>
                </a:solidFill>
              </a:rPr>
              <a:t>This formula helps find how much current is flowing in a circuit</a:t>
            </a:r>
          </a:p>
          <a:p>
            <a:pPr indent="0" lvl="0" marL="0">
              <a:spcBef>
                <a:spcPts val="0"/>
              </a:spcBef>
              <a:buNone/>
            </a:pPr>
            <a:r>
              <a:t/>
            </a:r>
            <a:endParaRPr b="1">
              <a:solidFill>
                <a:srgbClr val="000000"/>
              </a:solidFill>
            </a:endParaRPr>
          </a:p>
        </p:txBody>
      </p:sp>
      <p:grpSp>
        <p:nvGrpSpPr>
          <p:cNvPr id="312" name="Shape 312"/>
          <p:cNvGrpSpPr/>
          <p:nvPr/>
        </p:nvGrpSpPr>
        <p:grpSpPr>
          <a:xfrm>
            <a:off x="4693900" y="868175"/>
            <a:ext cx="3402388" cy="2601050"/>
            <a:chOff x="4693900" y="868175"/>
            <a:chExt cx="3402388" cy="2601050"/>
          </a:xfrm>
        </p:grpSpPr>
        <p:pic>
          <p:nvPicPr>
            <p:cNvPr id="313" name="Shape 313"/>
            <p:cNvPicPr preferRelativeResize="0"/>
            <p:nvPr/>
          </p:nvPicPr>
          <p:blipFill>
            <a:blip r:embed="rId3">
              <a:alphaModFix/>
            </a:blip>
            <a:stretch>
              <a:fillRect/>
            </a:stretch>
          </p:blipFill>
          <p:spPr>
            <a:xfrm>
              <a:off x="6029363" y="868175"/>
              <a:ext cx="2066925" cy="1752600"/>
            </a:xfrm>
            <a:prstGeom prst="rect">
              <a:avLst/>
            </a:prstGeom>
            <a:noFill/>
            <a:ln>
              <a:noFill/>
            </a:ln>
          </p:spPr>
        </p:pic>
        <p:sp>
          <p:nvSpPr>
            <p:cNvPr id="314" name="Shape 314"/>
            <p:cNvSpPr/>
            <p:nvPr/>
          </p:nvSpPr>
          <p:spPr>
            <a:xfrm>
              <a:off x="4693900" y="2722825"/>
              <a:ext cx="2778600" cy="746400"/>
            </a:xfrm>
            <a:prstGeom prst="bentUpArrow">
              <a:avLst>
                <a:gd fmla="val 25000" name="adj1"/>
                <a:gd fmla="val 25000" name="adj2"/>
                <a:gd fmla="val 25000" name="adj3"/>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solidFill>
                  <a:srgbClr val="FF0000"/>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500"/>
                                        <p:tgtEl>
                                          <p:spTgt spid="311">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500"/>
                                        <p:tgtEl>
                                          <p:spTgt spid="311">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animEffect filter="fade" transition="in">
                                      <p:cBhvr>
                                        <p:cTn dur="500"/>
                                        <p:tgtEl>
                                          <p:spTgt spid="311">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11">
                                            <p:txEl>
                                              <p:pRg end="3" st="3"/>
                                            </p:txEl>
                                          </p:spTgt>
                                        </p:tgtEl>
                                        <p:attrNameLst>
                                          <p:attrName>style.visibility</p:attrName>
                                        </p:attrNameLst>
                                      </p:cBhvr>
                                      <p:to>
                                        <p:strVal val="visible"/>
                                      </p:to>
                                    </p:set>
                                    <p:animEffect filter="fade" transition="in">
                                      <p:cBhvr>
                                        <p:cTn dur="500"/>
                                        <p:tgtEl>
                                          <p:spTgt spid="311">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11">
                                            <p:txEl>
                                              <p:pRg end="4" st="4"/>
                                            </p:txEl>
                                          </p:spTgt>
                                        </p:tgtEl>
                                        <p:attrNameLst>
                                          <p:attrName>style.visibility</p:attrName>
                                        </p:attrNameLst>
                                      </p:cBhvr>
                                      <p:to>
                                        <p:strVal val="visible"/>
                                      </p:to>
                                    </p:set>
                                    <p:animEffect filter="fade" transition="in">
                                      <p:cBhvr>
                                        <p:cTn dur="500"/>
                                        <p:tgtEl>
                                          <p:spTgt spid="311">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11">
                                            <p:txEl>
                                              <p:pRg end="5" st="5"/>
                                            </p:txEl>
                                          </p:spTgt>
                                        </p:tgtEl>
                                        <p:attrNameLst>
                                          <p:attrName>style.visibility</p:attrName>
                                        </p:attrNameLst>
                                      </p:cBhvr>
                                      <p:to>
                                        <p:strVal val="visible"/>
                                      </p:to>
                                    </p:set>
                                    <p:animEffect filter="fade" transition="in">
                                      <p:cBhvr>
                                        <p:cTn dur="500"/>
                                        <p:tgtEl>
                                          <p:spTgt spid="311">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0" lvl="0" marL="0">
              <a:spcBef>
                <a:spcPts val="0"/>
              </a:spcBef>
              <a:buNone/>
            </a:pPr>
            <a:r>
              <a:rPr lang="en"/>
              <a:t>Ohm’s Law and </a:t>
            </a:r>
            <a:r>
              <a:rPr lang="en"/>
              <a:t>Resistance</a:t>
            </a:r>
            <a:r>
              <a:rPr lang="en"/>
              <a:t> </a:t>
            </a:r>
          </a:p>
        </p:txBody>
      </p:sp>
      <p:sp>
        <p:nvSpPr>
          <p:cNvPr id="320" name="Shape 320"/>
          <p:cNvSpPr txBox="1"/>
          <p:nvPr>
            <p:ph idx="1" type="body"/>
          </p:nvPr>
        </p:nvSpPr>
        <p:spPr>
          <a:xfrm>
            <a:off x="729450" y="2078875"/>
            <a:ext cx="7688700" cy="2261100"/>
          </a:xfrm>
          <a:prstGeom prst="rect">
            <a:avLst/>
          </a:prstGeom>
        </p:spPr>
        <p:txBody>
          <a:bodyPr anchorCtr="0" anchor="t" bIns="91425" lIns="91425" rIns="91425" wrap="square" tIns="91425">
            <a:noAutofit/>
          </a:bodyPr>
          <a:lstStyle/>
          <a:p>
            <a:pPr indent="-311150" lvl="0" marL="457200" rtl="0">
              <a:spcBef>
                <a:spcPts val="0"/>
              </a:spcBef>
              <a:spcAft>
                <a:spcPts val="0"/>
              </a:spcAft>
              <a:buClr>
                <a:srgbClr val="666666"/>
              </a:buClr>
              <a:buSzPts val="1300"/>
              <a:buChar char="●"/>
            </a:pPr>
            <a:r>
              <a:rPr lang="en">
                <a:solidFill>
                  <a:srgbClr val="666666"/>
                </a:solidFill>
              </a:rPr>
              <a:t>V=IR, </a:t>
            </a:r>
            <a:r>
              <a:rPr lang="en">
                <a:solidFill>
                  <a:srgbClr val="666666"/>
                </a:solidFill>
                <a:highlight>
                  <a:srgbClr val="FFFFFF"/>
                </a:highlight>
              </a:rPr>
              <a:t>The potential difference (voltage) across an ideal conductor is proportional to the current through it.  </a:t>
            </a:r>
          </a:p>
          <a:p>
            <a:pPr indent="-311150" lvl="0" marL="457200" rtl="0">
              <a:spcBef>
                <a:spcPts val="0"/>
              </a:spcBef>
              <a:buClr>
                <a:srgbClr val="666666"/>
              </a:buClr>
              <a:buSzPts val="1300"/>
              <a:buChar char="●"/>
            </a:pPr>
            <a:r>
              <a:rPr lang="en" sz="1200"/>
              <a:t>(Where R = resistance, I = current, and V = voltage)</a:t>
            </a:r>
          </a:p>
          <a:p>
            <a:pPr indent="0" lvl="0" marL="0" rtl="0">
              <a:spcBef>
                <a:spcPts val="0"/>
              </a:spcBef>
              <a:buNone/>
            </a:pPr>
            <a:r>
              <a:rPr lang="en" sz="1200"/>
              <a:t>(measured in ohms </a:t>
            </a:r>
            <a:r>
              <a:rPr lang="en" sz="1100">
                <a:solidFill>
                  <a:srgbClr val="666666"/>
                </a:solidFill>
                <a:highlight>
                  <a:srgbClr val="FFFFFF"/>
                </a:highlight>
                <a:latin typeface="Roboto"/>
                <a:ea typeface="Roboto"/>
                <a:cs typeface="Roboto"/>
                <a:sym typeface="Roboto"/>
              </a:rPr>
              <a:t>Ω)</a:t>
            </a:r>
          </a:p>
          <a:p>
            <a:pPr indent="-304800" lvl="0" marL="457200">
              <a:spcBef>
                <a:spcPts val="0"/>
              </a:spcBef>
              <a:buSzPts val="1200"/>
              <a:buChar char="●"/>
            </a:pPr>
            <a:r>
              <a:rPr lang="en" sz="1200"/>
              <a:t>All electronic devices offer resistance to the flow of current.</a:t>
            </a:r>
          </a:p>
        </p:txBody>
      </p:sp>
      <p:pic>
        <p:nvPicPr>
          <p:cNvPr id="321" name="Shape 321"/>
          <p:cNvPicPr preferRelativeResize="0"/>
          <p:nvPr/>
        </p:nvPicPr>
        <p:blipFill>
          <a:blip r:embed="rId3">
            <a:alphaModFix/>
          </a:blip>
          <a:stretch>
            <a:fillRect/>
          </a:stretch>
        </p:blipFill>
        <p:spPr>
          <a:xfrm>
            <a:off x="5758613" y="2771500"/>
            <a:ext cx="2352675" cy="1943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animEffect filter="fade" transition="in">
                                      <p:cBhvr>
                                        <p:cTn dur="500"/>
                                        <p:tgtEl>
                                          <p:spTgt spid="320">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0">
                                            <p:txEl>
                                              <p:pRg end="1" st="1"/>
                                            </p:txEl>
                                          </p:spTgt>
                                        </p:tgtEl>
                                        <p:attrNameLst>
                                          <p:attrName>style.visibility</p:attrName>
                                        </p:attrNameLst>
                                      </p:cBhvr>
                                      <p:to>
                                        <p:strVal val="visible"/>
                                      </p:to>
                                    </p:set>
                                    <p:animEffect filter="fade" transition="in">
                                      <p:cBhvr>
                                        <p:cTn dur="500"/>
                                        <p:tgtEl>
                                          <p:spTgt spid="320">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0">
                                            <p:txEl>
                                              <p:pRg end="2" st="2"/>
                                            </p:txEl>
                                          </p:spTgt>
                                        </p:tgtEl>
                                        <p:attrNameLst>
                                          <p:attrName>style.visibility</p:attrName>
                                        </p:attrNameLst>
                                      </p:cBhvr>
                                      <p:to>
                                        <p:strVal val="visible"/>
                                      </p:to>
                                    </p:set>
                                    <p:animEffect filter="fade" transition="in">
                                      <p:cBhvr>
                                        <p:cTn dur="500"/>
                                        <p:tgtEl>
                                          <p:spTgt spid="320">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0">
                                            <p:txEl>
                                              <p:pRg end="3" st="3"/>
                                            </p:txEl>
                                          </p:spTgt>
                                        </p:tgtEl>
                                        <p:attrNameLst>
                                          <p:attrName>style.visibility</p:attrName>
                                        </p:attrNameLst>
                                      </p:cBhvr>
                                      <p:to>
                                        <p:strVal val="visible"/>
                                      </p:to>
                                    </p:set>
                                    <p:animEffect filter="fade" transition="in">
                                      <p:cBhvr>
                                        <p:cTn dur="500"/>
                                        <p:tgtEl>
                                          <p:spTgt spid="320">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pic>
        <p:nvPicPr>
          <p:cNvPr id="326" name="Shape 326"/>
          <p:cNvPicPr preferRelativeResize="0"/>
          <p:nvPr/>
        </p:nvPicPr>
        <p:blipFill>
          <a:blip r:embed="rId3">
            <a:alphaModFix amt="50000"/>
          </a:blip>
          <a:stretch>
            <a:fillRect/>
          </a:stretch>
        </p:blipFill>
        <p:spPr>
          <a:xfrm>
            <a:off x="27" y="486650"/>
            <a:ext cx="9144000" cy="4656875"/>
          </a:xfrm>
          <a:prstGeom prst="rect">
            <a:avLst/>
          </a:prstGeom>
          <a:noFill/>
          <a:ln>
            <a:noFill/>
          </a:ln>
        </p:spPr>
      </p:pic>
      <p:sp>
        <p:nvSpPr>
          <p:cNvPr id="327" name="Shape 327"/>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0" lvl="0" marL="0">
              <a:spcBef>
                <a:spcPts val="0"/>
              </a:spcBef>
              <a:buNone/>
            </a:pPr>
            <a:r>
              <a:rPr lang="en">
                <a:highlight>
                  <a:srgbClr val="FFFFFF"/>
                </a:highlight>
              </a:rPr>
              <a:t>Circuit Facts</a:t>
            </a:r>
          </a:p>
        </p:txBody>
      </p:sp>
      <p:sp>
        <p:nvSpPr>
          <p:cNvPr id="328" name="Shape 328"/>
          <p:cNvSpPr txBox="1"/>
          <p:nvPr>
            <p:ph idx="1" type="body"/>
          </p:nvPr>
        </p:nvSpPr>
        <p:spPr>
          <a:xfrm>
            <a:off x="727650" y="2064357"/>
            <a:ext cx="7688700" cy="2739000"/>
          </a:xfrm>
          <a:prstGeom prst="rect">
            <a:avLst/>
          </a:prstGeom>
        </p:spPr>
        <p:txBody>
          <a:bodyPr anchorCtr="0" anchor="t" bIns="91425" lIns="91425" rIns="91425" wrap="square" tIns="91425">
            <a:noAutofit/>
          </a:bodyPr>
          <a:lstStyle/>
          <a:p>
            <a:pPr indent="0" lvl="0" marL="0" rtl="0">
              <a:spcBef>
                <a:spcPts val="0"/>
              </a:spcBef>
              <a:buNone/>
            </a:pPr>
            <a:r>
              <a:rPr lang="en" sz="1400">
                <a:highlight>
                  <a:srgbClr val="FFFFFF"/>
                </a:highlight>
              </a:rPr>
              <a:t>An electrical circuit is a closed loop that electrons can be pushed through to create electricity.</a:t>
            </a:r>
          </a:p>
          <a:p>
            <a:pPr indent="0" lvl="0" marL="0">
              <a:spcBef>
                <a:spcPts val="0"/>
              </a:spcBef>
              <a:buNone/>
            </a:pPr>
            <a:r>
              <a:rPr lang="en" sz="1400">
                <a:highlight>
                  <a:srgbClr val="FFFFFF"/>
                </a:highlight>
              </a:rPr>
              <a:t>It is a circuit if it has:</a:t>
            </a:r>
          </a:p>
          <a:p>
            <a:pPr indent="-317500" lvl="0" marL="457200" rtl="0">
              <a:spcBef>
                <a:spcPts val="0"/>
              </a:spcBef>
              <a:spcAft>
                <a:spcPts val="0"/>
              </a:spcAft>
              <a:buSzPts val="1400"/>
              <a:buAutoNum type="arabicPeriod"/>
            </a:pPr>
            <a:r>
              <a:rPr lang="en" sz="1400">
                <a:highlight>
                  <a:srgbClr val="FFFFFF"/>
                </a:highlight>
              </a:rPr>
              <a:t>A closed loop</a:t>
            </a:r>
          </a:p>
          <a:p>
            <a:pPr indent="-317500" lvl="0" marL="457200" rtl="0">
              <a:spcBef>
                <a:spcPts val="0"/>
              </a:spcBef>
              <a:spcAft>
                <a:spcPts val="0"/>
              </a:spcAft>
              <a:buSzPts val="1400"/>
              <a:buAutoNum type="arabicPeriod"/>
            </a:pPr>
            <a:r>
              <a:rPr lang="en" sz="1400">
                <a:highlight>
                  <a:srgbClr val="FFFFFF"/>
                </a:highlight>
              </a:rPr>
              <a:t>A power source</a:t>
            </a:r>
          </a:p>
          <a:p>
            <a:pPr indent="-317500" lvl="0" marL="457200" rtl="0">
              <a:spcBef>
                <a:spcPts val="0"/>
              </a:spcBef>
              <a:spcAft>
                <a:spcPts val="0"/>
              </a:spcAft>
              <a:buSzPts val="1400"/>
              <a:buAutoNum type="arabicPeriod"/>
            </a:pPr>
            <a:r>
              <a:rPr lang="en" sz="1400">
                <a:highlight>
                  <a:srgbClr val="FFFFFF"/>
                </a:highlight>
              </a:rPr>
              <a:t>A conductor</a:t>
            </a:r>
          </a:p>
          <a:p>
            <a:pPr indent="-317500" lvl="0" marL="457200" rtl="0">
              <a:spcBef>
                <a:spcPts val="0"/>
              </a:spcBef>
              <a:spcAft>
                <a:spcPts val="0"/>
              </a:spcAft>
              <a:buSzPts val="1400"/>
              <a:buAutoNum type="arabicPeriod"/>
            </a:pPr>
            <a:r>
              <a:rPr lang="en" sz="1400">
                <a:highlight>
                  <a:srgbClr val="FFFFFF"/>
                </a:highlight>
              </a:rPr>
              <a:t>A load</a:t>
            </a:r>
          </a:p>
          <a:p>
            <a:pPr indent="-317500" lvl="0" marL="457200" rtl="0">
              <a:spcBef>
                <a:spcPts val="0"/>
              </a:spcBef>
              <a:buSzPts val="1400"/>
              <a:buAutoNum type="arabicPeriod"/>
            </a:pPr>
            <a:r>
              <a:rPr lang="en" sz="1400">
                <a:highlight>
                  <a:srgbClr val="FFFFFF"/>
                </a:highlight>
              </a:rPr>
              <a:t>A control</a:t>
            </a:r>
          </a:p>
          <a:p>
            <a:pPr indent="0" lvl="0" marL="0" rtl="0">
              <a:spcBef>
                <a:spcPts val="0"/>
              </a:spcBef>
              <a:buNone/>
            </a:pPr>
            <a:r>
              <a:rPr i="1" lang="en" sz="1400">
                <a:highlight>
                  <a:srgbClr val="FFFFFF"/>
                </a:highlight>
              </a:rPr>
              <a:t>I=Q/t </a:t>
            </a:r>
            <a:r>
              <a:rPr lang="en" sz="1400">
                <a:highlight>
                  <a:srgbClr val="FFFFFF"/>
                </a:highlight>
              </a:rPr>
              <a:t>is the formula used to calculate how much current is flowing through a circuit</a:t>
            </a:r>
          </a:p>
        </p:txBody>
      </p:sp>
      <p:pic>
        <p:nvPicPr>
          <p:cNvPr id="329" name="Shape 329"/>
          <p:cNvPicPr preferRelativeResize="0"/>
          <p:nvPr/>
        </p:nvPicPr>
        <p:blipFill>
          <a:blip r:embed="rId4">
            <a:alphaModFix/>
          </a:blip>
          <a:stretch>
            <a:fillRect/>
          </a:stretch>
        </p:blipFill>
        <p:spPr>
          <a:xfrm>
            <a:off x="825675" y="1190200"/>
            <a:ext cx="742375" cy="49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animEffect filter="fade" transition="in">
                                      <p:cBhvr>
                                        <p:cTn dur="500"/>
                                        <p:tgtEl>
                                          <p:spTgt spid="328">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8">
                                            <p:txEl>
                                              <p:pRg end="1" st="1"/>
                                            </p:txEl>
                                          </p:spTgt>
                                        </p:tgtEl>
                                        <p:attrNameLst>
                                          <p:attrName>style.visibility</p:attrName>
                                        </p:attrNameLst>
                                      </p:cBhvr>
                                      <p:to>
                                        <p:strVal val="visible"/>
                                      </p:to>
                                    </p:set>
                                    <p:animEffect filter="fade" transition="in">
                                      <p:cBhvr>
                                        <p:cTn dur="500"/>
                                        <p:tgtEl>
                                          <p:spTgt spid="328">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8">
                                            <p:txEl>
                                              <p:pRg end="2" st="2"/>
                                            </p:txEl>
                                          </p:spTgt>
                                        </p:tgtEl>
                                        <p:attrNameLst>
                                          <p:attrName>style.visibility</p:attrName>
                                        </p:attrNameLst>
                                      </p:cBhvr>
                                      <p:to>
                                        <p:strVal val="visible"/>
                                      </p:to>
                                    </p:set>
                                    <p:animEffect filter="fade" transition="in">
                                      <p:cBhvr>
                                        <p:cTn dur="500"/>
                                        <p:tgtEl>
                                          <p:spTgt spid="328">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8">
                                            <p:txEl>
                                              <p:pRg end="3" st="3"/>
                                            </p:txEl>
                                          </p:spTgt>
                                        </p:tgtEl>
                                        <p:attrNameLst>
                                          <p:attrName>style.visibility</p:attrName>
                                        </p:attrNameLst>
                                      </p:cBhvr>
                                      <p:to>
                                        <p:strVal val="visible"/>
                                      </p:to>
                                    </p:set>
                                    <p:animEffect filter="fade" transition="in">
                                      <p:cBhvr>
                                        <p:cTn dur="500"/>
                                        <p:tgtEl>
                                          <p:spTgt spid="328">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28">
                                            <p:txEl>
                                              <p:pRg end="4" st="4"/>
                                            </p:txEl>
                                          </p:spTgt>
                                        </p:tgtEl>
                                        <p:attrNameLst>
                                          <p:attrName>style.visibility</p:attrName>
                                        </p:attrNameLst>
                                      </p:cBhvr>
                                      <p:to>
                                        <p:strVal val="visible"/>
                                      </p:to>
                                    </p:set>
                                    <p:animEffect filter="fade" transition="in">
                                      <p:cBhvr>
                                        <p:cTn dur="500"/>
                                        <p:tgtEl>
                                          <p:spTgt spid="328">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28">
                                            <p:txEl>
                                              <p:pRg end="5" st="5"/>
                                            </p:txEl>
                                          </p:spTgt>
                                        </p:tgtEl>
                                        <p:attrNameLst>
                                          <p:attrName>style.visibility</p:attrName>
                                        </p:attrNameLst>
                                      </p:cBhvr>
                                      <p:to>
                                        <p:strVal val="visible"/>
                                      </p:to>
                                    </p:set>
                                    <p:animEffect filter="fade" transition="in">
                                      <p:cBhvr>
                                        <p:cTn dur="500"/>
                                        <p:tgtEl>
                                          <p:spTgt spid="328">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28">
                                            <p:txEl>
                                              <p:pRg end="6" st="6"/>
                                            </p:txEl>
                                          </p:spTgt>
                                        </p:tgtEl>
                                        <p:attrNameLst>
                                          <p:attrName>style.visibility</p:attrName>
                                        </p:attrNameLst>
                                      </p:cBhvr>
                                      <p:to>
                                        <p:strVal val="visible"/>
                                      </p:to>
                                    </p:set>
                                    <p:animEffect filter="fade" transition="in">
                                      <p:cBhvr>
                                        <p:cTn dur="500"/>
                                        <p:tgtEl>
                                          <p:spTgt spid="328">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28">
                                            <p:txEl>
                                              <p:pRg end="7" st="7"/>
                                            </p:txEl>
                                          </p:spTgt>
                                        </p:tgtEl>
                                        <p:attrNameLst>
                                          <p:attrName>style.visibility</p:attrName>
                                        </p:attrNameLst>
                                      </p:cBhvr>
                                      <p:to>
                                        <p:strVal val="visible"/>
                                      </p:to>
                                    </p:set>
                                    <p:animEffect filter="fade" transition="in">
                                      <p:cBhvr>
                                        <p:cTn dur="500"/>
                                        <p:tgtEl>
                                          <p:spTgt spid="32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pic>
        <p:nvPicPr>
          <p:cNvPr id="334" name="Shape 334"/>
          <p:cNvPicPr preferRelativeResize="0"/>
          <p:nvPr/>
        </p:nvPicPr>
        <p:blipFill>
          <a:blip r:embed="rId3">
            <a:alphaModFix amt="50000"/>
          </a:blip>
          <a:stretch>
            <a:fillRect/>
          </a:stretch>
        </p:blipFill>
        <p:spPr>
          <a:xfrm>
            <a:off x="2745213" y="498500"/>
            <a:ext cx="3653577" cy="4645000"/>
          </a:xfrm>
          <a:prstGeom prst="rect">
            <a:avLst/>
          </a:prstGeom>
          <a:noFill/>
          <a:ln>
            <a:noFill/>
          </a:ln>
        </p:spPr>
      </p:pic>
      <p:sp>
        <p:nvSpPr>
          <p:cNvPr id="335" name="Shape 335"/>
          <p:cNvSpPr txBox="1"/>
          <p:nvPr>
            <p:ph type="title"/>
          </p:nvPr>
        </p:nvSpPr>
        <p:spPr>
          <a:xfrm>
            <a:off x="727800" y="2197350"/>
            <a:ext cx="7688400" cy="748800"/>
          </a:xfrm>
          <a:prstGeom prst="rect">
            <a:avLst/>
          </a:prstGeom>
        </p:spPr>
        <p:txBody>
          <a:bodyPr anchorCtr="0" anchor="t" bIns="91425" lIns="91425" rIns="91425" wrap="square" tIns="91425">
            <a:noAutofit/>
          </a:bodyPr>
          <a:lstStyle/>
          <a:p>
            <a:pPr indent="0" lvl="0" marL="0" algn="ctr">
              <a:spcBef>
                <a:spcPts val="0"/>
              </a:spcBef>
              <a:buNone/>
            </a:pPr>
            <a:r>
              <a:rPr lang="en" sz="3600"/>
              <a:t>Any questions?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ppt_w</p:attrName>
                                        </p:attrNameLst>
                                      </p:cBhvr>
                                      <p:tavLst>
                                        <p:tav fmla="" tm="0">
                                          <p:val>
                                            <p:strVal val="0"/>
                                          </p:val>
                                        </p:tav>
                                        <p:tav fmla="" tm="100000">
                                          <p:val>
                                            <p:strVal val="#ppt_w"/>
                                          </p:val>
                                        </p:tav>
                                      </p:tavLst>
                                    </p:anim>
                                    <p:anim calcmode="lin" valueType="num">
                                      <p:cBhvr additive="base">
                                        <p:cTn dur="500"/>
                                        <p:tgtEl>
                                          <p:spTgt spid="3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Shape 340"/>
          <p:cNvSpPr txBox="1"/>
          <p:nvPr>
            <p:ph type="title"/>
          </p:nvPr>
        </p:nvSpPr>
        <p:spPr>
          <a:xfrm>
            <a:off x="729450" y="1318650"/>
            <a:ext cx="3774300" cy="535200"/>
          </a:xfrm>
          <a:prstGeom prst="rect">
            <a:avLst/>
          </a:prstGeom>
        </p:spPr>
        <p:txBody>
          <a:bodyPr anchorCtr="0" anchor="t" bIns="91425" lIns="91425" rIns="91425" wrap="square" tIns="91425">
            <a:noAutofit/>
          </a:bodyPr>
          <a:lstStyle/>
          <a:p>
            <a:pPr indent="0" lvl="0" marL="0">
              <a:spcBef>
                <a:spcPts val="0"/>
              </a:spcBef>
              <a:buNone/>
            </a:pPr>
            <a:r>
              <a:rPr lang="en"/>
              <a:t>Questions:</a:t>
            </a:r>
          </a:p>
        </p:txBody>
      </p:sp>
      <p:sp>
        <p:nvSpPr>
          <p:cNvPr id="341" name="Shape 341"/>
          <p:cNvSpPr txBox="1"/>
          <p:nvPr>
            <p:ph idx="1" type="body"/>
          </p:nvPr>
        </p:nvSpPr>
        <p:spPr>
          <a:xfrm>
            <a:off x="729325" y="2078875"/>
            <a:ext cx="3774300" cy="2261100"/>
          </a:xfrm>
          <a:prstGeom prst="rect">
            <a:avLst/>
          </a:prstGeom>
        </p:spPr>
        <p:txBody>
          <a:bodyPr anchorCtr="0" anchor="t" bIns="91425" lIns="91425" rIns="91425" wrap="square" tIns="91425">
            <a:noAutofit/>
          </a:bodyPr>
          <a:lstStyle/>
          <a:p>
            <a:pPr indent="-317500" lvl="0" marL="457200" rtl="0">
              <a:lnSpc>
                <a:spcPct val="100000"/>
              </a:lnSpc>
              <a:spcBef>
                <a:spcPts val="0"/>
              </a:spcBef>
              <a:spcAft>
                <a:spcPts val="0"/>
              </a:spcAft>
              <a:buClr>
                <a:schemeClr val="accent1"/>
              </a:buClr>
              <a:buSzPts val="1400"/>
              <a:buFont typeface="Arial"/>
              <a:buAutoNum type="arabicPeriod"/>
            </a:pPr>
            <a:r>
              <a:rPr lang="en" sz="1400"/>
              <a:t>For 10 minutes, a current of 45 amps flows through a circuit. How much charge passes through the circuit?</a:t>
            </a:r>
          </a:p>
          <a:p>
            <a:pPr indent="-317500" lvl="0" marL="457200" rtl="0">
              <a:lnSpc>
                <a:spcPct val="100000"/>
              </a:lnSpc>
              <a:spcBef>
                <a:spcPts val="0"/>
              </a:spcBef>
              <a:spcAft>
                <a:spcPts val="0"/>
              </a:spcAft>
              <a:buClr>
                <a:schemeClr val="accent1"/>
              </a:buClr>
              <a:buSzPts val="1400"/>
              <a:buFont typeface="Arial"/>
              <a:buAutoNum type="arabicPeriod"/>
            </a:pPr>
            <a:r>
              <a:rPr lang="en" sz="1400"/>
              <a:t>A drone uses 2 amps from a 7 volt battery. What is the resistance?</a:t>
            </a:r>
          </a:p>
          <a:p>
            <a:pPr indent="-317500" lvl="0" marL="457200" rtl="0">
              <a:lnSpc>
                <a:spcPct val="100000"/>
              </a:lnSpc>
              <a:spcBef>
                <a:spcPts val="0"/>
              </a:spcBef>
              <a:spcAft>
                <a:spcPts val="0"/>
              </a:spcAft>
              <a:buClr>
                <a:schemeClr val="accent1"/>
              </a:buClr>
              <a:buSzPts val="1400"/>
              <a:buFont typeface="Arial"/>
              <a:buAutoNum type="arabicPeriod"/>
            </a:pPr>
            <a:r>
              <a:rPr lang="en" sz="1400"/>
              <a:t>If the magnetic field is quadruples, what happens to the current?</a:t>
            </a:r>
          </a:p>
        </p:txBody>
      </p:sp>
      <p:sp>
        <p:nvSpPr>
          <p:cNvPr id="342" name="Shape 342"/>
          <p:cNvSpPr txBox="1"/>
          <p:nvPr>
            <p:ph type="title"/>
          </p:nvPr>
        </p:nvSpPr>
        <p:spPr>
          <a:xfrm>
            <a:off x="4643600" y="1318650"/>
            <a:ext cx="3249900" cy="535200"/>
          </a:xfrm>
          <a:prstGeom prst="rect">
            <a:avLst/>
          </a:prstGeom>
        </p:spPr>
        <p:txBody>
          <a:bodyPr anchorCtr="0" anchor="t" bIns="91425" lIns="91425" rIns="91425" wrap="square" tIns="91425">
            <a:noAutofit/>
          </a:bodyPr>
          <a:lstStyle/>
          <a:p>
            <a:pPr indent="0" lvl="0" marL="0" rtl="0">
              <a:spcBef>
                <a:spcPts val="0"/>
              </a:spcBef>
              <a:buNone/>
            </a:pPr>
            <a:r>
              <a:rPr lang="en"/>
              <a:t>Answers</a:t>
            </a:r>
            <a:r>
              <a:rPr lang="en"/>
              <a:t>:</a:t>
            </a:r>
          </a:p>
        </p:txBody>
      </p:sp>
      <p:sp>
        <p:nvSpPr>
          <p:cNvPr id="343" name="Shape 343"/>
          <p:cNvSpPr txBox="1"/>
          <p:nvPr/>
        </p:nvSpPr>
        <p:spPr>
          <a:xfrm>
            <a:off x="4643600" y="2078875"/>
            <a:ext cx="3249900" cy="2261100"/>
          </a:xfrm>
          <a:prstGeom prst="rect">
            <a:avLst/>
          </a:prstGeom>
          <a:noFill/>
          <a:ln>
            <a:noFill/>
          </a:ln>
        </p:spPr>
        <p:txBody>
          <a:bodyPr anchorCtr="0" anchor="t" bIns="91425" lIns="91425" rIns="91425" wrap="square" tIns="91425">
            <a:noAutofit/>
          </a:bodyPr>
          <a:lstStyle/>
          <a:p>
            <a:pPr indent="-317500" lvl="0" marL="457200" rtl="0">
              <a:lnSpc>
                <a:spcPct val="115000"/>
              </a:lnSpc>
              <a:spcBef>
                <a:spcPts val="0"/>
              </a:spcBef>
              <a:spcAft>
                <a:spcPts val="1600"/>
              </a:spcAft>
              <a:buClr>
                <a:schemeClr val="accent1"/>
              </a:buClr>
              <a:buSzPts val="1400"/>
              <a:buFont typeface="Lato"/>
              <a:buAutoNum type="arabicPeriod"/>
            </a:pPr>
            <a:r>
              <a:rPr lang="en">
                <a:solidFill>
                  <a:schemeClr val="accent1"/>
                </a:solidFill>
                <a:latin typeface="Lato"/>
                <a:ea typeface="Lato"/>
                <a:cs typeface="Lato"/>
                <a:sym typeface="Lato"/>
              </a:rPr>
              <a:t>I = q/t ; 27,000 c </a:t>
            </a:r>
          </a:p>
          <a:p>
            <a:pPr indent="-317500" lvl="0" marL="457200" rtl="0">
              <a:lnSpc>
                <a:spcPct val="115000"/>
              </a:lnSpc>
              <a:spcBef>
                <a:spcPts val="0"/>
              </a:spcBef>
              <a:spcAft>
                <a:spcPts val="1600"/>
              </a:spcAft>
              <a:buClr>
                <a:schemeClr val="accent1"/>
              </a:buClr>
              <a:buSzPts val="1400"/>
              <a:buFont typeface="Lato"/>
              <a:buAutoNum type="arabicPeriod"/>
            </a:pPr>
            <a:r>
              <a:rPr lang="en">
                <a:solidFill>
                  <a:schemeClr val="accent1"/>
                </a:solidFill>
                <a:latin typeface="Lato"/>
                <a:ea typeface="Lato"/>
                <a:cs typeface="Lato"/>
                <a:sym typeface="Lato"/>
              </a:rPr>
              <a:t>V= IR;  4.5 Ω</a:t>
            </a:r>
          </a:p>
          <a:p>
            <a:pPr indent="-317500" lvl="0" marL="457200" rtl="0">
              <a:lnSpc>
                <a:spcPct val="115000"/>
              </a:lnSpc>
              <a:spcBef>
                <a:spcPts val="0"/>
              </a:spcBef>
              <a:spcAft>
                <a:spcPts val="1600"/>
              </a:spcAft>
              <a:buClr>
                <a:schemeClr val="accent1"/>
              </a:buClr>
              <a:buSzPts val="1400"/>
              <a:buFont typeface="Lato"/>
              <a:buAutoNum type="arabicPeriod"/>
            </a:pPr>
            <a:r>
              <a:rPr lang="en">
                <a:solidFill>
                  <a:schemeClr val="accent1"/>
                </a:solidFill>
                <a:latin typeface="Lato"/>
                <a:ea typeface="Lato"/>
                <a:cs typeface="Lato"/>
                <a:sym typeface="Lato"/>
              </a:rPr>
              <a:t>It also quadruples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1">
                                            <p:txEl>
                                              <p:pRg end="0" st="0"/>
                                            </p:txEl>
                                          </p:spTgt>
                                        </p:tgtEl>
                                        <p:attrNameLst>
                                          <p:attrName>style.visibility</p:attrName>
                                        </p:attrNameLst>
                                      </p:cBhvr>
                                      <p:to>
                                        <p:strVal val="visible"/>
                                      </p:to>
                                    </p:set>
                                    <p:animEffect filter="fade" transition="in">
                                      <p:cBhvr>
                                        <p:cTn dur="500"/>
                                        <p:tgtEl>
                                          <p:spTgt spid="341">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1">
                                            <p:txEl>
                                              <p:pRg end="1" st="1"/>
                                            </p:txEl>
                                          </p:spTgt>
                                        </p:tgtEl>
                                        <p:attrNameLst>
                                          <p:attrName>style.visibility</p:attrName>
                                        </p:attrNameLst>
                                      </p:cBhvr>
                                      <p:to>
                                        <p:strVal val="visible"/>
                                      </p:to>
                                    </p:set>
                                    <p:animEffect filter="fade" transition="in">
                                      <p:cBhvr>
                                        <p:cTn dur="500"/>
                                        <p:tgtEl>
                                          <p:spTgt spid="341">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1">
                                            <p:txEl>
                                              <p:pRg end="2" st="2"/>
                                            </p:txEl>
                                          </p:spTgt>
                                        </p:tgtEl>
                                        <p:attrNameLst>
                                          <p:attrName>style.visibility</p:attrName>
                                        </p:attrNameLst>
                                      </p:cBhvr>
                                      <p:to>
                                        <p:strVal val="visible"/>
                                      </p:to>
                                    </p:set>
                                    <p:animEffect filter="fade" transition="in">
                                      <p:cBhvr>
                                        <p:cTn dur="500"/>
                                        <p:tgtEl>
                                          <p:spTgt spid="3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animEffect filter="fade" transition="in">
                                      <p:cBhvr>
                                        <p:cTn dur="500"/>
                                        <p:tgtEl>
                                          <p:spTgt spid="343">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3">
                                            <p:txEl>
                                              <p:pRg end="1" st="1"/>
                                            </p:txEl>
                                          </p:spTgt>
                                        </p:tgtEl>
                                        <p:attrNameLst>
                                          <p:attrName>style.visibility</p:attrName>
                                        </p:attrNameLst>
                                      </p:cBhvr>
                                      <p:to>
                                        <p:strVal val="visible"/>
                                      </p:to>
                                    </p:set>
                                    <p:animEffect filter="fade" transition="in">
                                      <p:cBhvr>
                                        <p:cTn dur="500"/>
                                        <p:tgtEl>
                                          <p:spTgt spid="343">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3">
                                            <p:txEl>
                                              <p:pRg end="2" st="2"/>
                                            </p:txEl>
                                          </p:spTgt>
                                        </p:tgtEl>
                                        <p:attrNameLst>
                                          <p:attrName>style.visibility</p:attrName>
                                        </p:attrNameLst>
                                      </p:cBhvr>
                                      <p:to>
                                        <p:strVal val="visible"/>
                                      </p:to>
                                    </p:set>
                                    <p:animEffect filter="fade" transition="in">
                                      <p:cBhvr>
                                        <p:cTn dur="500"/>
                                        <p:tgtEl>
                                          <p:spTgt spid="34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Shape 348"/>
          <p:cNvSpPr txBox="1"/>
          <p:nvPr>
            <p:ph type="title"/>
          </p:nvPr>
        </p:nvSpPr>
        <p:spPr>
          <a:xfrm>
            <a:off x="84750" y="1503000"/>
            <a:ext cx="8974500" cy="2137500"/>
          </a:xfrm>
          <a:prstGeom prst="rect">
            <a:avLst/>
          </a:prstGeom>
        </p:spPr>
        <p:txBody>
          <a:bodyPr anchorCtr="0" anchor="ctr" bIns="91425" lIns="91425" rIns="91425" wrap="square" tIns="91425">
            <a:noAutofit/>
          </a:bodyPr>
          <a:lstStyle/>
          <a:p>
            <a:pPr indent="0" lvl="0" marL="0" rtl="0" algn="ctr">
              <a:spcBef>
                <a:spcPts val="0"/>
              </a:spcBef>
              <a:buNone/>
            </a:pPr>
            <a:r>
              <a:rPr lang="en" sz="4800"/>
              <a:t>Did you guys pay attention? Let’s find out with a </a:t>
            </a:r>
            <a:r>
              <a:rPr lang="en" sz="4800">
                <a:solidFill>
                  <a:srgbClr val="FFFFFF"/>
                </a:solidFill>
                <a:hlinkClick r:id="rId3"/>
              </a:rPr>
              <a:t>KAHOOT</a:t>
            </a:r>
            <a:r>
              <a:rPr lang="en" sz="4800"/>
              <a:t>!</a:t>
            </a:r>
          </a:p>
        </p:txBody>
      </p:sp>
      <p:pic>
        <p:nvPicPr>
          <p:cNvPr id="349" name="Shape 349"/>
          <p:cNvPicPr preferRelativeResize="0"/>
          <p:nvPr/>
        </p:nvPicPr>
        <p:blipFill>
          <a:blip r:embed="rId4">
            <a:alphaModFix/>
          </a:blip>
          <a:stretch>
            <a:fillRect/>
          </a:stretch>
        </p:blipFill>
        <p:spPr>
          <a:xfrm>
            <a:off x="477425" y="3907013"/>
            <a:ext cx="3695700" cy="466725"/>
          </a:xfrm>
          <a:prstGeom prst="rect">
            <a:avLst/>
          </a:prstGeom>
          <a:noFill/>
          <a:ln>
            <a:noFill/>
          </a:ln>
        </p:spPr>
      </p:pic>
      <p:sp>
        <p:nvSpPr>
          <p:cNvPr id="350" name="Shape 350"/>
          <p:cNvSpPr/>
          <p:nvPr/>
        </p:nvSpPr>
        <p:spPr>
          <a:xfrm>
            <a:off x="792900" y="4119225"/>
            <a:ext cx="7558200" cy="423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ppt_w</p:attrName>
                                        </p:attrNameLst>
                                      </p:cBhvr>
                                      <p:tavLst>
                                        <p:tav fmla="" tm="0">
                                          <p:val>
                                            <p:strVal val="0"/>
                                          </p:val>
                                        </p:tav>
                                        <p:tav fmla="" tm="100000">
                                          <p:val>
                                            <p:strVal val="#ppt_w"/>
                                          </p:val>
                                        </p:tav>
                                      </p:tavLst>
                                    </p:anim>
                                    <p:anim calcmode="lin" valueType="num">
                                      <p:cBhvr additive="base">
                                        <p:cTn dur="500"/>
                                        <p:tgtEl>
                                          <p:spTgt spid="3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Shape 100"/>
          <p:cNvPicPr preferRelativeResize="0"/>
          <p:nvPr/>
        </p:nvPicPr>
        <p:blipFill rotWithShape="1">
          <a:blip r:embed="rId3">
            <a:alphaModFix amt="50000"/>
          </a:blip>
          <a:srcRect b="0" l="50109" r="0" t="0"/>
          <a:stretch/>
        </p:blipFill>
        <p:spPr>
          <a:xfrm>
            <a:off x="1601025" y="509300"/>
            <a:ext cx="3988575" cy="4634200"/>
          </a:xfrm>
          <a:prstGeom prst="rect">
            <a:avLst/>
          </a:prstGeom>
          <a:noFill/>
          <a:ln>
            <a:noFill/>
          </a:ln>
        </p:spPr>
      </p:pic>
      <p:sp>
        <p:nvSpPr>
          <p:cNvPr id="101" name="Shape 101"/>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0" lvl="0" marL="0">
              <a:spcBef>
                <a:spcPts val="0"/>
              </a:spcBef>
              <a:buNone/>
            </a:pPr>
            <a:r>
              <a:rPr lang="en">
                <a:highlight>
                  <a:srgbClr val="FFFFFF"/>
                </a:highlight>
              </a:rPr>
              <a:t>Charles- Augustin de Coulomb</a:t>
            </a:r>
          </a:p>
        </p:txBody>
      </p:sp>
      <p:sp>
        <p:nvSpPr>
          <p:cNvPr id="102" name="Shape 102"/>
          <p:cNvSpPr txBox="1"/>
          <p:nvPr>
            <p:ph idx="1" type="body"/>
          </p:nvPr>
        </p:nvSpPr>
        <p:spPr>
          <a:xfrm>
            <a:off x="653250" y="2383675"/>
            <a:ext cx="5115300" cy="2261100"/>
          </a:xfrm>
          <a:prstGeom prst="rect">
            <a:avLst/>
          </a:prstGeom>
        </p:spPr>
        <p:txBody>
          <a:bodyPr anchorCtr="0" anchor="ctr" bIns="91425" lIns="91425" rIns="91425" wrap="square" tIns="91425">
            <a:noAutofit/>
          </a:bodyPr>
          <a:lstStyle/>
          <a:p>
            <a:pPr indent="0" lvl="0" marL="0" algn="ctr">
              <a:lnSpc>
                <a:spcPct val="200000"/>
              </a:lnSpc>
              <a:spcBef>
                <a:spcPts val="0"/>
              </a:spcBef>
              <a:buNone/>
            </a:pPr>
            <a:r>
              <a:rPr lang="en" sz="1600">
                <a:highlight>
                  <a:srgbClr val="FFFFFF"/>
                </a:highlight>
              </a:rPr>
              <a:t>Coulomb’s law: </a:t>
            </a:r>
            <a:r>
              <a:rPr lang="en" sz="1600">
                <a:solidFill>
                  <a:srgbClr val="222222"/>
                </a:solidFill>
                <a:highlight>
                  <a:srgbClr val="FFFFFF"/>
                </a:highlight>
                <a:latin typeface="Roboto"/>
                <a:ea typeface="Roboto"/>
                <a:cs typeface="Roboto"/>
                <a:sym typeface="Roboto"/>
              </a:rPr>
              <a:t>The magnitude of the electrostatic force of attraction or repulsion between two point charges is directly proportional to the product of the magnitudes of charges and inversely proportional to the square of the distance between them.</a:t>
            </a:r>
          </a:p>
        </p:txBody>
      </p:sp>
      <p:pic>
        <p:nvPicPr>
          <p:cNvPr id="103" name="Shape 103"/>
          <p:cNvPicPr preferRelativeResize="0"/>
          <p:nvPr/>
        </p:nvPicPr>
        <p:blipFill>
          <a:blip r:embed="rId4">
            <a:alphaModFix/>
          </a:blip>
          <a:stretch>
            <a:fillRect/>
          </a:stretch>
        </p:blipFill>
        <p:spPr>
          <a:xfrm>
            <a:off x="5952175" y="1727500"/>
            <a:ext cx="2869101" cy="2869101"/>
          </a:xfrm>
          <a:prstGeom prst="rect">
            <a:avLst/>
          </a:prstGeom>
          <a:noFill/>
          <a:ln cap="flat" cmpd="sng" w="28575">
            <a:solidFill>
              <a:srgbClr val="FFFF00"/>
            </a:solidFill>
            <a:prstDash val="solid"/>
            <a:round/>
            <a:headEnd len="med" w="med" type="none"/>
            <a:tailEnd len="med" w="med"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500"/>
                                        <p:tgtEl>
                                          <p:spTgt spid="102">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Shape 108"/>
          <p:cNvPicPr preferRelativeResize="0"/>
          <p:nvPr/>
        </p:nvPicPr>
        <p:blipFill rotWithShape="1">
          <a:blip r:embed="rId3">
            <a:alphaModFix amt="50000"/>
          </a:blip>
          <a:srcRect b="0" l="30463" r="0" t="27922"/>
          <a:stretch/>
        </p:blipFill>
        <p:spPr>
          <a:xfrm>
            <a:off x="-6758" y="479062"/>
            <a:ext cx="5708751" cy="4639224"/>
          </a:xfrm>
          <a:prstGeom prst="rect">
            <a:avLst/>
          </a:prstGeom>
          <a:noFill/>
          <a:ln>
            <a:noFill/>
          </a:ln>
        </p:spPr>
      </p:pic>
      <p:sp>
        <p:nvSpPr>
          <p:cNvPr id="109" name="Shape 109"/>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0" lvl="0" marL="0">
              <a:spcBef>
                <a:spcPts val="0"/>
              </a:spcBef>
              <a:buNone/>
            </a:pPr>
            <a:r>
              <a:rPr lang="en">
                <a:highlight>
                  <a:srgbClr val="FFFFFF"/>
                </a:highlight>
              </a:rPr>
              <a:t>Han Christian Oersted</a:t>
            </a:r>
          </a:p>
        </p:txBody>
      </p:sp>
      <p:sp>
        <p:nvSpPr>
          <p:cNvPr id="110" name="Shape 110"/>
          <p:cNvSpPr txBox="1"/>
          <p:nvPr>
            <p:ph idx="1" type="body"/>
          </p:nvPr>
        </p:nvSpPr>
        <p:spPr>
          <a:xfrm>
            <a:off x="729450" y="2078875"/>
            <a:ext cx="4962600" cy="2875200"/>
          </a:xfrm>
          <a:prstGeom prst="rect">
            <a:avLst/>
          </a:prstGeom>
        </p:spPr>
        <p:txBody>
          <a:bodyPr anchorCtr="0" anchor="ctr" bIns="91425" lIns="91425" rIns="91425" wrap="square" tIns="91425">
            <a:noAutofit/>
          </a:bodyPr>
          <a:lstStyle/>
          <a:p>
            <a:pPr indent="0" lvl="0" marL="0" algn="ctr">
              <a:lnSpc>
                <a:spcPct val="200000"/>
              </a:lnSpc>
              <a:spcBef>
                <a:spcPts val="0"/>
              </a:spcBef>
              <a:buNone/>
            </a:pPr>
            <a:r>
              <a:rPr lang="en" sz="1800">
                <a:highlight>
                  <a:srgbClr val="FFFFFF"/>
                </a:highlight>
              </a:rPr>
              <a:t>Found that electricity and magnetism are connected</a:t>
            </a:r>
          </a:p>
          <a:p>
            <a:pPr indent="0" lvl="0" marL="0" rtl="0" algn="ctr">
              <a:lnSpc>
                <a:spcPct val="200000"/>
              </a:lnSpc>
              <a:spcBef>
                <a:spcPts val="0"/>
              </a:spcBef>
              <a:buNone/>
            </a:pPr>
            <a:r>
              <a:rPr lang="en" sz="1800">
                <a:highlight>
                  <a:srgbClr val="FFFFFF"/>
                </a:highlight>
              </a:rPr>
              <a:t>Discovered a magnetic field is produced by the motion of an electric charge</a:t>
            </a:r>
            <a:r>
              <a:rPr lang="en" sz="1400">
                <a:highlight>
                  <a:srgbClr val="FFFFFF"/>
                </a:highlight>
              </a:rPr>
              <a:t> </a:t>
            </a:r>
          </a:p>
        </p:txBody>
      </p:sp>
      <p:pic>
        <p:nvPicPr>
          <p:cNvPr id="111" name="Shape 111"/>
          <p:cNvPicPr preferRelativeResize="0"/>
          <p:nvPr/>
        </p:nvPicPr>
        <p:blipFill>
          <a:blip r:embed="rId4">
            <a:alphaModFix/>
          </a:blip>
          <a:stretch>
            <a:fillRect/>
          </a:stretch>
        </p:blipFill>
        <p:spPr>
          <a:xfrm>
            <a:off x="5951250" y="1179476"/>
            <a:ext cx="2653825" cy="3343800"/>
          </a:xfrm>
          <a:prstGeom prst="rect">
            <a:avLst/>
          </a:prstGeom>
          <a:noFill/>
          <a:ln cap="flat" cmpd="sng" w="28575">
            <a:solidFill>
              <a:srgbClr val="00FF00"/>
            </a:solidFill>
            <a:prstDash val="solid"/>
            <a:round/>
            <a:headEnd len="med" w="med" type="none"/>
            <a:tailEnd len="med" w="med" type="none"/>
          </a:ln>
        </p:spPr>
      </p:pic>
      <p:pic>
        <p:nvPicPr>
          <p:cNvPr id="112" name="Shape 112"/>
          <p:cNvPicPr preferRelativeResize="0"/>
          <p:nvPr/>
        </p:nvPicPr>
        <p:blipFill>
          <a:blip r:embed="rId5">
            <a:alphaModFix/>
          </a:blip>
          <a:stretch>
            <a:fillRect/>
          </a:stretch>
        </p:blipFill>
        <p:spPr>
          <a:xfrm>
            <a:off x="825675" y="1190200"/>
            <a:ext cx="742375" cy="49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500"/>
                                        <p:tgtEl>
                                          <p:spTgt spid="110">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500"/>
                                        <p:tgtEl>
                                          <p:spTgt spid="110">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Shape 117"/>
          <p:cNvPicPr preferRelativeResize="0"/>
          <p:nvPr/>
        </p:nvPicPr>
        <p:blipFill rotWithShape="1">
          <a:blip r:embed="rId3">
            <a:alphaModFix amt="50000"/>
          </a:blip>
          <a:srcRect b="0" l="0" r="38935" t="0"/>
          <a:stretch/>
        </p:blipFill>
        <p:spPr>
          <a:xfrm>
            <a:off x="9" y="497725"/>
            <a:ext cx="5178328" cy="4645775"/>
          </a:xfrm>
          <a:prstGeom prst="rect">
            <a:avLst/>
          </a:prstGeom>
          <a:noFill/>
          <a:ln>
            <a:noFill/>
          </a:ln>
        </p:spPr>
      </p:pic>
      <p:sp>
        <p:nvSpPr>
          <p:cNvPr id="118" name="Shape 118"/>
          <p:cNvSpPr txBox="1"/>
          <p:nvPr>
            <p:ph type="title"/>
          </p:nvPr>
        </p:nvSpPr>
        <p:spPr>
          <a:xfrm>
            <a:off x="729450" y="1318650"/>
            <a:ext cx="7688700" cy="535200"/>
          </a:xfrm>
          <a:prstGeom prst="rect">
            <a:avLst/>
          </a:prstGeom>
        </p:spPr>
        <p:txBody>
          <a:bodyPr anchorCtr="0" anchor="t" bIns="91425" lIns="91425" rIns="91425" wrap="square" tIns="91425">
            <a:noAutofit/>
          </a:bodyPr>
          <a:lstStyle/>
          <a:p>
            <a:pPr indent="0" lvl="0" marL="0">
              <a:spcBef>
                <a:spcPts val="0"/>
              </a:spcBef>
              <a:buNone/>
            </a:pPr>
            <a:r>
              <a:rPr lang="en">
                <a:highlight>
                  <a:srgbClr val="FFFFFF"/>
                </a:highlight>
              </a:rPr>
              <a:t>James Clerk Maxwell</a:t>
            </a:r>
          </a:p>
        </p:txBody>
      </p:sp>
      <p:sp>
        <p:nvSpPr>
          <p:cNvPr id="119" name="Shape 119"/>
          <p:cNvSpPr txBox="1"/>
          <p:nvPr>
            <p:ph idx="1" type="body"/>
          </p:nvPr>
        </p:nvSpPr>
        <p:spPr>
          <a:xfrm>
            <a:off x="196050" y="2078875"/>
            <a:ext cx="6186600" cy="2769300"/>
          </a:xfrm>
          <a:prstGeom prst="rect">
            <a:avLst/>
          </a:prstGeom>
        </p:spPr>
        <p:txBody>
          <a:bodyPr anchorCtr="0" anchor="ctr" bIns="91425" lIns="91425" rIns="91425" wrap="square" tIns="91425">
            <a:noAutofit/>
          </a:bodyPr>
          <a:lstStyle/>
          <a:p>
            <a:pPr indent="0" lvl="0" marL="0" rtl="0" algn="ctr">
              <a:spcBef>
                <a:spcPts val="0"/>
              </a:spcBef>
              <a:buNone/>
            </a:pPr>
            <a:r>
              <a:rPr lang="en" sz="1800">
                <a:highlight>
                  <a:srgbClr val="FFFFFF"/>
                </a:highlight>
              </a:rPr>
              <a:t>Put together all of the different laws to make four fundamental truths</a:t>
            </a:r>
          </a:p>
        </p:txBody>
      </p:sp>
      <p:pic>
        <p:nvPicPr>
          <p:cNvPr id="120" name="Shape 120"/>
          <p:cNvPicPr preferRelativeResize="0"/>
          <p:nvPr/>
        </p:nvPicPr>
        <p:blipFill>
          <a:blip r:embed="rId4">
            <a:alphaModFix/>
          </a:blip>
          <a:stretch>
            <a:fillRect/>
          </a:stretch>
        </p:blipFill>
        <p:spPr>
          <a:xfrm>
            <a:off x="5988250" y="1120325"/>
            <a:ext cx="2812351" cy="3530101"/>
          </a:xfrm>
          <a:prstGeom prst="rect">
            <a:avLst/>
          </a:prstGeom>
          <a:noFill/>
          <a:ln cap="flat" cmpd="sng" w="28575">
            <a:solidFill>
              <a:srgbClr val="FF9900"/>
            </a:solidFill>
            <a:prstDash val="solid"/>
            <a:round/>
            <a:headEnd len="med" w="med" type="none"/>
            <a:tailEnd len="med" w="med" type="none"/>
          </a:ln>
        </p:spPr>
      </p:pic>
      <p:pic>
        <p:nvPicPr>
          <p:cNvPr id="121" name="Shape 121"/>
          <p:cNvPicPr preferRelativeResize="0"/>
          <p:nvPr/>
        </p:nvPicPr>
        <p:blipFill>
          <a:blip r:embed="rId5">
            <a:alphaModFix/>
          </a:blip>
          <a:stretch>
            <a:fillRect/>
          </a:stretch>
        </p:blipFill>
        <p:spPr>
          <a:xfrm>
            <a:off x="825675" y="1190200"/>
            <a:ext cx="742375" cy="49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500"/>
                                        <p:tgtEl>
                                          <p:spTgt spid="119">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729450" y="1322450"/>
            <a:ext cx="7688400" cy="1518600"/>
          </a:xfrm>
          <a:prstGeom prst="rect">
            <a:avLst/>
          </a:prstGeom>
        </p:spPr>
        <p:txBody>
          <a:bodyPr anchorCtr="0" anchor="t" bIns="91425" lIns="91425" rIns="91425" wrap="square" tIns="91425">
            <a:noAutofit/>
          </a:bodyPr>
          <a:lstStyle/>
          <a:p>
            <a:pPr indent="-457200" lvl="0" marL="457200">
              <a:spcBef>
                <a:spcPts val="0"/>
              </a:spcBef>
              <a:buSzPts val="3600"/>
              <a:buAutoNum type="arabicPeriod"/>
            </a:pPr>
            <a:r>
              <a:rPr lang="en"/>
              <a:t>The electric field leaving a volume is proportional to the charge inside (Gauss’ law)</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ppt_w</p:attrName>
                                        </p:attrNameLst>
                                      </p:cBhvr>
                                      <p:tavLst>
                                        <p:tav fmla="" tm="0">
                                          <p:val>
                                            <p:strVal val="0"/>
                                          </p:val>
                                        </p:tav>
                                        <p:tav fmla="" tm="100000">
                                          <p:val>
                                            <p:strVal val="#ppt_w"/>
                                          </p:val>
                                        </p:tav>
                                      </p:tavLst>
                                    </p:anim>
                                    <p:anim calcmode="lin" valueType="num">
                                      <p:cBhvr additive="base">
                                        <p:cTn dur="500"/>
                                        <p:tgtEl>
                                          <p:spTgt spid="1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729450" y="1322450"/>
            <a:ext cx="7688400" cy="1518600"/>
          </a:xfrm>
          <a:prstGeom prst="rect">
            <a:avLst/>
          </a:prstGeom>
        </p:spPr>
        <p:txBody>
          <a:bodyPr anchorCtr="0" anchor="t" bIns="91425" lIns="91425" rIns="91425" wrap="square" tIns="91425">
            <a:noAutofit/>
          </a:bodyPr>
          <a:lstStyle/>
          <a:p>
            <a:pPr indent="0" lvl="0" marL="0">
              <a:spcBef>
                <a:spcPts val="0"/>
              </a:spcBef>
              <a:buNone/>
            </a:pPr>
            <a:r>
              <a:rPr lang="en"/>
              <a:t>2. There are no magnetic monopoles (have to always have a north and south pole) (Gauss’ law for Magnetism)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ppt_w</p:attrName>
                                        </p:attrNameLst>
                                      </p:cBhvr>
                                      <p:tavLst>
                                        <p:tav fmla="" tm="0">
                                          <p:val>
                                            <p:strVal val="0"/>
                                          </p:val>
                                        </p:tav>
                                        <p:tav fmla="" tm="100000">
                                          <p:val>
                                            <p:strVal val="#ppt_w"/>
                                          </p:val>
                                        </p:tav>
                                      </p:tavLst>
                                    </p:anim>
                                    <p:anim calcmode="lin" valueType="num">
                                      <p:cBhvr additive="base">
                                        <p:cTn dur="500"/>
                                        <p:tgtEl>
                                          <p:spTgt spid="1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729450" y="1322450"/>
            <a:ext cx="7688400" cy="1518600"/>
          </a:xfrm>
          <a:prstGeom prst="rect">
            <a:avLst/>
          </a:prstGeom>
        </p:spPr>
        <p:txBody>
          <a:bodyPr anchorCtr="0" anchor="t" bIns="91425" lIns="91425" rIns="91425" wrap="square" tIns="91425">
            <a:noAutofit/>
          </a:bodyPr>
          <a:lstStyle/>
          <a:p>
            <a:pPr indent="0" lvl="0" marL="0">
              <a:spcBef>
                <a:spcPts val="0"/>
              </a:spcBef>
              <a:buNone/>
            </a:pPr>
            <a:r>
              <a:rPr lang="en"/>
              <a:t>3. The voltage in a closed loop is proportional to the rate of change of the </a:t>
            </a:r>
            <a:r>
              <a:rPr b="0" lang="en"/>
              <a:t>magnetic field </a:t>
            </a:r>
            <a:r>
              <a:rPr lang="en"/>
              <a:t>the loop it is exposed to (</a:t>
            </a:r>
            <a:r>
              <a:rPr lang="en"/>
              <a:t>Faraday's</a:t>
            </a:r>
            <a:r>
              <a:rPr lang="en"/>
              <a:t> law)</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500"/>
                                        <p:tgtEl>
                                          <p:spTgt spid="136"/>
                                        </p:tgtEl>
                                        <p:attrNameLst>
                                          <p:attrName>ppt_w</p:attrName>
                                        </p:attrNameLst>
                                      </p:cBhvr>
                                      <p:tavLst>
                                        <p:tav fmla="" tm="0">
                                          <p:val>
                                            <p:strVal val="0"/>
                                          </p:val>
                                        </p:tav>
                                        <p:tav fmla="" tm="100000">
                                          <p:val>
                                            <p:strVal val="#ppt_w"/>
                                          </p:val>
                                        </p:tav>
                                      </p:tavLst>
                                    </p:anim>
                                    <p:anim calcmode="lin" valueType="num">
                                      <p:cBhvr additive="base">
                                        <p:cTn dur="500"/>
                                        <p:tgtEl>
                                          <p:spTgt spid="13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729450" y="1322450"/>
            <a:ext cx="7688400" cy="1518600"/>
          </a:xfrm>
          <a:prstGeom prst="rect">
            <a:avLst/>
          </a:prstGeom>
        </p:spPr>
        <p:txBody>
          <a:bodyPr anchorCtr="0" anchor="t" bIns="91425" lIns="91425" rIns="91425" wrap="square" tIns="91425">
            <a:noAutofit/>
          </a:bodyPr>
          <a:lstStyle/>
          <a:p>
            <a:pPr indent="0" lvl="0" marL="0">
              <a:spcBef>
                <a:spcPts val="0"/>
              </a:spcBef>
              <a:buNone/>
            </a:pPr>
            <a:r>
              <a:rPr lang="en"/>
              <a:t>4. The magnetic field around a closed loop is proportional to the electric current added to the </a:t>
            </a:r>
            <a:r>
              <a:rPr lang="en"/>
              <a:t>electric field’s </a:t>
            </a:r>
            <a:r>
              <a:rPr lang="en"/>
              <a:t>rate of change. (Ampere’s Law)</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500"/>
                                        <p:tgtEl>
                                          <p:spTgt spid="141"/>
                                        </p:tgtEl>
                                        <p:attrNameLst>
                                          <p:attrName>ppt_w</p:attrName>
                                        </p:attrNameLst>
                                      </p:cBhvr>
                                      <p:tavLst>
                                        <p:tav fmla="" tm="0">
                                          <p:val>
                                            <p:strVal val="0"/>
                                          </p:val>
                                        </p:tav>
                                        <p:tav fmla="" tm="100000">
                                          <p:val>
                                            <p:strVal val="#ppt_w"/>
                                          </p:val>
                                        </p:tav>
                                      </p:tavLst>
                                    </p:anim>
                                    <p:anim calcmode="lin" valueType="num">
                                      <p:cBhvr additive="base">
                                        <p:cTn dur="500"/>
                                        <p:tgtEl>
                                          <p:spTgt spid="14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