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Proxima Nova"/>
      <p:regular r:id="rId27"/>
      <p:bold r:id="rId28"/>
      <p:italic r:id="rId29"/>
      <p:boldItalic r:id="rId30"/>
    </p:embeddedFont>
    <p:embeddedFont>
      <p:font typeface="Lato"/>
      <p:regular r:id="rId31"/>
      <p:bold r:id="rId32"/>
      <p:italic r:id="rId33"/>
      <p:boldItalic r:id="rId34"/>
    </p:embeddedFont>
    <p:embeddedFont>
      <p:font typeface="Pontano Sans"/>
      <p:regular r:id="rId35"/>
    </p:embeddedFont>
    <p:embeddedFont>
      <p:font typeface="Average"/>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roximaNova-bold.fntdata"/><Relationship Id="rId27" Type="http://schemas.openxmlformats.org/officeDocument/2006/relationships/font" Target="fonts/ProximaNov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roximaNova-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regular.fntdata"/><Relationship Id="rId30" Type="http://schemas.openxmlformats.org/officeDocument/2006/relationships/font" Target="fonts/ProximaNova-boldItalic.fntdata"/><Relationship Id="rId11" Type="http://schemas.openxmlformats.org/officeDocument/2006/relationships/slide" Target="slides/slide7.xml"/><Relationship Id="rId33" Type="http://schemas.openxmlformats.org/officeDocument/2006/relationships/font" Target="fonts/Lato-italic.fntdata"/><Relationship Id="rId10" Type="http://schemas.openxmlformats.org/officeDocument/2006/relationships/slide" Target="slides/slide6.xml"/><Relationship Id="rId32" Type="http://schemas.openxmlformats.org/officeDocument/2006/relationships/font" Target="fonts/Lato-bold.fntdata"/><Relationship Id="rId13" Type="http://schemas.openxmlformats.org/officeDocument/2006/relationships/slide" Target="slides/slide9.xml"/><Relationship Id="rId35" Type="http://schemas.openxmlformats.org/officeDocument/2006/relationships/font" Target="fonts/PontanoSans-regular.fntdata"/><Relationship Id="rId12" Type="http://schemas.openxmlformats.org/officeDocument/2006/relationships/slide" Target="slides/slide8.xml"/><Relationship Id="rId34" Type="http://schemas.openxmlformats.org/officeDocument/2006/relationships/font" Target="fonts/Lato-boldItalic.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Average-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3.3 m/s/s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3" name="Shape 3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0" name="Shape 3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7" name="Shape 3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wrap="square" tIns="91425"/>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wrap="square" tIns="91425"/>
          <a:lstStyle>
            <a:lvl1pPr lvl="0" algn="ctr">
              <a:spcBef>
                <a:spcPts val="0"/>
              </a:spcBef>
              <a:buSzPts val="14000"/>
              <a:buNone/>
              <a:defRPr b="1" sz="14000"/>
            </a:lvl1pPr>
            <a:lvl2pPr lvl="1" algn="ctr">
              <a:spcBef>
                <a:spcPts val="0"/>
              </a:spcBef>
              <a:buSzPts val="14000"/>
              <a:buNone/>
              <a:defRPr b="1" sz="14000"/>
            </a:lvl2pPr>
            <a:lvl3pPr lvl="2" algn="ctr">
              <a:spcBef>
                <a:spcPts val="0"/>
              </a:spcBef>
              <a:buSzPts val="14000"/>
              <a:buNone/>
              <a:defRPr b="1" sz="14000"/>
            </a:lvl3pPr>
            <a:lvl4pPr lvl="3" algn="ctr">
              <a:spcBef>
                <a:spcPts val="0"/>
              </a:spcBef>
              <a:buSzPts val="14000"/>
              <a:buNone/>
              <a:defRPr b="1" sz="14000"/>
            </a:lvl4pPr>
            <a:lvl5pPr lvl="4" algn="ctr">
              <a:spcBef>
                <a:spcPts val="0"/>
              </a:spcBef>
              <a:buSzPts val="14000"/>
              <a:buNone/>
              <a:defRPr b="1" sz="14000"/>
            </a:lvl5pPr>
            <a:lvl6pPr lvl="5" algn="ctr">
              <a:spcBef>
                <a:spcPts val="0"/>
              </a:spcBef>
              <a:buSzPts val="14000"/>
              <a:buNone/>
              <a:defRPr b="1" sz="14000"/>
            </a:lvl6pPr>
            <a:lvl7pPr lvl="6" algn="ctr">
              <a:spcBef>
                <a:spcPts val="0"/>
              </a:spcBef>
              <a:buSzPts val="14000"/>
              <a:buNone/>
              <a:defRPr b="1" sz="14000"/>
            </a:lvl7pPr>
            <a:lvl8pPr lvl="7" algn="ctr">
              <a:spcBef>
                <a:spcPts val="0"/>
              </a:spcBef>
              <a:buSzPts val="14000"/>
              <a:buNone/>
              <a:defRPr b="1" sz="14000"/>
            </a:lvl8pPr>
            <a:lvl9pPr lvl="8" algn="ctr">
              <a:spcBef>
                <a:spcPts val="0"/>
              </a:spcBef>
              <a:buSzPts val="14000"/>
              <a:buNone/>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wrap="square" tIns="91425"/>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ts val="21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wrap="square" tIns="91425">
            <a:noAutofit/>
          </a:bodyPr>
          <a:lstStyle/>
          <a:p>
            <a:pPr indent="0" lvl="0" marL="0">
              <a:spcBef>
                <a:spcPts val="0"/>
              </a:spcBef>
              <a:buNone/>
            </a:pPr>
            <a:r>
              <a:rPr lang="en" sz="7200">
                <a:latin typeface="Pontano Sans"/>
                <a:ea typeface="Pontano Sans"/>
                <a:cs typeface="Pontano Sans"/>
                <a:sym typeface="Pontano Sans"/>
              </a:rPr>
              <a:t>Linear Motion</a:t>
            </a:r>
          </a:p>
        </p:txBody>
      </p:sp>
      <p:sp>
        <p:nvSpPr>
          <p:cNvPr id="60" name="Shape 60"/>
          <p:cNvSpPr txBox="1"/>
          <p:nvPr>
            <p:ph idx="1" type="subTitle"/>
          </p:nvPr>
        </p:nvSpPr>
        <p:spPr>
          <a:xfrm>
            <a:off x="436950" y="3182325"/>
            <a:ext cx="8264700" cy="832200"/>
          </a:xfrm>
          <a:prstGeom prst="rect">
            <a:avLst/>
          </a:prstGeom>
        </p:spPr>
        <p:txBody>
          <a:bodyPr anchorCtr="0" anchor="t" bIns="91425" lIns="91425" rIns="91425" wrap="square" tIns="91425">
            <a:noAutofit/>
          </a:bodyPr>
          <a:lstStyle/>
          <a:p>
            <a:pPr indent="0" lvl="0" marL="0">
              <a:spcBef>
                <a:spcPts val="0"/>
              </a:spcBef>
              <a:buNone/>
            </a:pPr>
            <a:r>
              <a:rPr lang="en">
                <a:latin typeface="Pontano Sans"/>
                <a:ea typeface="Pontano Sans"/>
                <a:cs typeface="Pontano Sans"/>
                <a:sym typeface="Pontano Sans"/>
              </a:rPr>
              <a:t>By: Arianna de la Torre Roehl, Alyssa Miyamoto, Angeli Paull, Haiden Nelson, Karlyn </a:t>
            </a:r>
            <a:r>
              <a:rPr lang="en">
                <a:latin typeface="Pontano Sans"/>
                <a:ea typeface="Pontano Sans"/>
                <a:cs typeface="Pontano Sans"/>
                <a:sym typeface="Pontano Sans"/>
              </a:rPr>
              <a:t>Bortfeld</a:t>
            </a:r>
            <a:r>
              <a:rPr lang="en">
                <a:latin typeface="Pontano Sans"/>
                <a:ea typeface="Pontano Sans"/>
                <a:cs typeface="Pontano Sans"/>
                <a:sym typeface="Pontano Sans"/>
              </a:rPr>
              <a:t>, Nathan Cook</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216425"/>
            <a:ext cx="85206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Practice</a:t>
            </a:r>
          </a:p>
        </p:txBody>
      </p:sp>
      <p:pic>
        <p:nvPicPr>
          <p:cNvPr descr="Image result for graph" id="182" name="Shape 182"/>
          <p:cNvPicPr preferRelativeResize="0"/>
          <p:nvPr/>
        </p:nvPicPr>
        <p:blipFill rotWithShape="1">
          <a:blip r:embed="rId3">
            <a:alphaModFix/>
          </a:blip>
          <a:srcRect b="41938" l="45349" r="0" t="0"/>
          <a:stretch/>
        </p:blipFill>
        <p:spPr>
          <a:xfrm>
            <a:off x="464100" y="921825"/>
            <a:ext cx="5690074" cy="3734400"/>
          </a:xfrm>
          <a:prstGeom prst="rect">
            <a:avLst/>
          </a:prstGeom>
          <a:noFill/>
          <a:ln>
            <a:noFill/>
          </a:ln>
        </p:spPr>
      </p:pic>
      <p:sp>
        <p:nvSpPr>
          <p:cNvPr id="183" name="Shape 183"/>
          <p:cNvSpPr txBox="1"/>
          <p:nvPr/>
        </p:nvSpPr>
        <p:spPr>
          <a:xfrm>
            <a:off x="6519650" y="241175"/>
            <a:ext cx="2366100" cy="3885900"/>
          </a:xfrm>
          <a:prstGeom prst="rect">
            <a:avLst/>
          </a:prstGeom>
          <a:noFill/>
          <a:ln>
            <a:noFill/>
          </a:ln>
        </p:spPr>
        <p:txBody>
          <a:bodyPr anchorCtr="0" anchor="t" bIns="91425" lIns="91425" rIns="91425" wrap="square" tIns="91425">
            <a:noAutofit/>
          </a:bodyPr>
          <a:lstStyle/>
          <a:p>
            <a:pPr indent="0" lvl="0" marL="0" rtl="0">
              <a:lnSpc>
                <a:spcPct val="150000"/>
              </a:lnSpc>
              <a:spcBef>
                <a:spcPts val="0"/>
              </a:spcBef>
              <a:buNone/>
            </a:pPr>
            <a:r>
              <a:rPr lang="en" sz="1800">
                <a:solidFill>
                  <a:schemeClr val="accent3"/>
                </a:solidFill>
                <a:latin typeface="Pontano Sans"/>
                <a:ea typeface="Pontano Sans"/>
                <a:cs typeface="Pontano Sans"/>
                <a:sym typeface="Pontano Sans"/>
              </a:rPr>
              <a:t>AB= 1 m/s</a:t>
            </a:r>
          </a:p>
          <a:p>
            <a:pPr indent="0" lvl="0" marL="0" rtl="0">
              <a:lnSpc>
                <a:spcPct val="150000"/>
              </a:lnSpc>
              <a:spcBef>
                <a:spcPts val="0"/>
              </a:spcBef>
              <a:buNone/>
            </a:pPr>
            <a:r>
              <a:rPr lang="en" sz="1800">
                <a:solidFill>
                  <a:schemeClr val="accent3"/>
                </a:solidFill>
                <a:latin typeface="Pontano Sans"/>
                <a:ea typeface="Pontano Sans"/>
                <a:cs typeface="Pontano Sans"/>
                <a:sym typeface="Pontano Sans"/>
              </a:rPr>
              <a:t>BC= 0 m/s</a:t>
            </a:r>
          </a:p>
          <a:p>
            <a:pPr indent="0" lvl="0" marL="0" rtl="0">
              <a:lnSpc>
                <a:spcPct val="150000"/>
              </a:lnSpc>
              <a:spcBef>
                <a:spcPts val="0"/>
              </a:spcBef>
              <a:buNone/>
            </a:pPr>
            <a:r>
              <a:rPr lang="en" sz="1800">
                <a:solidFill>
                  <a:schemeClr val="accent3"/>
                </a:solidFill>
                <a:latin typeface="Pontano Sans"/>
                <a:ea typeface="Pontano Sans"/>
                <a:cs typeface="Pontano Sans"/>
                <a:sym typeface="Pontano Sans"/>
              </a:rPr>
              <a:t>CD= -1 m/s</a:t>
            </a:r>
          </a:p>
          <a:p>
            <a:pPr indent="0" lvl="0" marL="0" rtl="0">
              <a:spcBef>
                <a:spcPts val="0"/>
              </a:spcBef>
              <a:buNone/>
            </a:pPr>
            <a:r>
              <a:t/>
            </a:r>
            <a:endParaRPr sz="1800">
              <a:solidFill>
                <a:schemeClr val="accent3"/>
              </a:solidFill>
              <a:latin typeface="Pontano Sans"/>
              <a:ea typeface="Pontano Sans"/>
              <a:cs typeface="Pontano Sans"/>
              <a:sym typeface="Pontano Sans"/>
            </a:endParaRPr>
          </a:p>
          <a:p>
            <a:pPr indent="0" lvl="0" marL="0">
              <a:spcBef>
                <a:spcPts val="0"/>
              </a:spcBef>
              <a:buNone/>
            </a:pPr>
            <a:r>
              <a:rPr lang="en" sz="1800" u="sng">
                <a:solidFill>
                  <a:schemeClr val="accent3"/>
                </a:solidFill>
                <a:latin typeface="Pontano Sans"/>
                <a:ea typeface="Pontano Sans"/>
                <a:cs typeface="Pontano Sans"/>
                <a:sym typeface="Pontano Sans"/>
              </a:rPr>
              <a:t>Common Mistakes:</a:t>
            </a:r>
          </a:p>
          <a:p>
            <a:pPr indent="0" lvl="0" marL="0">
              <a:spcBef>
                <a:spcPts val="0"/>
              </a:spcBef>
              <a:buNone/>
            </a:pPr>
            <a:r>
              <a:rPr lang="en" sz="1800">
                <a:solidFill>
                  <a:schemeClr val="accent3"/>
                </a:solidFill>
                <a:latin typeface="Pontano Sans"/>
                <a:ea typeface="Pontano Sans"/>
                <a:cs typeface="Pontano Sans"/>
                <a:sym typeface="Pontano Sans"/>
              </a:rPr>
              <a:t>-When it is a straight line, it has no slope and a velocity of ZERO</a:t>
            </a:r>
          </a:p>
          <a:p>
            <a:pPr indent="0" lvl="0" marL="0">
              <a:spcBef>
                <a:spcPts val="0"/>
              </a:spcBef>
              <a:buNone/>
            </a:pPr>
            <a:r>
              <a:rPr lang="en" sz="1800">
                <a:solidFill>
                  <a:schemeClr val="accent3"/>
                </a:solidFill>
                <a:latin typeface="Pontano Sans"/>
                <a:ea typeface="Pontano Sans"/>
                <a:cs typeface="Pontano Sans"/>
                <a:sym typeface="Pontano Sans"/>
              </a:rPr>
              <a:t>- Slope is the change in </a:t>
            </a:r>
            <a:r>
              <a:rPr lang="en" sz="1800">
                <a:solidFill>
                  <a:schemeClr val="accent3"/>
                </a:solidFill>
                <a:latin typeface="Pontano Sans"/>
                <a:ea typeface="Pontano Sans"/>
                <a:cs typeface="Pontano Sans"/>
                <a:sym typeface="Pontano Sans"/>
              </a:rPr>
              <a:t>distance</a:t>
            </a:r>
            <a:r>
              <a:rPr lang="en" sz="1800">
                <a:solidFill>
                  <a:schemeClr val="accent3"/>
                </a:solidFill>
                <a:latin typeface="Pontano Sans"/>
                <a:ea typeface="Pontano Sans"/>
                <a:cs typeface="Pontano Sans"/>
                <a:sym typeface="Pontano Sans"/>
              </a:rPr>
              <a:t> over the change in time. So, you must divide the change in the y-axis by the change in the x-axis.</a:t>
            </a:r>
          </a:p>
          <a:p>
            <a:pPr indent="0" lvl="0" marL="0" rtl="0">
              <a:spcBef>
                <a:spcPts val="0"/>
              </a:spcBef>
              <a:buNone/>
            </a:pPr>
            <a:r>
              <a:t/>
            </a:r>
            <a:endParaRPr sz="1800">
              <a:solidFill>
                <a:schemeClr val="accent3"/>
              </a:solidFill>
              <a:latin typeface="Pontano Sans"/>
              <a:ea typeface="Pontano Sans"/>
              <a:cs typeface="Pontano Sans"/>
              <a:sym typeface="Pontano Sans"/>
            </a:endParaRPr>
          </a:p>
        </p:txBody>
      </p:sp>
      <p:sp>
        <p:nvSpPr>
          <p:cNvPr id="184" name="Shape 184"/>
          <p:cNvSpPr txBox="1"/>
          <p:nvPr/>
        </p:nvSpPr>
        <p:spPr>
          <a:xfrm>
            <a:off x="2463925" y="4656225"/>
            <a:ext cx="2475600" cy="8565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solidFill>
                  <a:schemeClr val="accent3"/>
                </a:solidFill>
                <a:latin typeface="Pontano Sans"/>
                <a:ea typeface="Pontano Sans"/>
                <a:cs typeface="Pontano Sans"/>
                <a:sym typeface="Pontano Sans"/>
              </a:rPr>
              <a:t>Time (sec)</a:t>
            </a:r>
          </a:p>
        </p:txBody>
      </p:sp>
      <p:sp>
        <p:nvSpPr>
          <p:cNvPr id="185" name="Shape 185"/>
          <p:cNvSpPr txBox="1"/>
          <p:nvPr/>
        </p:nvSpPr>
        <p:spPr>
          <a:xfrm rot="-5400000">
            <a:off x="-798225" y="1914900"/>
            <a:ext cx="2475600" cy="8565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solidFill>
                  <a:schemeClr val="accent3"/>
                </a:solidFill>
                <a:latin typeface="Pontano Sans"/>
                <a:ea typeface="Pontano Sans"/>
                <a:cs typeface="Pontano Sans"/>
                <a:sym typeface="Pontano Sans"/>
              </a:rPr>
              <a:t>Distance (meters)</a:t>
            </a:r>
          </a:p>
        </p:txBody>
      </p:sp>
      <p:cxnSp>
        <p:nvCxnSpPr>
          <p:cNvPr id="186" name="Shape 186"/>
          <p:cNvCxnSpPr/>
          <p:nvPr/>
        </p:nvCxnSpPr>
        <p:spPr>
          <a:xfrm flipH="1" rot="10800000">
            <a:off x="926125" y="2618850"/>
            <a:ext cx="1567200" cy="1510200"/>
          </a:xfrm>
          <a:prstGeom prst="straightConnector1">
            <a:avLst/>
          </a:prstGeom>
          <a:noFill/>
          <a:ln cap="flat" cmpd="sng" w="28575">
            <a:solidFill>
              <a:srgbClr val="000000"/>
            </a:solidFill>
            <a:prstDash val="solid"/>
            <a:round/>
            <a:headEnd len="lg" w="lg" type="none"/>
            <a:tailEnd len="lg" w="lg" type="none"/>
          </a:ln>
        </p:spPr>
      </p:cxnSp>
      <p:cxnSp>
        <p:nvCxnSpPr>
          <p:cNvPr id="187" name="Shape 187"/>
          <p:cNvCxnSpPr/>
          <p:nvPr/>
        </p:nvCxnSpPr>
        <p:spPr>
          <a:xfrm>
            <a:off x="2464900" y="2604525"/>
            <a:ext cx="1539000" cy="14100"/>
          </a:xfrm>
          <a:prstGeom prst="straightConnector1">
            <a:avLst/>
          </a:prstGeom>
          <a:noFill/>
          <a:ln cap="flat" cmpd="sng" w="28575">
            <a:solidFill>
              <a:srgbClr val="000000"/>
            </a:solidFill>
            <a:prstDash val="solid"/>
            <a:round/>
            <a:headEnd len="lg" w="lg" type="none"/>
            <a:tailEnd len="lg" w="lg" type="none"/>
          </a:ln>
        </p:spPr>
      </p:cxnSp>
      <p:cxnSp>
        <p:nvCxnSpPr>
          <p:cNvPr id="188" name="Shape 188"/>
          <p:cNvCxnSpPr/>
          <p:nvPr/>
        </p:nvCxnSpPr>
        <p:spPr>
          <a:xfrm>
            <a:off x="3989425" y="2633025"/>
            <a:ext cx="1539000" cy="1510500"/>
          </a:xfrm>
          <a:prstGeom prst="straightConnector1">
            <a:avLst/>
          </a:prstGeom>
          <a:noFill/>
          <a:ln cap="flat" cmpd="sng" w="28575">
            <a:solidFill>
              <a:srgbClr val="000000"/>
            </a:solidFill>
            <a:prstDash val="solid"/>
            <a:round/>
            <a:headEnd len="lg" w="lg" type="none"/>
            <a:tailEnd len="lg" w="lg" type="none"/>
          </a:ln>
        </p:spPr>
      </p:cxnSp>
      <p:sp>
        <p:nvSpPr>
          <p:cNvPr id="189" name="Shape 189"/>
          <p:cNvSpPr/>
          <p:nvPr/>
        </p:nvSpPr>
        <p:spPr>
          <a:xfrm>
            <a:off x="2389400" y="248935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190" name="Shape 190"/>
          <p:cNvSpPr/>
          <p:nvPr/>
        </p:nvSpPr>
        <p:spPr>
          <a:xfrm>
            <a:off x="3913400" y="248935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191" name="Shape 191"/>
          <p:cNvSpPr/>
          <p:nvPr/>
        </p:nvSpPr>
        <p:spPr>
          <a:xfrm>
            <a:off x="867825" y="3997275"/>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192" name="Shape 192"/>
          <p:cNvSpPr/>
          <p:nvPr/>
        </p:nvSpPr>
        <p:spPr>
          <a:xfrm>
            <a:off x="5439700" y="3997275"/>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193" name="Shape 193"/>
          <p:cNvSpPr txBox="1"/>
          <p:nvPr/>
        </p:nvSpPr>
        <p:spPr>
          <a:xfrm>
            <a:off x="607425" y="3722850"/>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A</a:t>
            </a:r>
          </a:p>
        </p:txBody>
      </p:sp>
      <p:sp>
        <p:nvSpPr>
          <p:cNvPr id="194" name="Shape 194"/>
          <p:cNvSpPr txBox="1"/>
          <p:nvPr/>
        </p:nvSpPr>
        <p:spPr>
          <a:xfrm>
            <a:off x="2329400" y="2101950"/>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B</a:t>
            </a:r>
          </a:p>
        </p:txBody>
      </p:sp>
      <p:sp>
        <p:nvSpPr>
          <p:cNvPr id="195" name="Shape 195"/>
          <p:cNvSpPr txBox="1"/>
          <p:nvPr/>
        </p:nvSpPr>
        <p:spPr>
          <a:xfrm>
            <a:off x="3837325" y="2101950"/>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C</a:t>
            </a:r>
          </a:p>
        </p:txBody>
      </p:sp>
      <p:sp>
        <p:nvSpPr>
          <p:cNvPr id="196" name="Shape 196"/>
          <p:cNvSpPr txBox="1"/>
          <p:nvPr/>
        </p:nvSpPr>
        <p:spPr>
          <a:xfrm>
            <a:off x="5385700" y="3580950"/>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D</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216425"/>
            <a:ext cx="85206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Formulas</a:t>
            </a:r>
          </a:p>
        </p:txBody>
      </p:sp>
      <p:sp>
        <p:nvSpPr>
          <p:cNvPr id="202" name="Shape 202"/>
          <p:cNvSpPr txBox="1"/>
          <p:nvPr>
            <p:ph idx="1" type="body"/>
          </p:nvPr>
        </p:nvSpPr>
        <p:spPr>
          <a:xfrm>
            <a:off x="1408800" y="3417875"/>
            <a:ext cx="6726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Font typeface="Pontano Sans"/>
              <a:buChar char="●"/>
            </a:pPr>
            <a:r>
              <a:rPr lang="en">
                <a:latin typeface="Pontano Sans"/>
                <a:ea typeface="Pontano Sans"/>
                <a:cs typeface="Pontano Sans"/>
                <a:sym typeface="Pontano Sans"/>
              </a:rPr>
              <a:t>Change in position = velocity integrated over time</a:t>
            </a:r>
          </a:p>
          <a:p>
            <a:pPr indent="-342900" lvl="0" marL="457200" rtl="0">
              <a:spcBef>
                <a:spcPts val="0"/>
              </a:spcBef>
              <a:spcAft>
                <a:spcPts val="0"/>
              </a:spcAft>
              <a:buSzPts val="1800"/>
              <a:buFont typeface="Pontano Sans"/>
              <a:buChar char="●"/>
            </a:pPr>
            <a:r>
              <a:rPr lang="en">
                <a:latin typeface="Pontano Sans"/>
                <a:ea typeface="Pontano Sans"/>
                <a:cs typeface="Pontano Sans"/>
                <a:sym typeface="Pontano Sans"/>
              </a:rPr>
              <a:t>Used to find the area under the graph</a:t>
            </a:r>
          </a:p>
          <a:p>
            <a:pPr indent="-342900" lvl="0" marL="457200" rtl="0">
              <a:spcBef>
                <a:spcPts val="0"/>
              </a:spcBef>
              <a:buSzPts val="1800"/>
              <a:buFont typeface="Pontano Sans"/>
              <a:buChar char="●"/>
            </a:pPr>
            <a:r>
              <a:rPr lang="en">
                <a:latin typeface="Pontano Sans"/>
                <a:ea typeface="Pontano Sans"/>
                <a:cs typeface="Pontano Sans"/>
                <a:sym typeface="Pontano Sans"/>
              </a:rPr>
              <a:t>Tells the distance traveled</a:t>
            </a:r>
          </a:p>
        </p:txBody>
      </p:sp>
      <p:sp>
        <p:nvSpPr>
          <p:cNvPr id="203" name="Shape 203"/>
          <p:cNvSpPr txBox="1"/>
          <p:nvPr/>
        </p:nvSpPr>
        <p:spPr>
          <a:xfrm>
            <a:off x="1551450" y="1245025"/>
            <a:ext cx="6041100" cy="856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9600">
                <a:latin typeface="Average"/>
                <a:ea typeface="Average"/>
                <a:cs typeface="Average"/>
                <a:sym typeface="Average"/>
              </a:rPr>
              <a:t>𝚫x=∫v•dt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311700" y="140225"/>
            <a:ext cx="8520600" cy="572700"/>
          </a:xfrm>
          <a:prstGeom prst="rect">
            <a:avLst/>
          </a:prstGeom>
        </p:spPr>
        <p:txBody>
          <a:bodyPr anchorCtr="0" anchor="t" bIns="91425" lIns="91425" rIns="91425" wrap="square" tIns="91425">
            <a:noAutofit/>
          </a:bodyPr>
          <a:lstStyle/>
          <a:p>
            <a:pPr indent="0" lvl="0" marL="0">
              <a:spcBef>
                <a:spcPts val="0"/>
              </a:spcBef>
              <a:buNone/>
            </a:pPr>
            <a:r>
              <a:rPr b="1" lang="en">
                <a:solidFill>
                  <a:schemeClr val="lt2"/>
                </a:solidFill>
                <a:latin typeface="Pontano Sans"/>
                <a:ea typeface="Pontano Sans"/>
                <a:cs typeface="Pontano Sans"/>
                <a:sym typeface="Pontano Sans"/>
              </a:rPr>
              <a:t>Example: What is the total distance traveled after 12 seconds? (HINT: Use the formula 𝚫x=∫v•dt )</a:t>
            </a:r>
          </a:p>
          <a:p>
            <a:pPr indent="0" lvl="0" marL="0">
              <a:spcBef>
                <a:spcPts val="0"/>
              </a:spcBef>
              <a:buNone/>
            </a:pPr>
            <a:r>
              <a:t/>
            </a:r>
            <a:endParaRPr b="1">
              <a:solidFill>
                <a:schemeClr val="lt2"/>
              </a:solidFill>
              <a:latin typeface="Pontano Sans"/>
              <a:ea typeface="Pontano Sans"/>
              <a:cs typeface="Pontano Sans"/>
              <a:sym typeface="Pontano Sans"/>
            </a:endParaRPr>
          </a:p>
          <a:p>
            <a:pPr indent="0" lvl="0" marL="0">
              <a:spcBef>
                <a:spcPts val="0"/>
              </a:spcBef>
              <a:buNone/>
            </a:pPr>
            <a:r>
              <a:t/>
            </a:r>
            <a:endParaRPr b="1">
              <a:solidFill>
                <a:schemeClr val="lt2"/>
              </a:solidFill>
              <a:latin typeface="Pontano Sans"/>
              <a:ea typeface="Pontano Sans"/>
              <a:cs typeface="Pontano Sans"/>
              <a:sym typeface="Pontano Sans"/>
            </a:endParaRPr>
          </a:p>
        </p:txBody>
      </p:sp>
      <p:pic>
        <p:nvPicPr>
          <p:cNvPr id="209" name="Shape 209"/>
          <p:cNvPicPr preferRelativeResize="0"/>
          <p:nvPr/>
        </p:nvPicPr>
        <p:blipFill>
          <a:blip r:embed="rId3">
            <a:alphaModFix/>
          </a:blip>
          <a:stretch>
            <a:fillRect/>
          </a:stretch>
        </p:blipFill>
        <p:spPr>
          <a:xfrm>
            <a:off x="239650" y="1093175"/>
            <a:ext cx="3482800" cy="3482800"/>
          </a:xfrm>
          <a:prstGeom prst="rect">
            <a:avLst/>
          </a:prstGeom>
          <a:noFill/>
          <a:ln>
            <a:noFill/>
          </a:ln>
        </p:spPr>
      </p:pic>
      <p:cxnSp>
        <p:nvCxnSpPr>
          <p:cNvPr id="210" name="Shape 210"/>
          <p:cNvCxnSpPr/>
          <p:nvPr/>
        </p:nvCxnSpPr>
        <p:spPr>
          <a:xfrm>
            <a:off x="377275" y="3118800"/>
            <a:ext cx="3282300" cy="12600"/>
          </a:xfrm>
          <a:prstGeom prst="straightConnector1">
            <a:avLst/>
          </a:prstGeom>
          <a:noFill/>
          <a:ln cap="flat" cmpd="sng" w="38100">
            <a:solidFill>
              <a:srgbClr val="000000"/>
            </a:solidFill>
            <a:prstDash val="solid"/>
            <a:round/>
            <a:headEnd len="lg" w="lg" type="none"/>
            <a:tailEnd len="lg" w="lg" type="none"/>
          </a:ln>
        </p:spPr>
      </p:cxnSp>
      <p:sp>
        <p:nvSpPr>
          <p:cNvPr id="211" name="Shape 211"/>
          <p:cNvSpPr txBox="1"/>
          <p:nvPr/>
        </p:nvSpPr>
        <p:spPr>
          <a:xfrm>
            <a:off x="185650" y="440117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0</a:t>
            </a:r>
          </a:p>
        </p:txBody>
      </p:sp>
      <p:sp>
        <p:nvSpPr>
          <p:cNvPr id="212" name="Shape 212"/>
          <p:cNvSpPr/>
          <p:nvPr/>
        </p:nvSpPr>
        <p:spPr>
          <a:xfrm>
            <a:off x="239650" y="302445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213" name="Shape 213"/>
          <p:cNvSpPr/>
          <p:nvPr/>
        </p:nvSpPr>
        <p:spPr>
          <a:xfrm>
            <a:off x="832288" y="302445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214" name="Shape 214"/>
          <p:cNvSpPr/>
          <p:nvPr/>
        </p:nvSpPr>
        <p:spPr>
          <a:xfrm>
            <a:off x="1381338" y="302445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215" name="Shape 215"/>
          <p:cNvSpPr/>
          <p:nvPr/>
        </p:nvSpPr>
        <p:spPr>
          <a:xfrm>
            <a:off x="1930375" y="302445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216" name="Shape 216"/>
          <p:cNvSpPr/>
          <p:nvPr/>
        </p:nvSpPr>
        <p:spPr>
          <a:xfrm>
            <a:off x="2435825" y="302445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217" name="Shape 217"/>
          <p:cNvSpPr/>
          <p:nvPr/>
        </p:nvSpPr>
        <p:spPr>
          <a:xfrm>
            <a:off x="3011500" y="302445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218" name="Shape 218"/>
          <p:cNvSpPr/>
          <p:nvPr/>
        </p:nvSpPr>
        <p:spPr>
          <a:xfrm>
            <a:off x="3546350" y="302445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219" name="Shape 219"/>
          <p:cNvSpPr txBox="1"/>
          <p:nvPr/>
        </p:nvSpPr>
        <p:spPr>
          <a:xfrm>
            <a:off x="719050" y="440117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2</a:t>
            </a:r>
          </a:p>
        </p:txBody>
      </p:sp>
      <p:sp>
        <p:nvSpPr>
          <p:cNvPr id="220" name="Shape 220"/>
          <p:cNvSpPr txBox="1"/>
          <p:nvPr/>
        </p:nvSpPr>
        <p:spPr>
          <a:xfrm>
            <a:off x="1282000" y="442357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4</a:t>
            </a:r>
          </a:p>
        </p:txBody>
      </p:sp>
      <p:sp>
        <p:nvSpPr>
          <p:cNvPr id="221" name="Shape 221"/>
          <p:cNvSpPr txBox="1"/>
          <p:nvPr/>
        </p:nvSpPr>
        <p:spPr>
          <a:xfrm>
            <a:off x="1839000" y="442282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6</a:t>
            </a:r>
          </a:p>
        </p:txBody>
      </p:sp>
      <p:sp>
        <p:nvSpPr>
          <p:cNvPr id="222" name="Shape 222"/>
          <p:cNvSpPr txBox="1"/>
          <p:nvPr/>
        </p:nvSpPr>
        <p:spPr>
          <a:xfrm>
            <a:off x="2305625" y="442357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8</a:t>
            </a:r>
          </a:p>
        </p:txBody>
      </p:sp>
      <p:sp>
        <p:nvSpPr>
          <p:cNvPr id="223" name="Shape 223"/>
          <p:cNvSpPr txBox="1"/>
          <p:nvPr/>
        </p:nvSpPr>
        <p:spPr>
          <a:xfrm>
            <a:off x="2881300" y="443302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1</a:t>
            </a:r>
            <a:r>
              <a:rPr b="1" lang="en" sz="1800">
                <a:latin typeface="Pontano Sans"/>
                <a:ea typeface="Pontano Sans"/>
                <a:cs typeface="Pontano Sans"/>
                <a:sym typeface="Pontano Sans"/>
              </a:rPr>
              <a:t>0</a:t>
            </a:r>
          </a:p>
        </p:txBody>
      </p:sp>
      <p:sp>
        <p:nvSpPr>
          <p:cNvPr id="224" name="Shape 224"/>
          <p:cNvSpPr txBox="1"/>
          <p:nvPr/>
        </p:nvSpPr>
        <p:spPr>
          <a:xfrm>
            <a:off x="3456975" y="442342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12</a:t>
            </a:r>
          </a:p>
        </p:txBody>
      </p:sp>
      <p:sp>
        <p:nvSpPr>
          <p:cNvPr id="225" name="Shape 225"/>
          <p:cNvSpPr txBox="1"/>
          <p:nvPr/>
        </p:nvSpPr>
        <p:spPr>
          <a:xfrm>
            <a:off x="-59225" y="2948250"/>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5</a:t>
            </a:r>
          </a:p>
        </p:txBody>
      </p:sp>
      <p:sp>
        <p:nvSpPr>
          <p:cNvPr id="226" name="Shape 226"/>
          <p:cNvSpPr txBox="1"/>
          <p:nvPr/>
        </p:nvSpPr>
        <p:spPr>
          <a:xfrm>
            <a:off x="1008400" y="4654975"/>
            <a:ext cx="2452200" cy="330000"/>
          </a:xfrm>
          <a:prstGeom prst="rect">
            <a:avLst/>
          </a:prstGeom>
          <a:noFill/>
          <a:ln>
            <a:noFill/>
          </a:ln>
        </p:spPr>
        <p:txBody>
          <a:bodyPr anchorCtr="0" anchor="t" bIns="91425" lIns="91425" rIns="91425" wrap="square" tIns="91425">
            <a:noAutofit/>
          </a:bodyPr>
          <a:lstStyle/>
          <a:p>
            <a:pPr indent="0" lvl="0" marL="0">
              <a:spcBef>
                <a:spcPts val="0"/>
              </a:spcBef>
              <a:buNone/>
            </a:pPr>
            <a:r>
              <a:rPr lang="en"/>
              <a:t>Time (Seconds)</a:t>
            </a:r>
          </a:p>
        </p:txBody>
      </p:sp>
      <p:sp>
        <p:nvSpPr>
          <p:cNvPr id="227" name="Shape 227"/>
          <p:cNvSpPr txBox="1"/>
          <p:nvPr/>
        </p:nvSpPr>
        <p:spPr>
          <a:xfrm rot="-5400000">
            <a:off x="-1067075" y="1557150"/>
            <a:ext cx="24522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Velocity</a:t>
            </a:r>
          </a:p>
        </p:txBody>
      </p:sp>
      <p:pic>
        <p:nvPicPr>
          <p:cNvPr id="228" name="Shape 228"/>
          <p:cNvPicPr preferRelativeResize="0"/>
          <p:nvPr/>
        </p:nvPicPr>
        <p:blipFill>
          <a:blip r:embed="rId3">
            <a:alphaModFix/>
          </a:blip>
          <a:stretch>
            <a:fillRect/>
          </a:stretch>
        </p:blipFill>
        <p:spPr>
          <a:xfrm>
            <a:off x="4425600" y="1093175"/>
            <a:ext cx="3482800" cy="3482800"/>
          </a:xfrm>
          <a:prstGeom prst="rect">
            <a:avLst/>
          </a:prstGeom>
          <a:noFill/>
          <a:ln>
            <a:noFill/>
          </a:ln>
        </p:spPr>
      </p:pic>
      <p:cxnSp>
        <p:nvCxnSpPr>
          <p:cNvPr id="229" name="Shape 229"/>
          <p:cNvCxnSpPr/>
          <p:nvPr/>
        </p:nvCxnSpPr>
        <p:spPr>
          <a:xfrm flipH="1" rot="10800000">
            <a:off x="4552450" y="2012225"/>
            <a:ext cx="3282300" cy="2439600"/>
          </a:xfrm>
          <a:prstGeom prst="straightConnector1">
            <a:avLst/>
          </a:prstGeom>
          <a:noFill/>
          <a:ln cap="flat" cmpd="sng" w="38100">
            <a:solidFill>
              <a:srgbClr val="000000"/>
            </a:solidFill>
            <a:prstDash val="solid"/>
            <a:round/>
            <a:headEnd len="lg" w="lg" type="none"/>
            <a:tailEnd len="lg" w="lg" type="none"/>
          </a:ln>
        </p:spPr>
      </p:cxnSp>
      <p:sp>
        <p:nvSpPr>
          <p:cNvPr id="230" name="Shape 230"/>
          <p:cNvSpPr/>
          <p:nvPr/>
        </p:nvSpPr>
        <p:spPr>
          <a:xfrm>
            <a:off x="4480588" y="4324975"/>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231" name="Shape 231"/>
          <p:cNvSpPr/>
          <p:nvPr/>
        </p:nvSpPr>
        <p:spPr>
          <a:xfrm>
            <a:off x="5551188" y="355560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232" name="Shape 232"/>
          <p:cNvSpPr/>
          <p:nvPr/>
        </p:nvSpPr>
        <p:spPr>
          <a:xfrm>
            <a:off x="6632538" y="2733925"/>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233" name="Shape 233"/>
          <p:cNvSpPr/>
          <p:nvPr/>
        </p:nvSpPr>
        <p:spPr>
          <a:xfrm>
            <a:off x="7732288" y="190540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234" name="Shape 234"/>
          <p:cNvSpPr txBox="1"/>
          <p:nvPr/>
        </p:nvSpPr>
        <p:spPr>
          <a:xfrm>
            <a:off x="5428000" y="4654975"/>
            <a:ext cx="24522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Time (Seconds)</a:t>
            </a:r>
          </a:p>
        </p:txBody>
      </p:sp>
      <p:sp>
        <p:nvSpPr>
          <p:cNvPr id="235" name="Shape 235"/>
          <p:cNvSpPr txBox="1"/>
          <p:nvPr/>
        </p:nvSpPr>
        <p:spPr>
          <a:xfrm>
            <a:off x="4353750" y="442357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0</a:t>
            </a:r>
          </a:p>
        </p:txBody>
      </p:sp>
      <p:sp>
        <p:nvSpPr>
          <p:cNvPr id="236" name="Shape 236"/>
          <p:cNvSpPr txBox="1"/>
          <p:nvPr/>
        </p:nvSpPr>
        <p:spPr>
          <a:xfrm>
            <a:off x="5496750" y="442357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4</a:t>
            </a:r>
          </a:p>
        </p:txBody>
      </p:sp>
      <p:sp>
        <p:nvSpPr>
          <p:cNvPr id="237" name="Shape 237"/>
          <p:cNvSpPr txBox="1"/>
          <p:nvPr/>
        </p:nvSpPr>
        <p:spPr>
          <a:xfrm>
            <a:off x="6502350" y="437387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8</a:t>
            </a:r>
          </a:p>
        </p:txBody>
      </p:sp>
      <p:sp>
        <p:nvSpPr>
          <p:cNvPr id="238" name="Shape 238"/>
          <p:cNvSpPr txBox="1"/>
          <p:nvPr/>
        </p:nvSpPr>
        <p:spPr>
          <a:xfrm>
            <a:off x="7631350" y="443302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12</a:t>
            </a:r>
          </a:p>
        </p:txBody>
      </p:sp>
      <p:sp>
        <p:nvSpPr>
          <p:cNvPr id="239" name="Shape 239"/>
          <p:cNvSpPr txBox="1"/>
          <p:nvPr/>
        </p:nvSpPr>
        <p:spPr>
          <a:xfrm>
            <a:off x="4218975" y="183262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9</a:t>
            </a:r>
          </a:p>
        </p:txBody>
      </p:sp>
      <p:sp>
        <p:nvSpPr>
          <p:cNvPr id="240" name="Shape 240"/>
          <p:cNvSpPr txBox="1"/>
          <p:nvPr/>
        </p:nvSpPr>
        <p:spPr>
          <a:xfrm rot="-5400000">
            <a:off x="2971525" y="1709550"/>
            <a:ext cx="24522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Velocity</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140225"/>
            <a:ext cx="85206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Solution:</a:t>
            </a:r>
          </a:p>
        </p:txBody>
      </p:sp>
      <p:pic>
        <p:nvPicPr>
          <p:cNvPr id="246" name="Shape 246"/>
          <p:cNvPicPr preferRelativeResize="0"/>
          <p:nvPr/>
        </p:nvPicPr>
        <p:blipFill>
          <a:blip r:embed="rId3">
            <a:alphaModFix/>
          </a:blip>
          <a:stretch>
            <a:fillRect/>
          </a:stretch>
        </p:blipFill>
        <p:spPr>
          <a:xfrm>
            <a:off x="453377" y="692377"/>
            <a:ext cx="2610476" cy="2610474"/>
          </a:xfrm>
          <a:prstGeom prst="rect">
            <a:avLst/>
          </a:prstGeom>
          <a:noFill/>
          <a:ln>
            <a:noFill/>
          </a:ln>
        </p:spPr>
      </p:pic>
      <p:sp>
        <p:nvSpPr>
          <p:cNvPr id="247" name="Shape 247"/>
          <p:cNvSpPr txBox="1"/>
          <p:nvPr/>
        </p:nvSpPr>
        <p:spPr>
          <a:xfrm>
            <a:off x="324025" y="3149400"/>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0</a:t>
            </a:r>
          </a:p>
        </p:txBody>
      </p:sp>
      <p:sp>
        <p:nvSpPr>
          <p:cNvPr id="248" name="Shape 248"/>
          <p:cNvSpPr txBox="1"/>
          <p:nvPr/>
        </p:nvSpPr>
        <p:spPr>
          <a:xfrm>
            <a:off x="2742125" y="3226650"/>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12</a:t>
            </a:r>
          </a:p>
        </p:txBody>
      </p:sp>
      <p:sp>
        <p:nvSpPr>
          <p:cNvPr id="249" name="Shape 249"/>
          <p:cNvSpPr txBox="1"/>
          <p:nvPr/>
        </p:nvSpPr>
        <p:spPr>
          <a:xfrm>
            <a:off x="245575" y="1957650"/>
            <a:ext cx="2448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5</a:t>
            </a:r>
          </a:p>
        </p:txBody>
      </p:sp>
      <p:sp>
        <p:nvSpPr>
          <p:cNvPr id="250" name="Shape 250"/>
          <p:cNvSpPr txBox="1"/>
          <p:nvPr/>
        </p:nvSpPr>
        <p:spPr>
          <a:xfrm>
            <a:off x="764050" y="3379050"/>
            <a:ext cx="24522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Time (Seconds)</a:t>
            </a:r>
          </a:p>
        </p:txBody>
      </p:sp>
      <p:sp>
        <p:nvSpPr>
          <p:cNvPr id="251" name="Shape 251"/>
          <p:cNvSpPr txBox="1"/>
          <p:nvPr/>
        </p:nvSpPr>
        <p:spPr>
          <a:xfrm rot="-5400000">
            <a:off x="-1067075" y="337950"/>
            <a:ext cx="24522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Velocity</a:t>
            </a:r>
          </a:p>
        </p:txBody>
      </p:sp>
      <p:sp>
        <p:nvSpPr>
          <p:cNvPr id="252" name="Shape 252"/>
          <p:cNvSpPr txBox="1"/>
          <p:nvPr/>
        </p:nvSpPr>
        <p:spPr>
          <a:xfrm>
            <a:off x="6037600" y="3283375"/>
            <a:ext cx="24522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Time (Seconds)</a:t>
            </a:r>
          </a:p>
        </p:txBody>
      </p:sp>
      <p:sp>
        <p:nvSpPr>
          <p:cNvPr id="253" name="Shape 253"/>
          <p:cNvSpPr txBox="1"/>
          <p:nvPr/>
        </p:nvSpPr>
        <p:spPr>
          <a:xfrm>
            <a:off x="7707550" y="313762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12</a:t>
            </a:r>
          </a:p>
        </p:txBody>
      </p:sp>
      <p:sp>
        <p:nvSpPr>
          <p:cNvPr id="254" name="Shape 254"/>
          <p:cNvSpPr txBox="1"/>
          <p:nvPr/>
        </p:nvSpPr>
        <p:spPr>
          <a:xfrm>
            <a:off x="4991500" y="105142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9</a:t>
            </a:r>
          </a:p>
        </p:txBody>
      </p:sp>
      <p:sp>
        <p:nvSpPr>
          <p:cNvPr id="255" name="Shape 255"/>
          <p:cNvSpPr txBox="1"/>
          <p:nvPr/>
        </p:nvSpPr>
        <p:spPr>
          <a:xfrm rot="-5400000">
            <a:off x="2971525" y="1709550"/>
            <a:ext cx="24522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Velocity</a:t>
            </a:r>
          </a:p>
        </p:txBody>
      </p:sp>
      <p:sp>
        <p:nvSpPr>
          <p:cNvPr id="256" name="Shape 256"/>
          <p:cNvSpPr/>
          <p:nvPr/>
        </p:nvSpPr>
        <p:spPr>
          <a:xfrm>
            <a:off x="540750" y="2188200"/>
            <a:ext cx="2523000" cy="1038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7" name="Shape 257"/>
          <p:cNvSpPr txBox="1"/>
          <p:nvPr/>
        </p:nvSpPr>
        <p:spPr>
          <a:xfrm>
            <a:off x="276675" y="3885925"/>
            <a:ext cx="3181800" cy="1038300"/>
          </a:xfrm>
          <a:prstGeom prst="rect">
            <a:avLst/>
          </a:prstGeom>
          <a:noFill/>
          <a:ln>
            <a:noFill/>
          </a:ln>
        </p:spPr>
        <p:txBody>
          <a:bodyPr anchorCtr="0" anchor="t" bIns="91425" lIns="91425" rIns="91425" wrap="square" tIns="91425">
            <a:noAutofit/>
          </a:bodyPr>
          <a:lstStyle/>
          <a:p>
            <a:pPr indent="0" lvl="0" marL="0">
              <a:spcBef>
                <a:spcPts val="0"/>
              </a:spcBef>
              <a:buNone/>
            </a:pPr>
            <a:r>
              <a:rPr lang="en" sz="1600"/>
              <a:t>Solution:</a:t>
            </a:r>
            <a:r>
              <a:rPr b="1" lang="en" sz="1600"/>
              <a:t> 60m</a:t>
            </a:r>
            <a:r>
              <a:rPr lang="en" sz="1600"/>
              <a:t> (5 * 12)</a:t>
            </a:r>
          </a:p>
          <a:p>
            <a:pPr indent="-330200" lvl="0" marL="457200">
              <a:spcBef>
                <a:spcPts val="0"/>
              </a:spcBef>
              <a:buSzPts val="1600"/>
              <a:buChar char="-"/>
            </a:pPr>
            <a:r>
              <a:rPr lang="en" sz="1600"/>
              <a:t>When fining the total </a:t>
            </a:r>
            <a:r>
              <a:rPr lang="en" sz="1600"/>
              <a:t>distance</a:t>
            </a:r>
            <a:r>
              <a:rPr lang="en" sz="1600"/>
              <a:t>, you need to find the AREA below the graph.</a:t>
            </a:r>
          </a:p>
        </p:txBody>
      </p:sp>
      <p:pic>
        <p:nvPicPr>
          <p:cNvPr id="258" name="Shape 258"/>
          <p:cNvPicPr preferRelativeResize="0"/>
          <p:nvPr/>
        </p:nvPicPr>
        <p:blipFill>
          <a:blip r:embed="rId3">
            <a:alphaModFix/>
          </a:blip>
          <a:stretch>
            <a:fillRect/>
          </a:stretch>
        </p:blipFill>
        <p:spPr>
          <a:xfrm>
            <a:off x="5348852" y="616165"/>
            <a:ext cx="2610476" cy="2610474"/>
          </a:xfrm>
          <a:prstGeom prst="rect">
            <a:avLst/>
          </a:prstGeom>
          <a:noFill/>
          <a:ln>
            <a:noFill/>
          </a:ln>
        </p:spPr>
      </p:pic>
      <p:sp>
        <p:nvSpPr>
          <p:cNvPr id="259" name="Shape 259"/>
          <p:cNvSpPr txBox="1"/>
          <p:nvPr/>
        </p:nvSpPr>
        <p:spPr>
          <a:xfrm>
            <a:off x="5224838" y="3073200"/>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0</a:t>
            </a:r>
          </a:p>
        </p:txBody>
      </p:sp>
      <p:sp>
        <p:nvSpPr>
          <p:cNvPr id="260" name="Shape 260"/>
          <p:cNvSpPr/>
          <p:nvPr/>
        </p:nvSpPr>
        <p:spPr>
          <a:xfrm rot="-5400000">
            <a:off x="5742400" y="968250"/>
            <a:ext cx="1853400" cy="2482200"/>
          </a:xfrm>
          <a:prstGeom prst="rtTriangl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61" name="Shape 261"/>
          <p:cNvSpPr txBox="1"/>
          <p:nvPr/>
        </p:nvSpPr>
        <p:spPr>
          <a:xfrm>
            <a:off x="4832077" y="3657325"/>
            <a:ext cx="3717600" cy="10383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600"/>
              <a:t>Solution:</a:t>
            </a:r>
            <a:r>
              <a:rPr b="1" lang="en" sz="1600"/>
              <a:t> 54m</a:t>
            </a:r>
            <a:r>
              <a:rPr lang="en" sz="1600"/>
              <a:t> (½ 9*12)</a:t>
            </a:r>
          </a:p>
          <a:p>
            <a:pPr indent="-330200" lvl="0" marL="457200" rtl="0">
              <a:spcBef>
                <a:spcPts val="0"/>
              </a:spcBef>
              <a:buSzPts val="1600"/>
              <a:buChar char="-"/>
            </a:pPr>
            <a:r>
              <a:rPr lang="en" sz="1600"/>
              <a:t>When fining the total distance, you need to find the AREA below the graph. For a triangle, the area is 1/2bh.</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311700" y="216425"/>
            <a:ext cx="85206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Formulas</a:t>
            </a:r>
          </a:p>
        </p:txBody>
      </p:sp>
      <p:sp>
        <p:nvSpPr>
          <p:cNvPr id="267" name="Shape 267"/>
          <p:cNvSpPr txBox="1"/>
          <p:nvPr>
            <p:ph idx="1" type="body"/>
          </p:nvPr>
        </p:nvSpPr>
        <p:spPr>
          <a:xfrm>
            <a:off x="1408800" y="3417875"/>
            <a:ext cx="6726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Font typeface="Pontano Sans"/>
              <a:buChar char="●"/>
            </a:pPr>
            <a:r>
              <a:rPr lang="en">
                <a:latin typeface="Pontano Sans"/>
                <a:ea typeface="Pontano Sans"/>
                <a:cs typeface="Pontano Sans"/>
                <a:sym typeface="Pontano Sans"/>
              </a:rPr>
              <a:t>Acceleration </a:t>
            </a:r>
            <a:r>
              <a:rPr lang="en">
                <a:latin typeface="Pontano Sans"/>
                <a:ea typeface="Pontano Sans"/>
                <a:cs typeface="Pontano Sans"/>
                <a:sym typeface="Pontano Sans"/>
              </a:rPr>
              <a:t>= rate at which velocity changes with time</a:t>
            </a:r>
          </a:p>
          <a:p>
            <a:pPr indent="-342900" lvl="0" marL="457200" rtl="0">
              <a:spcBef>
                <a:spcPts val="0"/>
              </a:spcBef>
              <a:buSzPts val="1800"/>
              <a:buFont typeface="Pontano Sans"/>
              <a:buChar char="●"/>
            </a:pPr>
            <a:r>
              <a:rPr lang="en">
                <a:latin typeface="Pontano Sans"/>
                <a:ea typeface="Pontano Sans"/>
                <a:cs typeface="Pontano Sans"/>
                <a:sym typeface="Pontano Sans"/>
              </a:rPr>
              <a:t>Change in </a:t>
            </a:r>
            <a:r>
              <a:rPr i="1" lang="en">
                <a:latin typeface="Pontano Sans"/>
                <a:ea typeface="Pontano Sans"/>
                <a:cs typeface="Pontano Sans"/>
                <a:sym typeface="Pontano Sans"/>
              </a:rPr>
              <a:t>v</a:t>
            </a:r>
            <a:r>
              <a:rPr lang="en">
                <a:latin typeface="Pontano Sans"/>
                <a:ea typeface="Pontano Sans"/>
                <a:cs typeface="Pontano Sans"/>
                <a:sym typeface="Pontano Sans"/>
              </a:rPr>
              <a:t> over change in time</a:t>
            </a:r>
          </a:p>
        </p:txBody>
      </p:sp>
      <p:sp>
        <p:nvSpPr>
          <p:cNvPr id="268" name="Shape 268"/>
          <p:cNvSpPr txBox="1"/>
          <p:nvPr/>
        </p:nvSpPr>
        <p:spPr>
          <a:xfrm>
            <a:off x="1551450" y="1245025"/>
            <a:ext cx="6041100" cy="856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9600">
                <a:latin typeface="Average"/>
                <a:ea typeface="Average"/>
                <a:cs typeface="Average"/>
                <a:sym typeface="Average"/>
              </a:rPr>
              <a:t>a</a:t>
            </a:r>
            <a:r>
              <a:rPr lang="en" sz="9600">
                <a:latin typeface="Average"/>
                <a:ea typeface="Average"/>
                <a:cs typeface="Average"/>
                <a:sym typeface="Average"/>
              </a:rPr>
              <a:t>=dv/dt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216425"/>
            <a:ext cx="85206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Examples</a:t>
            </a:r>
          </a:p>
        </p:txBody>
      </p:sp>
      <p:sp>
        <p:nvSpPr>
          <p:cNvPr id="274" name="Shape 274"/>
          <p:cNvSpPr txBox="1"/>
          <p:nvPr/>
        </p:nvSpPr>
        <p:spPr>
          <a:xfrm>
            <a:off x="311700" y="907675"/>
            <a:ext cx="8046600" cy="32022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2400"/>
              <a:t>A car starts at rest and accelerates over a time of 6 seconds at a velocity of 36 m/s. What is the acceleration of the car?</a:t>
            </a:r>
          </a:p>
          <a:p>
            <a:pPr indent="0" lvl="0" marL="0" rtl="0">
              <a:spcBef>
                <a:spcPts val="0"/>
              </a:spcBef>
              <a:buNone/>
            </a:pPr>
            <a:r>
              <a:t/>
            </a:r>
            <a:endParaRPr sz="1800"/>
          </a:p>
          <a:p>
            <a:pPr indent="0" lvl="0" marL="0" rtl="0">
              <a:spcBef>
                <a:spcPts val="0"/>
              </a:spcBef>
              <a:buNone/>
            </a:pPr>
            <a:r>
              <a:t/>
            </a:r>
            <a:endParaRPr sz="1800"/>
          </a:p>
          <a:p>
            <a:pPr indent="0" lvl="0" marL="0" rtl="0">
              <a:spcBef>
                <a:spcPts val="0"/>
              </a:spcBef>
              <a:buNone/>
            </a:pPr>
            <a:r>
              <a:t/>
            </a:r>
            <a:endParaRPr sz="1800"/>
          </a:p>
          <a:p>
            <a:pPr indent="0" lvl="0" marL="0" rtl="0">
              <a:spcBef>
                <a:spcPts val="0"/>
              </a:spcBef>
              <a:buNone/>
            </a:pPr>
            <a:r>
              <a:t/>
            </a:r>
            <a:endParaRPr sz="1800"/>
          </a:p>
          <a:p>
            <a:pPr indent="0" lvl="0" marL="0" rtl="0">
              <a:spcBef>
                <a:spcPts val="0"/>
              </a:spcBef>
              <a:buNone/>
            </a:pPr>
            <a:r>
              <a:t/>
            </a:r>
            <a:endParaRPr sz="1800"/>
          </a:p>
          <a:p>
            <a:pPr indent="0" lvl="0" marL="0" rtl="0">
              <a:spcBef>
                <a:spcPts val="0"/>
              </a:spcBef>
              <a:buNone/>
            </a:pPr>
            <a:r>
              <a:t/>
            </a:r>
            <a:endParaRPr sz="1800"/>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311700" y="216425"/>
            <a:ext cx="85206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Formulas</a:t>
            </a:r>
          </a:p>
        </p:txBody>
      </p:sp>
      <p:sp>
        <p:nvSpPr>
          <p:cNvPr id="280" name="Shape 280"/>
          <p:cNvSpPr txBox="1"/>
          <p:nvPr>
            <p:ph idx="1" type="body"/>
          </p:nvPr>
        </p:nvSpPr>
        <p:spPr>
          <a:xfrm>
            <a:off x="1408800" y="3417875"/>
            <a:ext cx="6726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Font typeface="Pontano Sans"/>
              <a:buChar char="●"/>
            </a:pPr>
            <a:r>
              <a:rPr lang="en">
                <a:latin typeface="Pontano Sans"/>
                <a:ea typeface="Pontano Sans"/>
                <a:cs typeface="Pontano Sans"/>
                <a:sym typeface="Pontano Sans"/>
              </a:rPr>
              <a:t>Change in position</a:t>
            </a:r>
            <a:r>
              <a:rPr lang="en">
                <a:latin typeface="Pontano Sans"/>
                <a:ea typeface="Pontano Sans"/>
                <a:cs typeface="Pontano Sans"/>
                <a:sym typeface="Pontano Sans"/>
              </a:rPr>
              <a:t> = final velocity squared over two times acceleration</a:t>
            </a:r>
          </a:p>
          <a:p>
            <a:pPr indent="-342900" lvl="0" marL="457200" rtl="0">
              <a:spcBef>
                <a:spcPts val="0"/>
              </a:spcBef>
              <a:buSzPts val="1800"/>
              <a:buFont typeface="Pontano Sans"/>
              <a:buChar char="●"/>
            </a:pPr>
            <a:r>
              <a:rPr lang="en">
                <a:latin typeface="Pontano Sans"/>
                <a:ea typeface="Pontano Sans"/>
                <a:cs typeface="Pontano Sans"/>
                <a:sym typeface="Pontano Sans"/>
              </a:rPr>
              <a:t>Change in </a:t>
            </a:r>
            <a:r>
              <a:rPr i="1" lang="en">
                <a:latin typeface="Pontano Sans"/>
                <a:ea typeface="Pontano Sans"/>
                <a:cs typeface="Pontano Sans"/>
                <a:sym typeface="Pontano Sans"/>
              </a:rPr>
              <a:t>v</a:t>
            </a:r>
            <a:r>
              <a:rPr lang="en">
                <a:latin typeface="Pontano Sans"/>
                <a:ea typeface="Pontano Sans"/>
                <a:cs typeface="Pontano Sans"/>
                <a:sym typeface="Pontano Sans"/>
              </a:rPr>
              <a:t> over change in time</a:t>
            </a:r>
          </a:p>
        </p:txBody>
      </p:sp>
      <p:sp>
        <p:nvSpPr>
          <p:cNvPr id="281" name="Shape 281"/>
          <p:cNvSpPr txBox="1"/>
          <p:nvPr/>
        </p:nvSpPr>
        <p:spPr>
          <a:xfrm>
            <a:off x="1551450" y="1245025"/>
            <a:ext cx="6041100" cy="856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9600">
                <a:latin typeface="Average"/>
                <a:ea typeface="Average"/>
                <a:cs typeface="Average"/>
                <a:sym typeface="Average"/>
              </a:rPr>
              <a:t>𝚫x</a:t>
            </a:r>
            <a:r>
              <a:rPr lang="en" sz="9600">
                <a:latin typeface="Average"/>
                <a:ea typeface="Average"/>
                <a:cs typeface="Average"/>
                <a:sym typeface="Average"/>
              </a:rPr>
              <a:t>=v</a:t>
            </a:r>
            <a:r>
              <a:rPr lang="en" sz="4800">
                <a:latin typeface="Average"/>
                <a:ea typeface="Average"/>
                <a:cs typeface="Average"/>
                <a:sym typeface="Average"/>
              </a:rPr>
              <a:t>f</a:t>
            </a:r>
            <a:r>
              <a:rPr lang="en" sz="9600">
                <a:latin typeface="Average"/>
                <a:ea typeface="Average"/>
                <a:cs typeface="Average"/>
                <a:sym typeface="Average"/>
              </a:rPr>
              <a:t>²/2a</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311700" y="216425"/>
            <a:ext cx="85206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Examples</a:t>
            </a:r>
          </a:p>
        </p:txBody>
      </p:sp>
      <p:sp>
        <p:nvSpPr>
          <p:cNvPr id="287" name="Shape 287"/>
          <p:cNvSpPr txBox="1"/>
          <p:nvPr/>
        </p:nvSpPr>
        <p:spPr>
          <a:xfrm>
            <a:off x="5523100" y="1570325"/>
            <a:ext cx="3207600" cy="28590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a:latin typeface="Pontano Sans"/>
                <a:ea typeface="Pontano Sans"/>
                <a:cs typeface="Pontano Sans"/>
                <a:sym typeface="Pontano Sans"/>
              </a:rPr>
              <a:t>A peregrine falcon flies at 110 m/s. Find the total distance traveled of the falcon if it accelerates at 5 m/s².</a:t>
            </a:r>
          </a:p>
        </p:txBody>
      </p:sp>
      <p:pic>
        <p:nvPicPr>
          <p:cNvPr id="288" name="Shape 288"/>
          <p:cNvPicPr preferRelativeResize="0"/>
          <p:nvPr/>
        </p:nvPicPr>
        <p:blipFill>
          <a:blip r:embed="rId3">
            <a:alphaModFix/>
          </a:blip>
          <a:stretch>
            <a:fillRect/>
          </a:stretch>
        </p:blipFill>
        <p:spPr>
          <a:xfrm>
            <a:off x="457200" y="1093925"/>
            <a:ext cx="4913501" cy="35466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311700" y="216425"/>
            <a:ext cx="85206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Solutions</a:t>
            </a:r>
          </a:p>
        </p:txBody>
      </p:sp>
      <p:sp>
        <p:nvSpPr>
          <p:cNvPr id="294" name="Shape 294"/>
          <p:cNvSpPr txBox="1"/>
          <p:nvPr/>
        </p:nvSpPr>
        <p:spPr>
          <a:xfrm>
            <a:off x="341500" y="808325"/>
            <a:ext cx="3207600" cy="23826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u="sng">
                <a:latin typeface="Pontano Sans"/>
                <a:ea typeface="Pontano Sans"/>
                <a:cs typeface="Pontano Sans"/>
                <a:sym typeface="Pontano Sans"/>
              </a:rPr>
              <a:t>Problem:</a:t>
            </a:r>
          </a:p>
          <a:p>
            <a:pPr indent="0" lvl="0" marL="0" rtl="0">
              <a:spcBef>
                <a:spcPts val="0"/>
              </a:spcBef>
              <a:buNone/>
            </a:pPr>
            <a:r>
              <a:rPr lang="en" sz="2400">
                <a:latin typeface="Pontano Sans"/>
                <a:ea typeface="Pontano Sans"/>
                <a:cs typeface="Pontano Sans"/>
                <a:sym typeface="Pontano Sans"/>
              </a:rPr>
              <a:t>A peregrine falcon flies at 110 m/s. Find the total distance traveled of the falcon if it accelerates at 5 m/s².</a:t>
            </a:r>
          </a:p>
        </p:txBody>
      </p:sp>
      <p:cxnSp>
        <p:nvCxnSpPr>
          <p:cNvPr id="295" name="Shape 295"/>
          <p:cNvCxnSpPr/>
          <p:nvPr/>
        </p:nvCxnSpPr>
        <p:spPr>
          <a:xfrm>
            <a:off x="4934557" y="1475809"/>
            <a:ext cx="0" cy="2511000"/>
          </a:xfrm>
          <a:prstGeom prst="straightConnector1">
            <a:avLst/>
          </a:prstGeom>
          <a:noFill/>
          <a:ln cap="flat" cmpd="sng" w="38100">
            <a:solidFill>
              <a:srgbClr val="000000"/>
            </a:solidFill>
            <a:prstDash val="solid"/>
            <a:round/>
            <a:headEnd len="lg" w="lg" type="none"/>
            <a:tailEnd len="lg" w="lg" type="none"/>
          </a:ln>
        </p:spPr>
      </p:cxnSp>
      <p:cxnSp>
        <p:nvCxnSpPr>
          <p:cNvPr id="296" name="Shape 296"/>
          <p:cNvCxnSpPr/>
          <p:nvPr/>
        </p:nvCxnSpPr>
        <p:spPr>
          <a:xfrm>
            <a:off x="4934557" y="3986971"/>
            <a:ext cx="3294300" cy="0"/>
          </a:xfrm>
          <a:prstGeom prst="straightConnector1">
            <a:avLst/>
          </a:prstGeom>
          <a:noFill/>
          <a:ln cap="flat" cmpd="sng" w="38100">
            <a:solidFill>
              <a:srgbClr val="000000"/>
            </a:solidFill>
            <a:prstDash val="solid"/>
            <a:round/>
            <a:headEnd len="lg" w="lg" type="none"/>
            <a:tailEnd len="lg" w="lg" type="none"/>
          </a:ln>
        </p:spPr>
      </p:cxnSp>
      <p:cxnSp>
        <p:nvCxnSpPr>
          <p:cNvPr id="297" name="Shape 297"/>
          <p:cNvCxnSpPr/>
          <p:nvPr/>
        </p:nvCxnSpPr>
        <p:spPr>
          <a:xfrm flipH="1" rot="10800000">
            <a:off x="4930465" y="1490908"/>
            <a:ext cx="3301800" cy="2499300"/>
          </a:xfrm>
          <a:prstGeom prst="straightConnector1">
            <a:avLst/>
          </a:prstGeom>
          <a:noFill/>
          <a:ln cap="flat" cmpd="sng" w="28575">
            <a:solidFill>
              <a:schemeClr val="accent5"/>
            </a:solidFill>
            <a:prstDash val="solid"/>
            <a:round/>
            <a:headEnd len="lg" w="lg" type="none"/>
            <a:tailEnd len="lg" w="lg" type="none"/>
          </a:ln>
        </p:spPr>
      </p:cxnSp>
      <p:sp>
        <p:nvSpPr>
          <p:cNvPr id="298" name="Shape 298"/>
          <p:cNvSpPr txBox="1"/>
          <p:nvPr/>
        </p:nvSpPr>
        <p:spPr>
          <a:xfrm>
            <a:off x="6185986" y="4381832"/>
            <a:ext cx="1071300" cy="311100"/>
          </a:xfrm>
          <a:prstGeom prst="rect">
            <a:avLst/>
          </a:prstGeom>
          <a:noFill/>
          <a:ln>
            <a:noFill/>
          </a:ln>
        </p:spPr>
        <p:txBody>
          <a:bodyPr anchorCtr="0" anchor="t" bIns="91425" lIns="91425" rIns="91425" wrap="square" tIns="91425">
            <a:noAutofit/>
          </a:bodyPr>
          <a:lstStyle/>
          <a:p>
            <a:pPr indent="0" lvl="0" marL="0">
              <a:spcBef>
                <a:spcPts val="0"/>
              </a:spcBef>
              <a:buNone/>
            </a:pPr>
            <a:r>
              <a:rPr b="1" lang="en"/>
              <a:t>Time (s)</a:t>
            </a:r>
          </a:p>
        </p:txBody>
      </p:sp>
      <p:sp>
        <p:nvSpPr>
          <p:cNvPr id="299" name="Shape 299"/>
          <p:cNvSpPr txBox="1"/>
          <p:nvPr/>
        </p:nvSpPr>
        <p:spPr>
          <a:xfrm rot="-5400000">
            <a:off x="3611050" y="2584905"/>
            <a:ext cx="1408500" cy="3111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a:t>Velocity (m/s)</a:t>
            </a:r>
          </a:p>
        </p:txBody>
      </p:sp>
      <p:sp>
        <p:nvSpPr>
          <p:cNvPr id="300" name="Shape 300"/>
          <p:cNvSpPr txBox="1"/>
          <p:nvPr/>
        </p:nvSpPr>
        <p:spPr>
          <a:xfrm>
            <a:off x="4470792" y="1341075"/>
            <a:ext cx="500400" cy="2588700"/>
          </a:xfrm>
          <a:prstGeom prst="rect">
            <a:avLst/>
          </a:prstGeom>
          <a:noFill/>
          <a:ln>
            <a:noFill/>
          </a:ln>
        </p:spPr>
        <p:txBody>
          <a:bodyPr anchorCtr="0" anchor="t" bIns="91425" lIns="91425" rIns="91425" wrap="square" tIns="91425">
            <a:noAutofit/>
          </a:bodyPr>
          <a:lstStyle/>
          <a:p>
            <a:pPr indent="0" lvl="0" marL="0">
              <a:lnSpc>
                <a:spcPct val="115000"/>
              </a:lnSpc>
              <a:spcBef>
                <a:spcPts val="0"/>
              </a:spcBef>
              <a:buNone/>
            </a:pPr>
            <a:r>
              <a:rPr lang="en"/>
              <a:t>110</a:t>
            </a:r>
          </a:p>
          <a:p>
            <a:pPr indent="0" lvl="0" marL="0">
              <a:lnSpc>
                <a:spcPct val="115000"/>
              </a:lnSpc>
              <a:spcBef>
                <a:spcPts val="0"/>
              </a:spcBef>
              <a:buNone/>
            </a:pPr>
            <a:r>
              <a:t/>
            </a:r>
            <a:endParaRPr/>
          </a:p>
          <a:p>
            <a:pPr indent="0" lvl="0" marL="0">
              <a:lnSpc>
                <a:spcPct val="115000"/>
              </a:lnSpc>
              <a:spcBef>
                <a:spcPts val="0"/>
              </a:spcBef>
              <a:buNone/>
            </a:pPr>
            <a:r>
              <a:rPr lang="en"/>
              <a:t>90</a:t>
            </a:r>
          </a:p>
          <a:p>
            <a:pPr indent="0" lvl="0" marL="0">
              <a:lnSpc>
                <a:spcPct val="115000"/>
              </a:lnSpc>
              <a:spcBef>
                <a:spcPts val="0"/>
              </a:spcBef>
              <a:buNone/>
            </a:pPr>
            <a:r>
              <a:t/>
            </a:r>
            <a:endParaRPr/>
          </a:p>
          <a:p>
            <a:pPr indent="0" lvl="0" marL="0">
              <a:lnSpc>
                <a:spcPct val="115000"/>
              </a:lnSpc>
              <a:spcBef>
                <a:spcPts val="0"/>
              </a:spcBef>
              <a:buNone/>
            </a:pPr>
            <a:r>
              <a:rPr lang="en"/>
              <a:t>70</a:t>
            </a:r>
          </a:p>
          <a:p>
            <a:pPr indent="0" lvl="0" marL="0" rtl="0">
              <a:lnSpc>
                <a:spcPct val="115000"/>
              </a:lnSpc>
              <a:spcBef>
                <a:spcPts val="0"/>
              </a:spcBef>
              <a:buNone/>
            </a:pPr>
            <a:r>
              <a:t/>
            </a:r>
            <a:endParaRPr/>
          </a:p>
          <a:p>
            <a:pPr indent="0" lvl="0" marL="0">
              <a:lnSpc>
                <a:spcPct val="115000"/>
              </a:lnSpc>
              <a:spcBef>
                <a:spcPts val="0"/>
              </a:spcBef>
              <a:buNone/>
            </a:pPr>
            <a:r>
              <a:rPr lang="en"/>
              <a:t>50</a:t>
            </a:r>
          </a:p>
          <a:p>
            <a:pPr indent="0" lvl="0" marL="0">
              <a:lnSpc>
                <a:spcPct val="115000"/>
              </a:lnSpc>
              <a:spcBef>
                <a:spcPts val="0"/>
              </a:spcBef>
              <a:buNone/>
            </a:pPr>
            <a:r>
              <a:t/>
            </a:r>
            <a:endParaRPr/>
          </a:p>
          <a:p>
            <a:pPr indent="0" lvl="0" marL="0">
              <a:lnSpc>
                <a:spcPct val="115000"/>
              </a:lnSpc>
              <a:spcBef>
                <a:spcPts val="0"/>
              </a:spcBef>
              <a:buNone/>
            </a:pPr>
            <a:r>
              <a:rPr lang="en"/>
              <a:t>30</a:t>
            </a:r>
          </a:p>
          <a:p>
            <a:pPr indent="0" lvl="0" marL="0">
              <a:lnSpc>
                <a:spcPct val="115000"/>
              </a:lnSpc>
              <a:spcBef>
                <a:spcPts val="0"/>
              </a:spcBef>
              <a:buNone/>
            </a:pPr>
            <a:r>
              <a:t/>
            </a:r>
            <a:endParaRPr/>
          </a:p>
          <a:p>
            <a:pPr indent="0" lvl="0" marL="0">
              <a:lnSpc>
                <a:spcPct val="115000"/>
              </a:lnSpc>
              <a:spcBef>
                <a:spcPts val="0"/>
              </a:spcBef>
              <a:buNone/>
            </a:pPr>
            <a:r>
              <a:rPr lang="en"/>
              <a:t>10</a:t>
            </a:r>
          </a:p>
          <a:p>
            <a:pPr indent="0" lvl="0" marL="0">
              <a:lnSpc>
                <a:spcPct val="115000"/>
              </a:lnSpc>
              <a:spcBef>
                <a:spcPts val="0"/>
              </a:spcBef>
              <a:buNone/>
            </a:pPr>
            <a:r>
              <a:t/>
            </a:r>
            <a:endParaRPr/>
          </a:p>
        </p:txBody>
      </p:sp>
      <p:sp>
        <p:nvSpPr>
          <p:cNvPr id="301" name="Shape 301"/>
          <p:cNvSpPr txBox="1"/>
          <p:nvPr/>
        </p:nvSpPr>
        <p:spPr>
          <a:xfrm rot="-2276572">
            <a:off x="5674995" y="2233885"/>
            <a:ext cx="1932099" cy="311452"/>
          </a:xfrm>
          <a:prstGeom prst="rect">
            <a:avLst/>
          </a:prstGeom>
          <a:noFill/>
          <a:ln>
            <a:noFill/>
          </a:ln>
        </p:spPr>
        <p:txBody>
          <a:bodyPr anchorCtr="0" anchor="t" bIns="91425" lIns="91425" rIns="91425" wrap="square" tIns="91425">
            <a:noAutofit/>
          </a:bodyPr>
          <a:lstStyle/>
          <a:p>
            <a:pPr indent="0" lvl="0" marL="0" rtl="0">
              <a:spcBef>
                <a:spcPts val="0"/>
              </a:spcBef>
              <a:buNone/>
            </a:pPr>
            <a:r>
              <a:rPr lang="en"/>
              <a:t>Acceleration = 5 m/s²</a:t>
            </a:r>
          </a:p>
        </p:txBody>
      </p:sp>
      <p:sp>
        <p:nvSpPr>
          <p:cNvPr id="302" name="Shape 302"/>
          <p:cNvSpPr txBox="1"/>
          <p:nvPr/>
        </p:nvSpPr>
        <p:spPr>
          <a:xfrm>
            <a:off x="4776632" y="4059321"/>
            <a:ext cx="3456000" cy="311100"/>
          </a:xfrm>
          <a:prstGeom prst="rect">
            <a:avLst/>
          </a:prstGeom>
          <a:noFill/>
          <a:ln>
            <a:noFill/>
          </a:ln>
        </p:spPr>
        <p:txBody>
          <a:bodyPr anchorCtr="0" anchor="t" bIns="91425" lIns="91425" rIns="91425" wrap="square" tIns="91425">
            <a:noAutofit/>
          </a:bodyPr>
          <a:lstStyle/>
          <a:p>
            <a:pPr indent="0" lvl="0" marL="0">
              <a:spcBef>
                <a:spcPts val="0"/>
              </a:spcBef>
              <a:buNone/>
            </a:pPr>
            <a:r>
              <a:rPr lang="en"/>
              <a:t>0</a:t>
            </a:r>
          </a:p>
        </p:txBody>
      </p:sp>
      <p:sp>
        <p:nvSpPr>
          <p:cNvPr id="303" name="Shape 303"/>
          <p:cNvSpPr txBox="1"/>
          <p:nvPr/>
        </p:nvSpPr>
        <p:spPr>
          <a:xfrm>
            <a:off x="341500" y="3190925"/>
            <a:ext cx="2585400" cy="1590600"/>
          </a:xfrm>
          <a:prstGeom prst="rect">
            <a:avLst/>
          </a:prstGeom>
          <a:noFill/>
          <a:ln>
            <a:noFill/>
          </a:ln>
        </p:spPr>
        <p:txBody>
          <a:bodyPr anchorCtr="0" anchor="t" bIns="91425" lIns="91425" rIns="91425" wrap="square" tIns="91425">
            <a:noAutofit/>
          </a:bodyPr>
          <a:lstStyle/>
          <a:p>
            <a:pPr indent="0" lvl="0" marL="0" rtl="0" algn="ctr">
              <a:lnSpc>
                <a:spcPct val="150000"/>
              </a:lnSpc>
              <a:spcBef>
                <a:spcPts val="0"/>
              </a:spcBef>
              <a:buNone/>
            </a:pPr>
            <a:r>
              <a:rPr lang="en" sz="1800">
                <a:latin typeface="Average"/>
                <a:ea typeface="Average"/>
                <a:cs typeface="Average"/>
                <a:sym typeface="Average"/>
              </a:rPr>
              <a:t>𝚫x=v</a:t>
            </a:r>
            <a:r>
              <a:rPr lang="en" sz="900">
                <a:latin typeface="Average"/>
                <a:ea typeface="Average"/>
                <a:cs typeface="Average"/>
                <a:sym typeface="Average"/>
              </a:rPr>
              <a:t>f</a:t>
            </a:r>
            <a:r>
              <a:rPr lang="en" sz="1800">
                <a:latin typeface="Average"/>
                <a:ea typeface="Average"/>
                <a:cs typeface="Average"/>
                <a:sym typeface="Average"/>
              </a:rPr>
              <a:t>²/2a</a:t>
            </a:r>
          </a:p>
          <a:p>
            <a:pPr indent="0" lvl="0" marL="0" rtl="0" algn="ctr">
              <a:lnSpc>
                <a:spcPct val="150000"/>
              </a:lnSpc>
              <a:spcBef>
                <a:spcPts val="0"/>
              </a:spcBef>
              <a:buNone/>
            </a:pPr>
            <a:r>
              <a:rPr lang="en" sz="1800">
                <a:latin typeface="Average"/>
                <a:ea typeface="Average"/>
                <a:cs typeface="Average"/>
                <a:sym typeface="Average"/>
              </a:rPr>
              <a:t>𝚫x=(110m/s)²/2(5m/s²)</a:t>
            </a:r>
          </a:p>
          <a:p>
            <a:pPr indent="0" lvl="0" marL="0" rtl="0" algn="ctr">
              <a:lnSpc>
                <a:spcPct val="150000"/>
              </a:lnSpc>
              <a:spcBef>
                <a:spcPts val="0"/>
              </a:spcBef>
              <a:buNone/>
            </a:pPr>
            <a:r>
              <a:rPr lang="en" sz="1800">
                <a:latin typeface="Average"/>
                <a:ea typeface="Average"/>
                <a:cs typeface="Average"/>
                <a:sym typeface="Average"/>
              </a:rPr>
              <a:t>𝚫x=12100m²/s²/10m/s²</a:t>
            </a:r>
          </a:p>
          <a:p>
            <a:pPr indent="0" lvl="0" marL="0" rtl="0" algn="ctr">
              <a:lnSpc>
                <a:spcPct val="150000"/>
              </a:lnSpc>
              <a:spcBef>
                <a:spcPts val="0"/>
              </a:spcBef>
              <a:buNone/>
            </a:pPr>
            <a:r>
              <a:rPr b="1" lang="en" sz="1800">
                <a:solidFill>
                  <a:srgbClr val="FF0000"/>
                </a:solidFill>
                <a:latin typeface="Average"/>
                <a:ea typeface="Average"/>
                <a:cs typeface="Average"/>
                <a:sym typeface="Average"/>
              </a:rPr>
              <a:t>𝚫x=1210 m</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311700" y="216425"/>
            <a:ext cx="85206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Formulas</a:t>
            </a:r>
          </a:p>
        </p:txBody>
      </p:sp>
      <p:sp>
        <p:nvSpPr>
          <p:cNvPr id="309" name="Shape 309"/>
          <p:cNvSpPr txBox="1"/>
          <p:nvPr>
            <p:ph idx="1" type="body"/>
          </p:nvPr>
        </p:nvSpPr>
        <p:spPr>
          <a:xfrm>
            <a:off x="1408800" y="3417875"/>
            <a:ext cx="6726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Font typeface="Pontano Sans"/>
              <a:buChar char="●"/>
            </a:pPr>
            <a:r>
              <a:rPr lang="en">
                <a:latin typeface="Pontano Sans"/>
                <a:ea typeface="Pontano Sans"/>
                <a:cs typeface="Pontano Sans"/>
                <a:sym typeface="Pontano Sans"/>
              </a:rPr>
              <a:t>Change in position = one half of the acceleration times the change in time squared</a:t>
            </a:r>
          </a:p>
          <a:p>
            <a:pPr indent="-342900" lvl="0" marL="457200" rtl="0">
              <a:spcBef>
                <a:spcPts val="0"/>
              </a:spcBef>
              <a:buSzPts val="1800"/>
              <a:buFont typeface="Pontano Sans"/>
              <a:buChar char="●"/>
            </a:pPr>
            <a:r>
              <a:rPr lang="en">
                <a:latin typeface="Pontano Sans"/>
                <a:ea typeface="Pontano Sans"/>
                <a:cs typeface="Pontano Sans"/>
                <a:sym typeface="Pontano Sans"/>
              </a:rPr>
              <a:t>This is often used to find the the </a:t>
            </a:r>
            <a:r>
              <a:rPr b="1" lang="en">
                <a:latin typeface="Pontano Sans"/>
                <a:ea typeface="Pontano Sans"/>
                <a:cs typeface="Pontano Sans"/>
                <a:sym typeface="Pontano Sans"/>
              </a:rPr>
              <a:t>time</a:t>
            </a:r>
          </a:p>
        </p:txBody>
      </p:sp>
      <p:sp>
        <p:nvSpPr>
          <p:cNvPr id="310" name="Shape 310"/>
          <p:cNvSpPr txBox="1"/>
          <p:nvPr/>
        </p:nvSpPr>
        <p:spPr>
          <a:xfrm>
            <a:off x="810225" y="992025"/>
            <a:ext cx="7100700" cy="856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9600">
                <a:latin typeface="Average"/>
                <a:ea typeface="Average"/>
                <a:cs typeface="Average"/>
                <a:sym typeface="Average"/>
              </a:rPr>
              <a:t>𝚫x=½ a</a:t>
            </a:r>
            <a:r>
              <a:rPr lang="en" sz="9600">
                <a:latin typeface="Average"/>
                <a:ea typeface="Average"/>
                <a:cs typeface="Average"/>
                <a:sym typeface="Average"/>
              </a:rPr>
              <a:t>𝚫t²</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type="title"/>
          </p:nvPr>
        </p:nvSpPr>
        <p:spPr>
          <a:xfrm>
            <a:off x="490250" y="526350"/>
            <a:ext cx="7998900" cy="4090800"/>
          </a:xfrm>
          <a:prstGeom prst="rect">
            <a:avLst/>
          </a:prstGeom>
        </p:spPr>
        <p:txBody>
          <a:bodyPr anchorCtr="0" anchor="ctr" bIns="91425" lIns="91425" rIns="91425" wrap="square" tIns="91425">
            <a:noAutofit/>
          </a:bodyPr>
          <a:lstStyle/>
          <a:p>
            <a:pPr indent="0" lvl="0" marL="0">
              <a:spcBef>
                <a:spcPts val="0"/>
              </a:spcBef>
              <a:buNone/>
            </a:pPr>
            <a:r>
              <a:rPr b="1" lang="en">
                <a:latin typeface="Pontano Sans"/>
                <a:ea typeface="Pontano Sans"/>
                <a:cs typeface="Pontano Sans"/>
                <a:sym typeface="Pontano Sans"/>
              </a:rPr>
              <a:t>Linear Motion</a:t>
            </a:r>
            <a:r>
              <a:rPr lang="en">
                <a:latin typeface="Pontano Sans"/>
                <a:ea typeface="Pontano Sans"/>
                <a:cs typeface="Pontano Sans"/>
                <a:sym typeface="Pontano Sans"/>
              </a:rPr>
              <a:t> is motion that occurs in a straight line.</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A car travels at an acceleration of 3 m/s². From rest, how long will it take for the car to travel 60 meters? (HINT: Use the formula </a:t>
            </a:r>
            <a:r>
              <a:rPr lang="en"/>
              <a:t>𝚫x=½ a𝚫t² )</a:t>
            </a:r>
          </a:p>
          <a:p>
            <a:pPr indent="0" lvl="0" marL="0">
              <a:spcBef>
                <a:spcPts val="0"/>
              </a:spcBef>
              <a:buNone/>
            </a:pPr>
            <a:r>
              <a:t/>
            </a:r>
            <a:endParaRPr/>
          </a:p>
          <a:p>
            <a:pPr indent="0" lvl="0" marL="0">
              <a:spcBef>
                <a:spcPts val="0"/>
              </a:spcBef>
              <a:buNone/>
            </a:pPr>
            <a:r>
              <a:t/>
            </a:r>
            <a:endParaRPr/>
          </a:p>
        </p:txBody>
      </p:sp>
      <p:sp>
        <p:nvSpPr>
          <p:cNvPr id="316" name="Shape 316"/>
          <p:cNvSpPr txBox="1"/>
          <p:nvPr>
            <p:ph type="title"/>
          </p:nvPr>
        </p:nvSpPr>
        <p:spPr>
          <a:xfrm>
            <a:off x="311700" y="216425"/>
            <a:ext cx="85206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Example</a:t>
            </a:r>
          </a:p>
        </p:txBody>
      </p:sp>
      <p:pic>
        <p:nvPicPr>
          <p:cNvPr id="317" name="Shape 317"/>
          <p:cNvPicPr preferRelativeResize="0"/>
          <p:nvPr/>
        </p:nvPicPr>
        <p:blipFill>
          <a:blip r:embed="rId3">
            <a:alphaModFix/>
          </a:blip>
          <a:stretch>
            <a:fillRect/>
          </a:stretch>
        </p:blipFill>
        <p:spPr>
          <a:xfrm>
            <a:off x="1542134" y="2053484"/>
            <a:ext cx="5232950" cy="2624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title"/>
          </p:nvPr>
        </p:nvSpPr>
        <p:spPr>
          <a:xfrm>
            <a:off x="311700" y="216425"/>
            <a:ext cx="85206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Solution</a:t>
            </a:r>
          </a:p>
        </p:txBody>
      </p:sp>
      <p:sp>
        <p:nvSpPr>
          <p:cNvPr id="323" name="Shape 323"/>
          <p:cNvSpPr txBox="1"/>
          <p:nvPr/>
        </p:nvSpPr>
        <p:spPr>
          <a:xfrm>
            <a:off x="4744975" y="902050"/>
            <a:ext cx="4209300" cy="3462300"/>
          </a:xfrm>
          <a:prstGeom prst="rect">
            <a:avLst/>
          </a:prstGeom>
          <a:noFill/>
          <a:ln>
            <a:noFill/>
          </a:ln>
        </p:spPr>
        <p:txBody>
          <a:bodyPr anchorCtr="0" anchor="t" bIns="91425" lIns="91425" rIns="91425" wrap="square" tIns="91425">
            <a:noAutofit/>
          </a:bodyPr>
          <a:lstStyle/>
          <a:p>
            <a:pPr indent="0" lvl="0" marL="0">
              <a:spcBef>
                <a:spcPts val="0"/>
              </a:spcBef>
              <a:buNone/>
            </a:pPr>
            <a:r>
              <a:rPr b="1" lang="en" sz="1800" u="sng"/>
              <a:t>Solution: </a:t>
            </a:r>
            <a:r>
              <a:rPr b="1" lang="en" sz="1800" u="sng">
                <a:solidFill>
                  <a:srgbClr val="FF0000"/>
                </a:solidFill>
              </a:rPr>
              <a:t>6.3 seconds</a:t>
            </a:r>
          </a:p>
          <a:p>
            <a:pPr indent="0" lvl="0" marL="0">
              <a:spcBef>
                <a:spcPts val="0"/>
              </a:spcBef>
              <a:buNone/>
            </a:pPr>
            <a:r>
              <a:t/>
            </a:r>
            <a:endParaRPr sz="1800"/>
          </a:p>
          <a:p>
            <a:pPr indent="0" lvl="0" marL="0">
              <a:spcBef>
                <a:spcPts val="0"/>
              </a:spcBef>
              <a:buNone/>
            </a:pPr>
            <a:r>
              <a:rPr lang="en" sz="1800"/>
              <a:t>𝚫x=½ a𝚫t²</a:t>
            </a:r>
          </a:p>
          <a:p>
            <a:pPr indent="0" lvl="0" marL="0">
              <a:spcBef>
                <a:spcPts val="0"/>
              </a:spcBef>
              <a:buNone/>
            </a:pPr>
            <a:r>
              <a:rPr lang="en" sz="1800"/>
              <a:t>60 = ½ (3)𝚫t²</a:t>
            </a:r>
          </a:p>
          <a:p>
            <a:pPr indent="0" lvl="0" marL="0">
              <a:spcBef>
                <a:spcPts val="0"/>
              </a:spcBef>
              <a:buNone/>
            </a:pPr>
            <a:r>
              <a:rPr lang="en" sz="1800"/>
              <a:t>60 = 1.5 𝚫t²</a:t>
            </a:r>
          </a:p>
          <a:p>
            <a:pPr indent="0" lvl="0" marL="0">
              <a:spcBef>
                <a:spcPts val="0"/>
              </a:spcBef>
              <a:buNone/>
            </a:pPr>
            <a:r>
              <a:rPr lang="en" sz="1800"/>
              <a:t>40= 𝚫t²</a:t>
            </a:r>
          </a:p>
          <a:p>
            <a:pPr indent="0" lvl="0" marL="0">
              <a:spcBef>
                <a:spcPts val="0"/>
              </a:spcBef>
              <a:buNone/>
            </a:pPr>
            <a:r>
              <a:rPr lang="en" sz="1800"/>
              <a:t>√40 = √𝚫t²</a:t>
            </a:r>
          </a:p>
          <a:p>
            <a:pPr indent="0" lvl="0" marL="0">
              <a:spcBef>
                <a:spcPts val="0"/>
              </a:spcBef>
              <a:buNone/>
            </a:pPr>
            <a:r>
              <a:rPr lang="en" sz="1800"/>
              <a:t>𝚫t= 6.32455532034 </a:t>
            </a:r>
          </a:p>
          <a:p>
            <a:pPr indent="0" lvl="0" marL="0">
              <a:spcBef>
                <a:spcPts val="0"/>
              </a:spcBef>
              <a:buNone/>
            </a:pPr>
            <a:r>
              <a:rPr lang="en" sz="1800"/>
              <a:t>𝚫t≈ </a:t>
            </a:r>
            <a:r>
              <a:rPr lang="en" sz="1800">
                <a:solidFill>
                  <a:srgbClr val="FF0000"/>
                </a:solidFill>
              </a:rPr>
              <a:t>6.3 seconds</a:t>
            </a:r>
          </a:p>
          <a:p>
            <a:pPr indent="0" lvl="0" marL="0" rtl="0">
              <a:spcBef>
                <a:spcPts val="0"/>
              </a:spcBef>
              <a:buNone/>
            </a:pPr>
            <a:r>
              <a:t/>
            </a:r>
            <a:endParaRPr sz="1800"/>
          </a:p>
          <a:p>
            <a:pPr indent="0" lvl="0" marL="0" rtl="0">
              <a:spcBef>
                <a:spcPts val="0"/>
              </a:spcBef>
              <a:buNone/>
            </a:pPr>
            <a:r>
              <a:t/>
            </a:r>
            <a:endParaRPr sz="1800"/>
          </a:p>
        </p:txBody>
      </p:sp>
      <p:pic>
        <p:nvPicPr>
          <p:cNvPr id="324" name="Shape 324"/>
          <p:cNvPicPr preferRelativeResize="0"/>
          <p:nvPr/>
        </p:nvPicPr>
        <p:blipFill rotWithShape="1">
          <a:blip r:embed="rId3">
            <a:alphaModFix/>
          </a:blip>
          <a:srcRect b="11379" l="6304" r="35965" t="9097"/>
          <a:stretch/>
        </p:blipFill>
        <p:spPr>
          <a:xfrm>
            <a:off x="311700" y="902050"/>
            <a:ext cx="3723401" cy="3846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b="1" lang="en">
                <a:solidFill>
                  <a:schemeClr val="lt2"/>
                </a:solidFill>
                <a:latin typeface="Pontano Sans"/>
                <a:ea typeface="Pontano Sans"/>
                <a:cs typeface="Pontano Sans"/>
                <a:sym typeface="Pontano Sans"/>
              </a:rPr>
              <a:t>Common Mistakes</a:t>
            </a:r>
          </a:p>
        </p:txBody>
      </p:sp>
      <p:sp>
        <p:nvSpPr>
          <p:cNvPr id="330" name="Shape 330"/>
          <p:cNvSpPr txBox="1"/>
          <p:nvPr>
            <p:ph idx="1" type="body"/>
          </p:nvPr>
        </p:nvSpPr>
        <p:spPr>
          <a:xfrm>
            <a:off x="311700" y="1152475"/>
            <a:ext cx="8650200" cy="36606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Font typeface="Pontano Sans"/>
              <a:buChar char="●"/>
            </a:pPr>
            <a:r>
              <a:rPr lang="en">
                <a:latin typeface="Pontano Sans"/>
                <a:ea typeface="Pontano Sans"/>
                <a:cs typeface="Pontano Sans"/>
                <a:sym typeface="Pontano Sans"/>
              </a:rPr>
              <a:t>Some think that if an object has speed, it is accelerating</a:t>
            </a:r>
          </a:p>
          <a:p>
            <a:pPr indent="-342900" lvl="1" marL="914400" rtl="0">
              <a:spcBef>
                <a:spcPts val="0"/>
              </a:spcBef>
              <a:spcAft>
                <a:spcPts val="0"/>
              </a:spcAft>
              <a:buSzPts val="1800"/>
              <a:buFont typeface="Pontano Sans"/>
              <a:buChar char="○"/>
            </a:pPr>
            <a:r>
              <a:rPr lang="en" sz="1800">
                <a:latin typeface="Pontano Sans"/>
                <a:ea typeface="Pontano Sans"/>
                <a:cs typeface="Pontano Sans"/>
                <a:sym typeface="Pontano Sans"/>
              </a:rPr>
              <a:t>If speed is constant, there is no acceleration. Acceleration, a vector, can only occur by increasing/decreasing speed or changing direction</a:t>
            </a:r>
          </a:p>
          <a:p>
            <a:pPr indent="-342900" lvl="0" marL="457200" rtl="0">
              <a:spcBef>
                <a:spcPts val="0"/>
              </a:spcBef>
              <a:spcAft>
                <a:spcPts val="0"/>
              </a:spcAft>
              <a:buSzPts val="1800"/>
              <a:buFont typeface="Pontano Sans"/>
              <a:buChar char="●"/>
            </a:pPr>
            <a:r>
              <a:rPr lang="en">
                <a:latin typeface="Pontano Sans"/>
                <a:ea typeface="Pontano Sans"/>
                <a:cs typeface="Pontano Sans"/>
                <a:sym typeface="Pontano Sans"/>
              </a:rPr>
              <a:t>Some think that negative acceleration means the object is going at a slower rate</a:t>
            </a:r>
          </a:p>
          <a:p>
            <a:pPr indent="-342900" lvl="1" marL="914400" rtl="0">
              <a:spcBef>
                <a:spcPts val="0"/>
              </a:spcBef>
              <a:spcAft>
                <a:spcPts val="0"/>
              </a:spcAft>
              <a:buSzPts val="1800"/>
              <a:buFont typeface="Pontano Sans"/>
              <a:buChar char="○"/>
            </a:pPr>
            <a:r>
              <a:rPr lang="en" sz="1800">
                <a:latin typeface="Pontano Sans"/>
                <a:ea typeface="Pontano Sans"/>
                <a:cs typeface="Pontano Sans"/>
                <a:sym typeface="Pontano Sans"/>
              </a:rPr>
              <a:t>A negative sign signifies direction, meaning that it is going the opposite way</a:t>
            </a:r>
          </a:p>
          <a:p>
            <a:pPr indent="-342900" lvl="0" marL="457200" rtl="0">
              <a:spcBef>
                <a:spcPts val="0"/>
              </a:spcBef>
              <a:spcAft>
                <a:spcPts val="0"/>
              </a:spcAft>
              <a:buSzPts val="1800"/>
              <a:buFont typeface="Pontano Sans"/>
              <a:buChar char="●"/>
            </a:pPr>
            <a:r>
              <a:rPr lang="en">
                <a:latin typeface="Pontano Sans"/>
                <a:ea typeface="Pontano Sans"/>
                <a:cs typeface="Pontano Sans"/>
                <a:sym typeface="Pontano Sans"/>
              </a:rPr>
              <a:t>Many think that speed and velocity are the same thing</a:t>
            </a:r>
          </a:p>
          <a:p>
            <a:pPr indent="-342900" lvl="1" marL="914400" rtl="0">
              <a:spcBef>
                <a:spcPts val="0"/>
              </a:spcBef>
              <a:spcAft>
                <a:spcPts val="0"/>
              </a:spcAft>
              <a:buSzPts val="1800"/>
              <a:buFont typeface="Pontano Sans"/>
              <a:buChar char="○"/>
            </a:pPr>
            <a:r>
              <a:rPr lang="en" sz="1800">
                <a:latin typeface="Pontano Sans"/>
                <a:ea typeface="Pontano Sans"/>
                <a:cs typeface="Pontano Sans"/>
                <a:sym typeface="Pontano Sans"/>
              </a:rPr>
              <a:t>Speed is a scalar while velocity is a vector, therefore velocity requires a speed in a given direction.</a:t>
            </a:r>
          </a:p>
          <a:p>
            <a:pPr indent="-342900" lvl="0" marL="457200" rtl="0">
              <a:spcBef>
                <a:spcPts val="0"/>
              </a:spcBef>
              <a:spcAft>
                <a:spcPts val="0"/>
              </a:spcAft>
              <a:buSzPts val="1800"/>
              <a:buFont typeface="Pontano Sans"/>
              <a:buChar char="●"/>
            </a:pPr>
            <a:r>
              <a:rPr lang="en">
                <a:latin typeface="Pontano Sans"/>
                <a:ea typeface="Pontano Sans"/>
                <a:cs typeface="Pontano Sans"/>
                <a:sym typeface="Pontano Sans"/>
              </a:rPr>
              <a:t>Some think that if the instantaneous acceleration is 0, the instantaneous velocity is 0</a:t>
            </a:r>
          </a:p>
          <a:p>
            <a:pPr indent="-342900" lvl="1" marL="914400" rtl="0">
              <a:spcBef>
                <a:spcPts val="0"/>
              </a:spcBef>
              <a:buSzPts val="1800"/>
              <a:buFont typeface="Pontano Sans"/>
              <a:buChar char="○"/>
            </a:pPr>
            <a:r>
              <a:rPr lang="en" sz="1800">
                <a:latin typeface="Pontano Sans"/>
                <a:ea typeface="Pontano Sans"/>
                <a:cs typeface="Pontano Sans"/>
                <a:sym typeface="Pontano Sans"/>
              </a:rPr>
              <a:t>Acceleration requires a change in speed. Therefore, as long as the object is moving at a constant rate in a straight line, the acceleration will be 0.</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b="1" lang="en">
                <a:solidFill>
                  <a:schemeClr val="lt2"/>
                </a:solidFill>
                <a:latin typeface="Pontano Sans"/>
                <a:ea typeface="Pontano Sans"/>
                <a:cs typeface="Pontano Sans"/>
                <a:sym typeface="Pontano Sans"/>
              </a:rPr>
              <a:t>Vocabulary</a:t>
            </a:r>
          </a:p>
        </p:txBody>
      </p:sp>
      <p:sp>
        <p:nvSpPr>
          <p:cNvPr id="71" name="Shape 71"/>
          <p:cNvSpPr txBox="1"/>
          <p:nvPr>
            <p:ph idx="1" type="body"/>
          </p:nvPr>
        </p:nvSpPr>
        <p:spPr>
          <a:xfrm>
            <a:off x="311700" y="1152475"/>
            <a:ext cx="44823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Font typeface="Pontano Sans"/>
              <a:buChar char="●"/>
            </a:pPr>
            <a:r>
              <a:rPr b="1" lang="en">
                <a:latin typeface="Pontano Sans"/>
                <a:ea typeface="Pontano Sans"/>
                <a:cs typeface="Pontano Sans"/>
                <a:sym typeface="Pontano Sans"/>
              </a:rPr>
              <a:t>Vector - </a:t>
            </a:r>
            <a:r>
              <a:rPr lang="en">
                <a:latin typeface="Pontano Sans"/>
                <a:ea typeface="Pontano Sans"/>
                <a:cs typeface="Pontano Sans"/>
                <a:sym typeface="Pontano Sans"/>
              </a:rPr>
              <a:t>a quantity with both magnitude and direction</a:t>
            </a:r>
          </a:p>
          <a:p>
            <a:pPr indent="-342900" lvl="0" marL="457200" rtl="0">
              <a:spcBef>
                <a:spcPts val="0"/>
              </a:spcBef>
              <a:spcAft>
                <a:spcPts val="0"/>
              </a:spcAft>
              <a:buSzPts val="1800"/>
              <a:buFont typeface="Pontano Sans"/>
              <a:buChar char="●"/>
            </a:pPr>
            <a:r>
              <a:rPr b="1" lang="en">
                <a:latin typeface="Pontano Sans"/>
                <a:ea typeface="Pontano Sans"/>
                <a:cs typeface="Pontano Sans"/>
                <a:sym typeface="Pontano Sans"/>
              </a:rPr>
              <a:t>Scalar-</a:t>
            </a:r>
            <a:r>
              <a:rPr lang="en">
                <a:latin typeface="Pontano Sans"/>
                <a:ea typeface="Pontano Sans"/>
                <a:cs typeface="Pontano Sans"/>
                <a:sym typeface="Pontano Sans"/>
              </a:rPr>
              <a:t> a quantity with only magnitude</a:t>
            </a:r>
            <a:r>
              <a:rPr b="1" lang="en">
                <a:latin typeface="Pontano Sans"/>
                <a:ea typeface="Pontano Sans"/>
                <a:cs typeface="Pontano Sans"/>
                <a:sym typeface="Pontano Sans"/>
              </a:rPr>
              <a:t> </a:t>
            </a:r>
          </a:p>
          <a:p>
            <a:pPr indent="-342900" lvl="0" marL="457200" rtl="0">
              <a:spcBef>
                <a:spcPts val="0"/>
              </a:spcBef>
              <a:spcAft>
                <a:spcPts val="0"/>
              </a:spcAft>
              <a:buSzPts val="1800"/>
              <a:buFont typeface="Pontano Sans"/>
              <a:buChar char="●"/>
            </a:pPr>
            <a:r>
              <a:rPr b="1" lang="en">
                <a:latin typeface="Pontano Sans"/>
                <a:ea typeface="Pontano Sans"/>
                <a:cs typeface="Pontano Sans"/>
                <a:sym typeface="Pontano Sans"/>
              </a:rPr>
              <a:t>Independent Variable- </a:t>
            </a:r>
            <a:r>
              <a:rPr lang="en">
                <a:latin typeface="Pontano Sans"/>
                <a:ea typeface="Pontano Sans"/>
                <a:cs typeface="Pontano Sans"/>
                <a:sym typeface="Pontano Sans"/>
              </a:rPr>
              <a:t>x-axis  value</a:t>
            </a:r>
          </a:p>
          <a:p>
            <a:pPr indent="-342900" lvl="0" marL="457200" rtl="0">
              <a:spcBef>
                <a:spcPts val="0"/>
              </a:spcBef>
              <a:spcAft>
                <a:spcPts val="0"/>
              </a:spcAft>
              <a:buSzPts val="1800"/>
              <a:buFont typeface="Pontano Sans"/>
              <a:buChar char="●"/>
            </a:pPr>
            <a:r>
              <a:rPr b="1" lang="en">
                <a:latin typeface="Pontano Sans"/>
                <a:ea typeface="Pontano Sans"/>
                <a:cs typeface="Pontano Sans"/>
                <a:sym typeface="Pontano Sans"/>
              </a:rPr>
              <a:t>Dependent Variable- </a:t>
            </a:r>
            <a:r>
              <a:rPr lang="en">
                <a:latin typeface="Pontano Sans"/>
                <a:ea typeface="Pontano Sans"/>
                <a:cs typeface="Pontano Sans"/>
                <a:sym typeface="Pontano Sans"/>
              </a:rPr>
              <a:t>y-axis value</a:t>
            </a:r>
          </a:p>
          <a:p>
            <a:pPr indent="-342900" lvl="0" marL="457200" rtl="0">
              <a:spcBef>
                <a:spcPts val="0"/>
              </a:spcBef>
              <a:spcAft>
                <a:spcPts val="0"/>
              </a:spcAft>
              <a:buSzPts val="1800"/>
              <a:buFont typeface="Pontano Sans"/>
              <a:buChar char="●"/>
            </a:pPr>
            <a:r>
              <a:rPr b="1" lang="en">
                <a:latin typeface="Pontano Sans"/>
                <a:ea typeface="Pontano Sans"/>
                <a:cs typeface="Pontano Sans"/>
                <a:sym typeface="Pontano Sans"/>
              </a:rPr>
              <a:t>Frame of Reference - </a:t>
            </a:r>
            <a:r>
              <a:rPr lang="en">
                <a:latin typeface="Pontano Sans"/>
                <a:ea typeface="Pontano Sans"/>
                <a:cs typeface="Pontano Sans"/>
                <a:sym typeface="Pontano Sans"/>
              </a:rPr>
              <a:t>describes the point of reference to which an object is moving compared to another</a:t>
            </a:r>
          </a:p>
          <a:p>
            <a:pPr indent="-342900" lvl="0" marL="457200" rtl="0">
              <a:spcBef>
                <a:spcPts val="0"/>
              </a:spcBef>
              <a:spcAft>
                <a:spcPts val="0"/>
              </a:spcAft>
              <a:buSzPts val="1800"/>
              <a:buFont typeface="Pontano Sans"/>
              <a:buChar char="●"/>
            </a:pPr>
            <a:r>
              <a:rPr b="1" lang="en">
                <a:latin typeface="Pontano Sans"/>
                <a:ea typeface="Pontano Sans"/>
                <a:cs typeface="Pontano Sans"/>
                <a:sym typeface="Pontano Sans"/>
              </a:rPr>
              <a:t>Velocity- </a:t>
            </a:r>
            <a:r>
              <a:rPr lang="en">
                <a:latin typeface="Pontano Sans"/>
                <a:ea typeface="Pontano Sans"/>
                <a:cs typeface="Pontano Sans"/>
                <a:sym typeface="Pontano Sans"/>
              </a:rPr>
              <a:t>speed in a given direction</a:t>
            </a:r>
          </a:p>
          <a:p>
            <a:pPr indent="-342900" lvl="0" marL="457200">
              <a:spcBef>
                <a:spcPts val="0"/>
              </a:spcBef>
              <a:buSzPts val="1800"/>
              <a:buFont typeface="Pontano Sans"/>
              <a:buChar char="●"/>
            </a:pPr>
            <a:r>
              <a:rPr b="1" lang="en">
                <a:latin typeface="Pontano Sans"/>
                <a:ea typeface="Pontano Sans"/>
                <a:cs typeface="Pontano Sans"/>
                <a:sym typeface="Pontano Sans"/>
              </a:rPr>
              <a:t>Acceleration- </a:t>
            </a:r>
            <a:r>
              <a:rPr lang="en">
                <a:latin typeface="Pontano Sans"/>
                <a:ea typeface="Pontano Sans"/>
                <a:cs typeface="Pontano Sans"/>
                <a:sym typeface="Pontano Sans"/>
              </a:rPr>
              <a:t>the change in velocity per unit of time</a:t>
            </a:r>
          </a:p>
        </p:txBody>
      </p:sp>
      <p:pic>
        <p:nvPicPr>
          <p:cNvPr id="72" name="Shape 72"/>
          <p:cNvPicPr preferRelativeResize="0"/>
          <p:nvPr/>
        </p:nvPicPr>
        <p:blipFill>
          <a:blip r:embed="rId3">
            <a:alphaModFix/>
          </a:blip>
          <a:stretch>
            <a:fillRect/>
          </a:stretch>
        </p:blipFill>
        <p:spPr>
          <a:xfrm>
            <a:off x="4744650" y="1220750"/>
            <a:ext cx="4246950" cy="325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83175"/>
            <a:ext cx="8520600" cy="572700"/>
          </a:xfrm>
          <a:prstGeom prst="rect">
            <a:avLst/>
          </a:prstGeom>
        </p:spPr>
        <p:txBody>
          <a:bodyPr anchorCtr="0" anchor="t" bIns="91425" lIns="91425" rIns="91425" wrap="square" tIns="91425">
            <a:noAutofit/>
          </a:bodyPr>
          <a:lstStyle/>
          <a:p>
            <a:pPr indent="0" lvl="0" marL="0">
              <a:spcBef>
                <a:spcPts val="0"/>
              </a:spcBef>
              <a:buNone/>
            </a:pPr>
            <a:r>
              <a:rPr b="1" lang="en">
                <a:solidFill>
                  <a:schemeClr val="lt2"/>
                </a:solidFill>
                <a:latin typeface="Pontano Sans"/>
                <a:ea typeface="Pontano Sans"/>
                <a:cs typeface="Pontano Sans"/>
                <a:sym typeface="Pontano Sans"/>
              </a:rPr>
              <a:t>Reference</a:t>
            </a:r>
          </a:p>
        </p:txBody>
      </p:sp>
      <p:sp>
        <p:nvSpPr>
          <p:cNvPr id="78" name="Shape 78"/>
          <p:cNvSpPr txBox="1"/>
          <p:nvPr>
            <p:ph idx="1" type="body"/>
          </p:nvPr>
        </p:nvSpPr>
        <p:spPr>
          <a:xfrm>
            <a:off x="311700" y="1152475"/>
            <a:ext cx="4981500" cy="3416400"/>
          </a:xfrm>
          <a:prstGeom prst="rect">
            <a:avLst/>
          </a:prstGeom>
        </p:spPr>
        <p:txBody>
          <a:bodyPr anchorCtr="0" anchor="t" bIns="91425" lIns="91425" rIns="91425" wrap="square" tIns="91425">
            <a:noAutofit/>
          </a:bodyPr>
          <a:lstStyle/>
          <a:p>
            <a:pPr indent="0" lvl="0" marL="0">
              <a:spcBef>
                <a:spcPts val="0"/>
              </a:spcBef>
              <a:buNone/>
            </a:pPr>
            <a:r>
              <a:rPr lang="en" sz="3000">
                <a:latin typeface="Pontano Sans"/>
                <a:ea typeface="Pontano Sans"/>
                <a:cs typeface="Pontano Sans"/>
                <a:sym typeface="Pontano Sans"/>
              </a:rPr>
              <a:t>Motion is described and perceived differently based on the different frames of reference.</a:t>
            </a:r>
          </a:p>
        </p:txBody>
      </p:sp>
      <p:sp>
        <p:nvSpPr>
          <p:cNvPr id="79" name="Shape 79"/>
          <p:cNvSpPr/>
          <p:nvPr/>
        </p:nvSpPr>
        <p:spPr>
          <a:xfrm>
            <a:off x="5717775" y="1230650"/>
            <a:ext cx="2472000" cy="1248300"/>
          </a:xfrm>
          <a:prstGeom prst="rect">
            <a:avLst/>
          </a:prstGeom>
          <a:noFill/>
          <a:ln cap="flat" cmpd="sng" w="38100">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80" name="Shape 80"/>
          <p:cNvSpPr/>
          <p:nvPr/>
        </p:nvSpPr>
        <p:spPr>
          <a:xfrm>
            <a:off x="5851838" y="2390100"/>
            <a:ext cx="499500" cy="499500"/>
          </a:xfrm>
          <a:prstGeom prst="donut">
            <a:avLst>
              <a:gd fmla="val 25000" name="adj"/>
            </a:avLst>
          </a:prstGeom>
          <a:solidFill>
            <a:schemeClr val="dk1"/>
          </a:solidFill>
          <a:ln cap="flat" cmpd="sng" w="9525">
            <a:solidFill>
              <a:schemeClr val="dk1"/>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81" name="Shape 81"/>
          <p:cNvSpPr/>
          <p:nvPr/>
        </p:nvSpPr>
        <p:spPr>
          <a:xfrm>
            <a:off x="7441525" y="2398191"/>
            <a:ext cx="499500" cy="499500"/>
          </a:xfrm>
          <a:prstGeom prst="donut">
            <a:avLst>
              <a:gd fmla="val 25000" name="adj"/>
            </a:avLst>
          </a:prstGeom>
          <a:solidFill>
            <a:schemeClr val="dk1"/>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cxnSp>
        <p:nvCxnSpPr>
          <p:cNvPr id="82" name="Shape 82"/>
          <p:cNvCxnSpPr/>
          <p:nvPr/>
        </p:nvCxnSpPr>
        <p:spPr>
          <a:xfrm rot="10800000">
            <a:off x="5692725" y="933625"/>
            <a:ext cx="2434500" cy="0"/>
          </a:xfrm>
          <a:prstGeom prst="straightConnector1">
            <a:avLst/>
          </a:prstGeom>
          <a:noFill/>
          <a:ln cap="flat" cmpd="sng" w="9525">
            <a:solidFill>
              <a:srgbClr val="FF0000"/>
            </a:solidFill>
            <a:prstDash val="solid"/>
            <a:round/>
            <a:headEnd len="lg" w="lg" type="none"/>
            <a:tailEnd len="lg" w="lg" type="triangle"/>
          </a:ln>
        </p:spPr>
      </p:cxnSp>
      <p:sp>
        <p:nvSpPr>
          <p:cNvPr id="83" name="Shape 83"/>
          <p:cNvSpPr txBox="1"/>
          <p:nvPr/>
        </p:nvSpPr>
        <p:spPr>
          <a:xfrm>
            <a:off x="6419475" y="569000"/>
            <a:ext cx="1248300" cy="187200"/>
          </a:xfrm>
          <a:prstGeom prst="rect">
            <a:avLst/>
          </a:prstGeom>
          <a:noFill/>
          <a:ln>
            <a:noFill/>
          </a:ln>
        </p:spPr>
        <p:txBody>
          <a:bodyPr anchorCtr="0" anchor="t" bIns="91425" lIns="91425" rIns="91425" wrap="square" tIns="91425">
            <a:noAutofit/>
          </a:bodyPr>
          <a:lstStyle/>
          <a:p>
            <a:pPr indent="0" lvl="0" marL="0">
              <a:spcBef>
                <a:spcPts val="0"/>
              </a:spcBef>
              <a:buNone/>
            </a:pPr>
            <a:r>
              <a:rPr lang="en">
                <a:solidFill>
                  <a:srgbClr val="FF0000"/>
                </a:solidFill>
              </a:rPr>
              <a:t>30 m/s</a:t>
            </a:r>
          </a:p>
        </p:txBody>
      </p:sp>
      <p:sp>
        <p:nvSpPr>
          <p:cNvPr id="84" name="Shape 84"/>
          <p:cNvSpPr/>
          <p:nvPr/>
        </p:nvSpPr>
        <p:spPr>
          <a:xfrm>
            <a:off x="6660225" y="1380475"/>
            <a:ext cx="499500" cy="499500"/>
          </a:xfrm>
          <a:prstGeom prst="smileyFace">
            <a:avLst>
              <a:gd fmla="val 4653" name="adj"/>
            </a:avLst>
          </a:prstGeom>
          <a:solidFill>
            <a:srgbClr val="FCE5CD"/>
          </a:solid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cxnSp>
        <p:nvCxnSpPr>
          <p:cNvPr id="85" name="Shape 85"/>
          <p:cNvCxnSpPr>
            <a:stCxn id="84" idx="4"/>
          </p:cNvCxnSpPr>
          <p:nvPr/>
        </p:nvCxnSpPr>
        <p:spPr>
          <a:xfrm>
            <a:off x="6909975" y="1879975"/>
            <a:ext cx="0" cy="324600"/>
          </a:xfrm>
          <a:prstGeom prst="straightConnector1">
            <a:avLst/>
          </a:prstGeom>
          <a:noFill/>
          <a:ln cap="flat" cmpd="sng" w="38100">
            <a:solidFill>
              <a:srgbClr val="FF00FF"/>
            </a:solidFill>
            <a:prstDash val="solid"/>
            <a:round/>
            <a:headEnd len="lg" w="lg" type="none"/>
            <a:tailEnd len="lg" w="lg" type="none"/>
          </a:ln>
        </p:spPr>
      </p:cxnSp>
      <p:cxnSp>
        <p:nvCxnSpPr>
          <p:cNvPr id="86" name="Shape 86"/>
          <p:cNvCxnSpPr>
            <a:stCxn id="84" idx="4"/>
          </p:cNvCxnSpPr>
          <p:nvPr/>
        </p:nvCxnSpPr>
        <p:spPr>
          <a:xfrm>
            <a:off x="6909975" y="1879975"/>
            <a:ext cx="156000" cy="224700"/>
          </a:xfrm>
          <a:prstGeom prst="straightConnector1">
            <a:avLst/>
          </a:prstGeom>
          <a:noFill/>
          <a:ln cap="flat" cmpd="sng" w="38100">
            <a:solidFill>
              <a:srgbClr val="FF00FF"/>
            </a:solidFill>
            <a:prstDash val="solid"/>
            <a:round/>
            <a:headEnd len="lg" w="lg" type="none"/>
            <a:tailEnd len="lg" w="lg" type="none"/>
          </a:ln>
        </p:spPr>
      </p:cxnSp>
      <p:cxnSp>
        <p:nvCxnSpPr>
          <p:cNvPr id="87" name="Shape 87"/>
          <p:cNvCxnSpPr/>
          <p:nvPr/>
        </p:nvCxnSpPr>
        <p:spPr>
          <a:xfrm>
            <a:off x="6909975" y="2204575"/>
            <a:ext cx="156000" cy="224700"/>
          </a:xfrm>
          <a:prstGeom prst="straightConnector1">
            <a:avLst/>
          </a:prstGeom>
          <a:noFill/>
          <a:ln cap="flat" cmpd="sng" w="38100">
            <a:solidFill>
              <a:srgbClr val="0000FF"/>
            </a:solidFill>
            <a:prstDash val="solid"/>
            <a:round/>
            <a:headEnd len="lg" w="lg" type="none"/>
            <a:tailEnd len="lg" w="lg" type="none"/>
          </a:ln>
        </p:spPr>
      </p:cxnSp>
      <p:cxnSp>
        <p:nvCxnSpPr>
          <p:cNvPr id="88" name="Shape 88"/>
          <p:cNvCxnSpPr>
            <a:endCxn id="84" idx="4"/>
          </p:cNvCxnSpPr>
          <p:nvPr/>
        </p:nvCxnSpPr>
        <p:spPr>
          <a:xfrm flipH="1" rot="10800000">
            <a:off x="6741375" y="1879975"/>
            <a:ext cx="168600" cy="199500"/>
          </a:xfrm>
          <a:prstGeom prst="straightConnector1">
            <a:avLst/>
          </a:prstGeom>
          <a:noFill/>
          <a:ln cap="flat" cmpd="sng" w="38100">
            <a:solidFill>
              <a:srgbClr val="FF00FF"/>
            </a:solidFill>
            <a:prstDash val="solid"/>
            <a:round/>
            <a:headEnd len="lg" w="lg" type="none"/>
            <a:tailEnd len="lg" w="lg" type="none"/>
          </a:ln>
        </p:spPr>
      </p:cxnSp>
      <p:cxnSp>
        <p:nvCxnSpPr>
          <p:cNvPr id="89" name="Shape 89"/>
          <p:cNvCxnSpPr/>
          <p:nvPr/>
        </p:nvCxnSpPr>
        <p:spPr>
          <a:xfrm flipH="1" rot="10800000">
            <a:off x="6691550" y="2184950"/>
            <a:ext cx="218400" cy="244200"/>
          </a:xfrm>
          <a:prstGeom prst="straightConnector1">
            <a:avLst/>
          </a:prstGeom>
          <a:noFill/>
          <a:ln cap="flat" cmpd="sng" w="38100">
            <a:solidFill>
              <a:srgbClr val="0000FF"/>
            </a:solidFill>
            <a:prstDash val="solid"/>
            <a:round/>
            <a:headEnd len="lg" w="lg" type="none"/>
            <a:tailEnd len="lg" w="lg" type="none"/>
          </a:ln>
        </p:spPr>
      </p:cxnSp>
      <p:sp>
        <p:nvSpPr>
          <p:cNvPr id="90" name="Shape 90"/>
          <p:cNvSpPr/>
          <p:nvPr/>
        </p:nvSpPr>
        <p:spPr>
          <a:xfrm>
            <a:off x="5517225" y="3437875"/>
            <a:ext cx="499500" cy="499500"/>
          </a:xfrm>
          <a:prstGeom prst="smileyFace">
            <a:avLst>
              <a:gd fmla="val 4653" name="adj"/>
            </a:avLst>
          </a:prstGeom>
          <a:solidFill>
            <a:srgbClr val="FCE5CD"/>
          </a:solid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cxnSp>
        <p:nvCxnSpPr>
          <p:cNvPr id="91" name="Shape 91"/>
          <p:cNvCxnSpPr>
            <a:stCxn id="90" idx="4"/>
          </p:cNvCxnSpPr>
          <p:nvPr/>
        </p:nvCxnSpPr>
        <p:spPr>
          <a:xfrm>
            <a:off x="5766975" y="3937375"/>
            <a:ext cx="0" cy="324600"/>
          </a:xfrm>
          <a:prstGeom prst="straightConnector1">
            <a:avLst/>
          </a:prstGeom>
          <a:noFill/>
          <a:ln cap="flat" cmpd="sng" w="38100">
            <a:solidFill>
              <a:srgbClr val="FF0000"/>
            </a:solidFill>
            <a:prstDash val="solid"/>
            <a:round/>
            <a:headEnd len="lg" w="lg" type="none"/>
            <a:tailEnd len="lg" w="lg" type="none"/>
          </a:ln>
        </p:spPr>
      </p:cxnSp>
      <p:cxnSp>
        <p:nvCxnSpPr>
          <p:cNvPr id="92" name="Shape 92"/>
          <p:cNvCxnSpPr>
            <a:stCxn id="90" idx="4"/>
          </p:cNvCxnSpPr>
          <p:nvPr/>
        </p:nvCxnSpPr>
        <p:spPr>
          <a:xfrm>
            <a:off x="5766975" y="3937375"/>
            <a:ext cx="156000" cy="224700"/>
          </a:xfrm>
          <a:prstGeom prst="straightConnector1">
            <a:avLst/>
          </a:prstGeom>
          <a:noFill/>
          <a:ln cap="flat" cmpd="sng" w="38100">
            <a:solidFill>
              <a:srgbClr val="FF0000"/>
            </a:solidFill>
            <a:prstDash val="solid"/>
            <a:round/>
            <a:headEnd len="lg" w="lg" type="none"/>
            <a:tailEnd len="lg" w="lg" type="none"/>
          </a:ln>
        </p:spPr>
      </p:cxnSp>
      <p:cxnSp>
        <p:nvCxnSpPr>
          <p:cNvPr id="93" name="Shape 93"/>
          <p:cNvCxnSpPr/>
          <p:nvPr/>
        </p:nvCxnSpPr>
        <p:spPr>
          <a:xfrm>
            <a:off x="5766975" y="4261975"/>
            <a:ext cx="156000" cy="224700"/>
          </a:xfrm>
          <a:prstGeom prst="straightConnector1">
            <a:avLst/>
          </a:prstGeom>
          <a:noFill/>
          <a:ln cap="flat" cmpd="sng" w="38100">
            <a:solidFill>
              <a:srgbClr val="0000FF"/>
            </a:solidFill>
            <a:prstDash val="solid"/>
            <a:round/>
            <a:headEnd len="lg" w="lg" type="none"/>
            <a:tailEnd len="lg" w="lg" type="none"/>
          </a:ln>
        </p:spPr>
      </p:cxnSp>
      <p:cxnSp>
        <p:nvCxnSpPr>
          <p:cNvPr id="94" name="Shape 94"/>
          <p:cNvCxnSpPr>
            <a:endCxn id="90" idx="4"/>
          </p:cNvCxnSpPr>
          <p:nvPr/>
        </p:nvCxnSpPr>
        <p:spPr>
          <a:xfrm flipH="1" rot="10800000">
            <a:off x="5598375" y="3937375"/>
            <a:ext cx="168600" cy="199500"/>
          </a:xfrm>
          <a:prstGeom prst="straightConnector1">
            <a:avLst/>
          </a:prstGeom>
          <a:noFill/>
          <a:ln cap="flat" cmpd="sng" w="38100">
            <a:solidFill>
              <a:srgbClr val="FF0000"/>
            </a:solidFill>
            <a:prstDash val="solid"/>
            <a:round/>
            <a:headEnd len="lg" w="lg" type="none"/>
            <a:tailEnd len="lg" w="lg" type="none"/>
          </a:ln>
        </p:spPr>
      </p:cxnSp>
      <p:cxnSp>
        <p:nvCxnSpPr>
          <p:cNvPr id="95" name="Shape 95"/>
          <p:cNvCxnSpPr/>
          <p:nvPr/>
        </p:nvCxnSpPr>
        <p:spPr>
          <a:xfrm flipH="1" rot="10800000">
            <a:off x="5548550" y="4242350"/>
            <a:ext cx="218400" cy="244200"/>
          </a:xfrm>
          <a:prstGeom prst="straightConnector1">
            <a:avLst/>
          </a:prstGeom>
          <a:noFill/>
          <a:ln cap="flat" cmpd="sng" w="38100">
            <a:solidFill>
              <a:srgbClr val="0000FF"/>
            </a:solidFill>
            <a:prstDash val="solid"/>
            <a:round/>
            <a:headEnd len="lg" w="lg" type="none"/>
            <a:tailEnd len="lg" w="lg" type="none"/>
          </a:ln>
        </p:spPr>
      </p:cxnSp>
      <p:sp>
        <p:nvSpPr>
          <p:cNvPr id="96" name="Shape 96"/>
          <p:cNvSpPr txBox="1"/>
          <p:nvPr/>
        </p:nvSpPr>
        <p:spPr>
          <a:xfrm>
            <a:off x="3111075" y="3544125"/>
            <a:ext cx="2273100" cy="923700"/>
          </a:xfrm>
          <a:prstGeom prst="rect">
            <a:avLst/>
          </a:prstGeom>
          <a:noFill/>
          <a:ln>
            <a:noFill/>
          </a:ln>
        </p:spPr>
        <p:txBody>
          <a:bodyPr anchorCtr="0" anchor="t" bIns="91425" lIns="91425" rIns="91425" wrap="square" tIns="91425">
            <a:noAutofit/>
          </a:bodyPr>
          <a:lstStyle/>
          <a:p>
            <a:pPr indent="0" lvl="0" marL="0">
              <a:spcBef>
                <a:spcPts val="0"/>
              </a:spcBef>
              <a:buNone/>
            </a:pPr>
            <a:r>
              <a:rPr lang="en" sz="1800">
                <a:latin typeface="Pontano Sans"/>
                <a:ea typeface="Pontano Sans"/>
                <a:cs typeface="Pontano Sans"/>
                <a:sym typeface="Pontano Sans"/>
              </a:rPr>
              <a:t>Relative to the red man, the pink man is going 30 m/s.</a:t>
            </a:r>
          </a:p>
        </p:txBody>
      </p:sp>
      <p:sp>
        <p:nvSpPr>
          <p:cNvPr id="97" name="Shape 97"/>
          <p:cNvSpPr txBox="1"/>
          <p:nvPr/>
        </p:nvSpPr>
        <p:spPr>
          <a:xfrm>
            <a:off x="6540075" y="3086925"/>
            <a:ext cx="2273100" cy="923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latin typeface="Pontano Sans"/>
                <a:ea typeface="Pontano Sans"/>
                <a:cs typeface="Pontano Sans"/>
                <a:sym typeface="Pontano Sans"/>
              </a:rPr>
              <a:t>Relative to the moving car, the pink man is not moving.</a:t>
            </a:r>
          </a:p>
        </p:txBody>
      </p:sp>
      <p:cxnSp>
        <p:nvCxnSpPr>
          <p:cNvPr id="98" name="Shape 98"/>
          <p:cNvCxnSpPr/>
          <p:nvPr/>
        </p:nvCxnSpPr>
        <p:spPr>
          <a:xfrm>
            <a:off x="8426850" y="1444175"/>
            <a:ext cx="599400" cy="0"/>
          </a:xfrm>
          <a:prstGeom prst="straightConnector1">
            <a:avLst/>
          </a:prstGeom>
          <a:noFill/>
          <a:ln cap="flat" cmpd="sng" w="9525">
            <a:solidFill>
              <a:schemeClr val="accent4"/>
            </a:solidFill>
            <a:prstDash val="solid"/>
            <a:round/>
            <a:headEnd len="lg" w="lg" type="none"/>
            <a:tailEnd len="lg" w="lg" type="none"/>
          </a:ln>
        </p:spPr>
      </p:cxnSp>
      <p:cxnSp>
        <p:nvCxnSpPr>
          <p:cNvPr id="99" name="Shape 99"/>
          <p:cNvCxnSpPr/>
          <p:nvPr/>
        </p:nvCxnSpPr>
        <p:spPr>
          <a:xfrm>
            <a:off x="8350650" y="1672775"/>
            <a:ext cx="388200" cy="0"/>
          </a:xfrm>
          <a:prstGeom prst="straightConnector1">
            <a:avLst/>
          </a:prstGeom>
          <a:noFill/>
          <a:ln cap="flat" cmpd="sng" w="9525">
            <a:solidFill>
              <a:schemeClr val="accent4"/>
            </a:solidFill>
            <a:prstDash val="solid"/>
            <a:round/>
            <a:headEnd len="lg" w="lg" type="none"/>
            <a:tailEnd len="lg" w="lg" type="none"/>
          </a:ln>
        </p:spPr>
      </p:cxnSp>
      <p:cxnSp>
        <p:nvCxnSpPr>
          <p:cNvPr id="100" name="Shape 100"/>
          <p:cNvCxnSpPr/>
          <p:nvPr/>
        </p:nvCxnSpPr>
        <p:spPr>
          <a:xfrm>
            <a:off x="8426850" y="1901375"/>
            <a:ext cx="599400" cy="0"/>
          </a:xfrm>
          <a:prstGeom prst="straightConnector1">
            <a:avLst/>
          </a:prstGeom>
          <a:noFill/>
          <a:ln cap="flat" cmpd="sng" w="9525">
            <a:solidFill>
              <a:schemeClr val="accent4"/>
            </a:solidFill>
            <a:prstDash val="solid"/>
            <a:round/>
            <a:headEnd len="lg" w="lg" type="none"/>
            <a:tailEnd len="lg" w="lg" type="none"/>
          </a:ln>
        </p:spPr>
      </p:cxnSp>
      <p:cxnSp>
        <p:nvCxnSpPr>
          <p:cNvPr id="101" name="Shape 101"/>
          <p:cNvCxnSpPr/>
          <p:nvPr/>
        </p:nvCxnSpPr>
        <p:spPr>
          <a:xfrm>
            <a:off x="8350650" y="2129975"/>
            <a:ext cx="388200" cy="0"/>
          </a:xfrm>
          <a:prstGeom prst="straightConnector1">
            <a:avLst/>
          </a:prstGeom>
          <a:noFill/>
          <a:ln cap="flat" cmpd="sng" w="9525">
            <a:solidFill>
              <a:schemeClr val="accent4"/>
            </a:solidFill>
            <a:prstDash val="solid"/>
            <a:round/>
            <a:headEnd len="lg" w="lg" type="none"/>
            <a:tailEnd len="lg" w="lg"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83175"/>
            <a:ext cx="56724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Reference Common Misconception</a:t>
            </a:r>
          </a:p>
        </p:txBody>
      </p:sp>
      <p:sp>
        <p:nvSpPr>
          <p:cNvPr id="107" name="Shape 107"/>
          <p:cNvSpPr txBox="1"/>
          <p:nvPr>
            <p:ph idx="1" type="body"/>
          </p:nvPr>
        </p:nvSpPr>
        <p:spPr>
          <a:xfrm>
            <a:off x="311700" y="1152475"/>
            <a:ext cx="4981500" cy="3416400"/>
          </a:xfrm>
          <a:prstGeom prst="rect">
            <a:avLst/>
          </a:prstGeom>
        </p:spPr>
        <p:txBody>
          <a:bodyPr anchorCtr="0" anchor="t" bIns="91425" lIns="91425" rIns="91425" wrap="square" tIns="91425">
            <a:noAutofit/>
          </a:bodyPr>
          <a:lstStyle/>
          <a:p>
            <a:pPr indent="0" lvl="0" marL="0" rtl="0">
              <a:spcBef>
                <a:spcPts val="0"/>
              </a:spcBef>
              <a:buNone/>
            </a:pPr>
            <a:r>
              <a:rPr lang="en" sz="3000">
                <a:latin typeface="Pontano Sans"/>
                <a:ea typeface="Pontano Sans"/>
                <a:cs typeface="Pontano Sans"/>
                <a:sym typeface="Pontano Sans"/>
              </a:rPr>
              <a:t>We are never truly motionless, even if we are standing still. It all depends on our reference point. If we look from the sun, we are revolving around earth, will the earth orbits the sun.</a:t>
            </a:r>
          </a:p>
        </p:txBody>
      </p:sp>
      <p:sp>
        <p:nvSpPr>
          <p:cNvPr id="108" name="Shape 108"/>
          <p:cNvSpPr/>
          <p:nvPr/>
        </p:nvSpPr>
        <p:spPr>
          <a:xfrm>
            <a:off x="6204400" y="483175"/>
            <a:ext cx="499500" cy="499500"/>
          </a:xfrm>
          <a:prstGeom prst="smileyFace">
            <a:avLst>
              <a:gd fmla="val 4653" name="adj"/>
            </a:avLst>
          </a:prstGeom>
          <a:solidFill>
            <a:srgbClr val="FCE5CD"/>
          </a:solid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cxnSp>
        <p:nvCxnSpPr>
          <p:cNvPr id="109" name="Shape 109"/>
          <p:cNvCxnSpPr>
            <a:stCxn id="108" idx="4"/>
          </p:cNvCxnSpPr>
          <p:nvPr/>
        </p:nvCxnSpPr>
        <p:spPr>
          <a:xfrm>
            <a:off x="6454150" y="982675"/>
            <a:ext cx="0" cy="324600"/>
          </a:xfrm>
          <a:prstGeom prst="straightConnector1">
            <a:avLst/>
          </a:prstGeom>
          <a:noFill/>
          <a:ln cap="flat" cmpd="sng" w="38100">
            <a:solidFill>
              <a:srgbClr val="FF00FF"/>
            </a:solidFill>
            <a:prstDash val="solid"/>
            <a:round/>
            <a:headEnd len="lg" w="lg" type="none"/>
            <a:tailEnd len="lg" w="lg" type="none"/>
          </a:ln>
        </p:spPr>
      </p:cxnSp>
      <p:cxnSp>
        <p:nvCxnSpPr>
          <p:cNvPr id="110" name="Shape 110"/>
          <p:cNvCxnSpPr>
            <a:stCxn id="108" idx="4"/>
          </p:cNvCxnSpPr>
          <p:nvPr/>
        </p:nvCxnSpPr>
        <p:spPr>
          <a:xfrm>
            <a:off x="6454150" y="982675"/>
            <a:ext cx="156000" cy="224700"/>
          </a:xfrm>
          <a:prstGeom prst="straightConnector1">
            <a:avLst/>
          </a:prstGeom>
          <a:noFill/>
          <a:ln cap="flat" cmpd="sng" w="38100">
            <a:solidFill>
              <a:srgbClr val="FF00FF"/>
            </a:solidFill>
            <a:prstDash val="solid"/>
            <a:round/>
            <a:headEnd len="lg" w="lg" type="none"/>
            <a:tailEnd len="lg" w="lg" type="none"/>
          </a:ln>
        </p:spPr>
      </p:cxnSp>
      <p:cxnSp>
        <p:nvCxnSpPr>
          <p:cNvPr id="111" name="Shape 111"/>
          <p:cNvCxnSpPr/>
          <p:nvPr/>
        </p:nvCxnSpPr>
        <p:spPr>
          <a:xfrm>
            <a:off x="6454150" y="1307275"/>
            <a:ext cx="156000" cy="224700"/>
          </a:xfrm>
          <a:prstGeom prst="straightConnector1">
            <a:avLst/>
          </a:prstGeom>
          <a:noFill/>
          <a:ln cap="flat" cmpd="sng" w="38100">
            <a:solidFill>
              <a:srgbClr val="0000FF"/>
            </a:solidFill>
            <a:prstDash val="solid"/>
            <a:round/>
            <a:headEnd len="lg" w="lg" type="none"/>
            <a:tailEnd len="lg" w="lg" type="none"/>
          </a:ln>
        </p:spPr>
      </p:cxnSp>
      <p:cxnSp>
        <p:nvCxnSpPr>
          <p:cNvPr id="112" name="Shape 112"/>
          <p:cNvCxnSpPr>
            <a:endCxn id="108" idx="4"/>
          </p:cNvCxnSpPr>
          <p:nvPr/>
        </p:nvCxnSpPr>
        <p:spPr>
          <a:xfrm flipH="1" rot="10800000">
            <a:off x="6285550" y="982675"/>
            <a:ext cx="168600" cy="199500"/>
          </a:xfrm>
          <a:prstGeom prst="straightConnector1">
            <a:avLst/>
          </a:prstGeom>
          <a:noFill/>
          <a:ln cap="flat" cmpd="sng" w="38100">
            <a:solidFill>
              <a:srgbClr val="FF00FF"/>
            </a:solidFill>
            <a:prstDash val="solid"/>
            <a:round/>
            <a:headEnd len="lg" w="lg" type="none"/>
            <a:tailEnd len="lg" w="lg" type="none"/>
          </a:ln>
        </p:spPr>
      </p:cxnSp>
      <p:cxnSp>
        <p:nvCxnSpPr>
          <p:cNvPr id="113" name="Shape 113"/>
          <p:cNvCxnSpPr/>
          <p:nvPr/>
        </p:nvCxnSpPr>
        <p:spPr>
          <a:xfrm flipH="1" rot="10800000">
            <a:off x="6235725" y="1287650"/>
            <a:ext cx="218400" cy="244200"/>
          </a:xfrm>
          <a:prstGeom prst="straightConnector1">
            <a:avLst/>
          </a:prstGeom>
          <a:noFill/>
          <a:ln cap="flat" cmpd="sng" w="38100">
            <a:solidFill>
              <a:srgbClr val="0000FF"/>
            </a:solidFill>
            <a:prstDash val="solid"/>
            <a:round/>
            <a:headEnd len="lg" w="lg" type="none"/>
            <a:tailEnd len="lg" w="lg" type="none"/>
          </a:ln>
        </p:spPr>
      </p:cxnSp>
      <p:sp>
        <p:nvSpPr>
          <p:cNvPr id="114" name="Shape 114"/>
          <p:cNvSpPr txBox="1"/>
          <p:nvPr/>
        </p:nvSpPr>
        <p:spPr>
          <a:xfrm>
            <a:off x="6889200" y="556975"/>
            <a:ext cx="2273100" cy="923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latin typeface="Pontano Sans"/>
                <a:ea typeface="Pontano Sans"/>
                <a:cs typeface="Pontano Sans"/>
                <a:sym typeface="Pontano Sans"/>
              </a:rPr>
              <a:t>The pink man might not appear to be moving.</a:t>
            </a:r>
          </a:p>
        </p:txBody>
      </p:sp>
      <p:sp>
        <p:nvSpPr>
          <p:cNvPr id="115" name="Shape 115"/>
          <p:cNvSpPr/>
          <p:nvPr/>
        </p:nvSpPr>
        <p:spPr>
          <a:xfrm>
            <a:off x="8327475" y="2484875"/>
            <a:ext cx="598500" cy="572700"/>
          </a:xfrm>
          <a:prstGeom prst="ellipse">
            <a:avLst/>
          </a:prstGeom>
          <a:solidFill>
            <a:srgbClr val="FFFF00"/>
          </a:solidFill>
          <a:ln cap="flat" cmpd="sng" w="9525">
            <a:solidFill>
              <a:srgbClr val="FFFF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solidFill>
                <a:srgbClr val="FFFF00"/>
              </a:solidFill>
            </a:endParaRPr>
          </a:p>
        </p:txBody>
      </p:sp>
      <p:pic>
        <p:nvPicPr>
          <p:cNvPr descr="Image result for earth turning gif" id="116" name="Shape 116"/>
          <p:cNvPicPr preferRelativeResize="0"/>
          <p:nvPr/>
        </p:nvPicPr>
        <p:blipFill>
          <a:blip r:embed="rId3">
            <a:alphaModFix/>
          </a:blip>
          <a:stretch>
            <a:fillRect/>
          </a:stretch>
        </p:blipFill>
        <p:spPr>
          <a:xfrm>
            <a:off x="5494738" y="1738175"/>
            <a:ext cx="1918825" cy="1918825"/>
          </a:xfrm>
          <a:prstGeom prst="rect">
            <a:avLst/>
          </a:prstGeom>
          <a:noFill/>
          <a:ln>
            <a:noFill/>
          </a:ln>
        </p:spPr>
      </p:pic>
      <p:sp>
        <p:nvSpPr>
          <p:cNvPr id="117" name="Shape 117"/>
          <p:cNvSpPr txBox="1"/>
          <p:nvPr/>
        </p:nvSpPr>
        <p:spPr>
          <a:xfrm>
            <a:off x="5928475" y="3863200"/>
            <a:ext cx="2800200" cy="9237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latin typeface="Pontano Sans"/>
                <a:ea typeface="Pontano Sans"/>
                <a:cs typeface="Pontano Sans"/>
                <a:sym typeface="Pontano Sans"/>
              </a:rPr>
              <a:t>But the earth is always turning, and the man is turning with it.</a:t>
            </a:r>
          </a:p>
        </p:txBody>
      </p:sp>
      <p:sp>
        <p:nvSpPr>
          <p:cNvPr id="118" name="Shape 118"/>
          <p:cNvSpPr/>
          <p:nvPr/>
        </p:nvSpPr>
        <p:spPr>
          <a:xfrm rot="-875251">
            <a:off x="5813058" y="2525506"/>
            <a:ext cx="325183" cy="327066"/>
          </a:xfrm>
          <a:prstGeom prst="smileyFace">
            <a:avLst>
              <a:gd fmla="val 4653" name="adj"/>
            </a:avLst>
          </a:prstGeom>
          <a:solidFill>
            <a:srgbClr val="FCE5CD"/>
          </a:solidFill>
          <a:ln cap="flat" cmpd="sng" w="19050">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cxnSp>
        <p:nvCxnSpPr>
          <p:cNvPr id="119" name="Shape 119"/>
          <p:cNvCxnSpPr>
            <a:stCxn id="118" idx="4"/>
          </p:cNvCxnSpPr>
          <p:nvPr/>
        </p:nvCxnSpPr>
        <p:spPr>
          <a:xfrm>
            <a:off x="6016299" y="2847439"/>
            <a:ext cx="53100" cy="206100"/>
          </a:xfrm>
          <a:prstGeom prst="straightConnector1">
            <a:avLst/>
          </a:prstGeom>
          <a:noFill/>
          <a:ln cap="flat" cmpd="sng" w="38100">
            <a:solidFill>
              <a:srgbClr val="FF00FF"/>
            </a:solidFill>
            <a:prstDash val="solid"/>
            <a:round/>
            <a:headEnd len="lg" w="lg" type="none"/>
            <a:tailEnd len="lg" w="lg" type="none"/>
          </a:ln>
        </p:spPr>
      </p:cxnSp>
      <p:cxnSp>
        <p:nvCxnSpPr>
          <p:cNvPr id="120" name="Shape 120"/>
          <p:cNvCxnSpPr>
            <a:stCxn id="118" idx="4"/>
          </p:cNvCxnSpPr>
          <p:nvPr/>
        </p:nvCxnSpPr>
        <p:spPr>
          <a:xfrm>
            <a:off x="6016299" y="2847439"/>
            <a:ext cx="135000" cy="117000"/>
          </a:xfrm>
          <a:prstGeom prst="straightConnector1">
            <a:avLst/>
          </a:prstGeom>
          <a:noFill/>
          <a:ln cap="flat" cmpd="sng" w="38100">
            <a:solidFill>
              <a:srgbClr val="FF00FF"/>
            </a:solidFill>
            <a:prstDash val="solid"/>
            <a:round/>
            <a:headEnd len="lg" w="lg" type="none"/>
            <a:tailEnd len="lg" w="lg" type="none"/>
          </a:ln>
        </p:spPr>
      </p:cxnSp>
      <p:cxnSp>
        <p:nvCxnSpPr>
          <p:cNvPr id="121" name="Shape 121"/>
          <p:cNvCxnSpPr/>
          <p:nvPr/>
        </p:nvCxnSpPr>
        <p:spPr>
          <a:xfrm rot="-871704">
            <a:off x="6086067" y="3038287"/>
            <a:ext cx="101650" cy="147125"/>
          </a:xfrm>
          <a:prstGeom prst="straightConnector1">
            <a:avLst/>
          </a:prstGeom>
          <a:noFill/>
          <a:ln cap="flat" cmpd="sng" w="38100">
            <a:solidFill>
              <a:srgbClr val="0000FF"/>
            </a:solidFill>
            <a:prstDash val="solid"/>
            <a:round/>
            <a:headEnd len="lg" w="lg" type="none"/>
            <a:tailEnd len="lg" w="lg" type="none"/>
          </a:ln>
        </p:spPr>
      </p:cxnSp>
      <p:cxnSp>
        <p:nvCxnSpPr>
          <p:cNvPr id="122" name="Shape 122"/>
          <p:cNvCxnSpPr>
            <a:endCxn id="118" idx="4"/>
          </p:cNvCxnSpPr>
          <p:nvPr/>
        </p:nvCxnSpPr>
        <p:spPr>
          <a:xfrm flipH="1" rot="10800000">
            <a:off x="5942499" y="2847439"/>
            <a:ext cx="73800" cy="154200"/>
          </a:xfrm>
          <a:prstGeom prst="straightConnector1">
            <a:avLst/>
          </a:prstGeom>
          <a:noFill/>
          <a:ln cap="flat" cmpd="sng" w="38100">
            <a:solidFill>
              <a:srgbClr val="FF00FF"/>
            </a:solidFill>
            <a:prstDash val="solid"/>
            <a:round/>
            <a:headEnd len="lg" w="lg" type="none"/>
            <a:tailEnd len="lg" w="lg" type="none"/>
          </a:ln>
        </p:spPr>
      </p:cxnSp>
      <p:cxnSp>
        <p:nvCxnSpPr>
          <p:cNvPr id="123" name="Shape 123"/>
          <p:cNvCxnSpPr/>
          <p:nvPr/>
        </p:nvCxnSpPr>
        <p:spPr>
          <a:xfrm flipH="1" rot="9927933">
            <a:off x="5946136" y="3056175"/>
            <a:ext cx="142253" cy="160150"/>
          </a:xfrm>
          <a:prstGeom prst="straightConnector1">
            <a:avLst/>
          </a:prstGeom>
          <a:noFill/>
          <a:ln cap="flat" cmpd="sng" w="38100">
            <a:solidFill>
              <a:srgbClr val="0000FF"/>
            </a:solidFill>
            <a:prstDash val="solid"/>
            <a:round/>
            <a:headEnd len="lg" w="lg" type="none"/>
            <a:tailEnd len="lg" w="lg" type="none"/>
          </a:ln>
        </p:spPr>
      </p:cxnSp>
      <p:sp>
        <p:nvSpPr>
          <p:cNvPr id="124" name="Shape 124"/>
          <p:cNvSpPr/>
          <p:nvPr/>
        </p:nvSpPr>
        <p:spPr>
          <a:xfrm>
            <a:off x="8600175" y="1598025"/>
            <a:ext cx="53100" cy="769500"/>
          </a:xfrm>
          <a:prstGeom prst="rect">
            <a:avLst/>
          </a:prstGeom>
          <a:solidFill>
            <a:srgbClr val="FFFF00"/>
          </a:solidFill>
          <a:ln cap="flat" cmpd="sng" w="9525">
            <a:solidFill>
              <a:srgbClr val="FFFF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25" name="Shape 125"/>
          <p:cNvSpPr/>
          <p:nvPr/>
        </p:nvSpPr>
        <p:spPr>
          <a:xfrm rot="-1166402">
            <a:off x="8274388" y="1850766"/>
            <a:ext cx="75717" cy="500630"/>
          </a:xfrm>
          <a:prstGeom prst="rect">
            <a:avLst/>
          </a:prstGeom>
          <a:solidFill>
            <a:srgbClr val="FFFF00"/>
          </a:solidFill>
          <a:ln cap="flat" cmpd="sng" w="9525">
            <a:solidFill>
              <a:srgbClr val="FFFF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26" name="Shape 126"/>
          <p:cNvSpPr/>
          <p:nvPr/>
        </p:nvSpPr>
        <p:spPr>
          <a:xfrm rot="-3936582">
            <a:off x="7843986" y="1922022"/>
            <a:ext cx="53033" cy="769574"/>
          </a:xfrm>
          <a:prstGeom prst="rect">
            <a:avLst/>
          </a:prstGeom>
          <a:solidFill>
            <a:srgbClr val="FFFF00"/>
          </a:solidFill>
          <a:ln cap="flat" cmpd="sng" w="9525">
            <a:solidFill>
              <a:srgbClr val="FFFF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27" name="Shape 127"/>
          <p:cNvSpPr/>
          <p:nvPr/>
        </p:nvSpPr>
        <p:spPr>
          <a:xfrm rot="-5386358">
            <a:off x="7835621" y="2497851"/>
            <a:ext cx="75601" cy="500700"/>
          </a:xfrm>
          <a:prstGeom prst="rect">
            <a:avLst/>
          </a:prstGeom>
          <a:solidFill>
            <a:srgbClr val="FFFF00"/>
          </a:solidFill>
          <a:ln cap="flat" cmpd="sng" w="9525">
            <a:solidFill>
              <a:srgbClr val="FFFF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28" name="Shape 128"/>
          <p:cNvSpPr/>
          <p:nvPr/>
        </p:nvSpPr>
        <p:spPr>
          <a:xfrm rot="-7254497">
            <a:off x="7922975" y="2841391"/>
            <a:ext cx="53147" cy="769638"/>
          </a:xfrm>
          <a:prstGeom prst="rect">
            <a:avLst/>
          </a:prstGeom>
          <a:solidFill>
            <a:srgbClr val="FFFF00"/>
          </a:solidFill>
          <a:ln cap="flat" cmpd="sng" w="9525">
            <a:solidFill>
              <a:srgbClr val="FFFF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29" name="Shape 129"/>
          <p:cNvSpPr/>
          <p:nvPr/>
        </p:nvSpPr>
        <p:spPr>
          <a:xfrm rot="534103">
            <a:off x="8469901" y="3153498"/>
            <a:ext cx="75611" cy="500626"/>
          </a:xfrm>
          <a:prstGeom prst="rect">
            <a:avLst/>
          </a:prstGeom>
          <a:solidFill>
            <a:srgbClr val="FFFF00"/>
          </a:solidFill>
          <a:ln cap="flat" cmpd="sng" w="9525">
            <a:solidFill>
              <a:srgbClr val="FFFF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30" name="Shape 130"/>
          <p:cNvSpPr/>
          <p:nvPr/>
        </p:nvSpPr>
        <p:spPr>
          <a:xfrm>
            <a:off x="8721600" y="3231650"/>
            <a:ext cx="53100" cy="769500"/>
          </a:xfrm>
          <a:prstGeom prst="rect">
            <a:avLst/>
          </a:prstGeom>
          <a:solidFill>
            <a:srgbClr val="FFFF00"/>
          </a:solidFill>
          <a:ln cap="flat" cmpd="sng" w="9525">
            <a:solidFill>
              <a:srgbClr val="FFFF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b="1" lang="en">
                <a:solidFill>
                  <a:schemeClr val="lt2"/>
                </a:solidFill>
                <a:latin typeface="Pontano Sans"/>
                <a:ea typeface="Pontano Sans"/>
                <a:cs typeface="Pontano Sans"/>
                <a:sym typeface="Pontano Sans"/>
              </a:rPr>
              <a:t>Slope</a:t>
            </a:r>
          </a:p>
        </p:txBody>
      </p:sp>
      <p:sp>
        <p:nvSpPr>
          <p:cNvPr id="136" name="Shape 136"/>
          <p:cNvSpPr txBox="1"/>
          <p:nvPr>
            <p:ph idx="1" type="body"/>
          </p:nvPr>
        </p:nvSpPr>
        <p:spPr>
          <a:xfrm>
            <a:off x="3920050" y="1152475"/>
            <a:ext cx="49125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b="1" lang="en">
                <a:latin typeface="Pontano Sans"/>
                <a:ea typeface="Pontano Sans"/>
                <a:cs typeface="Pontano Sans"/>
                <a:sym typeface="Pontano Sans"/>
              </a:rPr>
              <a:t>Slope - </a:t>
            </a:r>
            <a:r>
              <a:rPr lang="en">
                <a:latin typeface="Pontano Sans"/>
                <a:ea typeface="Pontano Sans"/>
                <a:cs typeface="Pontano Sans"/>
                <a:sym typeface="Pontano Sans"/>
              </a:rPr>
              <a:t>number that describes both the direction and steepness of a line</a:t>
            </a:r>
          </a:p>
          <a:p>
            <a:pPr indent="-342900" lvl="1" marL="914400" rtl="0">
              <a:spcBef>
                <a:spcPts val="0"/>
              </a:spcBef>
              <a:spcAft>
                <a:spcPts val="0"/>
              </a:spcAft>
              <a:buSzPts val="1800"/>
              <a:buChar char="○"/>
            </a:pPr>
            <a:r>
              <a:rPr b="1" lang="en" sz="1800">
                <a:latin typeface="Pontano Sans"/>
                <a:ea typeface="Pontano Sans"/>
                <a:cs typeface="Pontano Sans"/>
                <a:sym typeface="Pontano Sans"/>
              </a:rPr>
              <a:t>Positive - </a:t>
            </a:r>
            <a:r>
              <a:rPr lang="en" sz="1800">
                <a:latin typeface="Pontano Sans"/>
                <a:ea typeface="Pontano Sans"/>
                <a:cs typeface="Pontano Sans"/>
                <a:sym typeface="Pontano Sans"/>
              </a:rPr>
              <a:t>indicates forward direction</a:t>
            </a:r>
          </a:p>
          <a:p>
            <a:pPr indent="-342900" lvl="1" marL="914400" rtl="0">
              <a:spcBef>
                <a:spcPts val="0"/>
              </a:spcBef>
              <a:spcAft>
                <a:spcPts val="0"/>
              </a:spcAft>
              <a:buSzPts val="1800"/>
              <a:buChar char="○"/>
            </a:pPr>
            <a:r>
              <a:rPr b="1" lang="en" sz="1800">
                <a:latin typeface="Pontano Sans"/>
                <a:ea typeface="Pontano Sans"/>
                <a:cs typeface="Pontano Sans"/>
                <a:sym typeface="Pontano Sans"/>
              </a:rPr>
              <a:t>Negative - </a:t>
            </a:r>
            <a:r>
              <a:rPr lang="en" sz="1800">
                <a:latin typeface="Pontano Sans"/>
                <a:ea typeface="Pontano Sans"/>
                <a:cs typeface="Pontano Sans"/>
                <a:sym typeface="Pontano Sans"/>
              </a:rPr>
              <a:t>indicates backwards direction</a:t>
            </a:r>
          </a:p>
          <a:p>
            <a:pPr indent="-342900" lvl="1" marL="914400" rtl="0">
              <a:spcBef>
                <a:spcPts val="0"/>
              </a:spcBef>
              <a:spcAft>
                <a:spcPts val="0"/>
              </a:spcAft>
              <a:buSzPts val="1800"/>
              <a:buFont typeface="Pontano Sans"/>
              <a:buChar char="○"/>
            </a:pPr>
            <a:r>
              <a:rPr b="1" lang="en" sz="1800">
                <a:latin typeface="Pontano Sans"/>
                <a:ea typeface="Pontano Sans"/>
                <a:cs typeface="Pontano Sans"/>
                <a:sym typeface="Pontano Sans"/>
              </a:rPr>
              <a:t>None - </a:t>
            </a:r>
            <a:r>
              <a:rPr lang="en" sz="1800">
                <a:latin typeface="Pontano Sans"/>
                <a:ea typeface="Pontano Sans"/>
                <a:cs typeface="Pontano Sans"/>
                <a:sym typeface="Pontano Sans"/>
              </a:rPr>
              <a:t>indicates no motion</a:t>
            </a:r>
          </a:p>
          <a:p>
            <a:pPr indent="-342900" lvl="0" marL="457200" rtl="0">
              <a:spcBef>
                <a:spcPts val="0"/>
              </a:spcBef>
              <a:spcAft>
                <a:spcPts val="0"/>
              </a:spcAft>
              <a:buSzPts val="1800"/>
              <a:buFont typeface="Pontano Sans"/>
              <a:buChar char="●"/>
            </a:pPr>
            <a:r>
              <a:rPr lang="en">
                <a:latin typeface="Pontano Sans"/>
                <a:ea typeface="Pontano Sans"/>
                <a:cs typeface="Pontano Sans"/>
                <a:sym typeface="Pontano Sans"/>
              </a:rPr>
              <a:t>In position vs time graph, it represents velocity</a:t>
            </a:r>
          </a:p>
          <a:p>
            <a:pPr indent="-342900" lvl="0" marL="457200">
              <a:spcBef>
                <a:spcPts val="0"/>
              </a:spcBef>
              <a:buSzPts val="1800"/>
              <a:buFont typeface="Pontano Sans"/>
              <a:buChar char="●"/>
            </a:pPr>
            <a:r>
              <a:rPr lang="en">
                <a:latin typeface="Pontano Sans"/>
                <a:ea typeface="Pontano Sans"/>
                <a:cs typeface="Pontano Sans"/>
                <a:sym typeface="Pontano Sans"/>
              </a:rPr>
              <a:t>In velocity vs time graph, it represents acceleration</a:t>
            </a:r>
          </a:p>
        </p:txBody>
      </p:sp>
      <p:pic>
        <p:nvPicPr>
          <p:cNvPr id="137" name="Shape 137"/>
          <p:cNvPicPr preferRelativeResize="0"/>
          <p:nvPr/>
        </p:nvPicPr>
        <p:blipFill>
          <a:blip r:embed="rId3">
            <a:alphaModFix/>
          </a:blip>
          <a:stretch>
            <a:fillRect/>
          </a:stretch>
        </p:blipFill>
        <p:spPr>
          <a:xfrm>
            <a:off x="311700" y="1181100"/>
            <a:ext cx="3695700" cy="2781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216425"/>
            <a:ext cx="8520600" cy="572700"/>
          </a:xfrm>
          <a:prstGeom prst="rect">
            <a:avLst/>
          </a:prstGeom>
        </p:spPr>
        <p:txBody>
          <a:bodyPr anchorCtr="0" anchor="t" bIns="91425" lIns="91425" rIns="91425" wrap="square" tIns="91425">
            <a:noAutofit/>
          </a:bodyPr>
          <a:lstStyle/>
          <a:p>
            <a:pPr indent="0" lvl="0" marL="0">
              <a:spcBef>
                <a:spcPts val="0"/>
              </a:spcBef>
              <a:buNone/>
            </a:pPr>
            <a:r>
              <a:rPr b="1" lang="en">
                <a:solidFill>
                  <a:schemeClr val="lt2"/>
                </a:solidFill>
                <a:latin typeface="Pontano Sans"/>
                <a:ea typeface="Pontano Sans"/>
                <a:cs typeface="Pontano Sans"/>
                <a:sym typeface="Pontano Sans"/>
              </a:rPr>
              <a:t>Ways to Describe Location</a:t>
            </a:r>
          </a:p>
        </p:txBody>
      </p:sp>
      <p:pic>
        <p:nvPicPr>
          <p:cNvPr descr="Image result for cartesian coordinates" id="143" name="Shape 143"/>
          <p:cNvPicPr preferRelativeResize="0"/>
          <p:nvPr/>
        </p:nvPicPr>
        <p:blipFill>
          <a:blip r:embed="rId3">
            <a:alphaModFix/>
          </a:blip>
          <a:stretch>
            <a:fillRect/>
          </a:stretch>
        </p:blipFill>
        <p:spPr>
          <a:xfrm>
            <a:off x="76200" y="1018979"/>
            <a:ext cx="3359700" cy="3121721"/>
          </a:xfrm>
          <a:prstGeom prst="rect">
            <a:avLst/>
          </a:prstGeom>
          <a:noFill/>
          <a:ln>
            <a:noFill/>
          </a:ln>
        </p:spPr>
      </p:pic>
      <p:pic>
        <p:nvPicPr>
          <p:cNvPr descr="Image result for spherical coordinates" id="144" name="Shape 144"/>
          <p:cNvPicPr preferRelativeResize="0"/>
          <p:nvPr/>
        </p:nvPicPr>
        <p:blipFill>
          <a:blip r:embed="rId4">
            <a:alphaModFix/>
          </a:blip>
          <a:stretch>
            <a:fillRect/>
          </a:stretch>
        </p:blipFill>
        <p:spPr>
          <a:xfrm>
            <a:off x="3094925" y="1830450"/>
            <a:ext cx="3121725" cy="3121725"/>
          </a:xfrm>
          <a:prstGeom prst="rect">
            <a:avLst/>
          </a:prstGeom>
          <a:noFill/>
          <a:ln>
            <a:noFill/>
          </a:ln>
        </p:spPr>
      </p:pic>
      <p:pic>
        <p:nvPicPr>
          <p:cNvPr descr="Image result for cylindrical coordinates" id="145" name="Shape 145"/>
          <p:cNvPicPr preferRelativeResize="0"/>
          <p:nvPr/>
        </p:nvPicPr>
        <p:blipFill>
          <a:blip r:embed="rId5">
            <a:alphaModFix/>
          </a:blip>
          <a:stretch>
            <a:fillRect/>
          </a:stretch>
        </p:blipFill>
        <p:spPr>
          <a:xfrm>
            <a:off x="6193525" y="653950"/>
            <a:ext cx="2847900" cy="3518000"/>
          </a:xfrm>
          <a:prstGeom prst="rect">
            <a:avLst/>
          </a:prstGeom>
          <a:noFill/>
          <a:ln>
            <a:noFill/>
          </a:ln>
        </p:spPr>
      </p:pic>
      <p:sp>
        <p:nvSpPr>
          <p:cNvPr id="146" name="Shape 146"/>
          <p:cNvSpPr txBox="1"/>
          <p:nvPr/>
        </p:nvSpPr>
        <p:spPr>
          <a:xfrm>
            <a:off x="480900" y="4171950"/>
            <a:ext cx="2550300" cy="313200"/>
          </a:xfrm>
          <a:prstGeom prst="rect">
            <a:avLst/>
          </a:prstGeom>
          <a:noFill/>
          <a:ln>
            <a:noFill/>
          </a:ln>
        </p:spPr>
        <p:txBody>
          <a:bodyPr anchorCtr="0" anchor="t" bIns="91425" lIns="91425" rIns="91425" wrap="square" tIns="91425">
            <a:noAutofit/>
          </a:bodyPr>
          <a:lstStyle/>
          <a:p>
            <a:pPr indent="0" lvl="0" marL="0" algn="ctr">
              <a:spcBef>
                <a:spcPts val="0"/>
              </a:spcBef>
              <a:buNone/>
            </a:pPr>
            <a:r>
              <a:rPr lang="en">
                <a:latin typeface="Lato"/>
                <a:ea typeface="Lato"/>
                <a:cs typeface="Lato"/>
                <a:sym typeface="Lato"/>
              </a:rPr>
              <a:t>Cartesian Coordinates</a:t>
            </a:r>
          </a:p>
        </p:txBody>
      </p:sp>
      <p:sp>
        <p:nvSpPr>
          <p:cNvPr id="147" name="Shape 147"/>
          <p:cNvSpPr txBox="1"/>
          <p:nvPr/>
        </p:nvSpPr>
        <p:spPr>
          <a:xfrm>
            <a:off x="3296850" y="1191288"/>
            <a:ext cx="2550300" cy="3132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latin typeface="Lato"/>
                <a:ea typeface="Lato"/>
                <a:cs typeface="Lato"/>
                <a:sym typeface="Lato"/>
              </a:rPr>
              <a:t>Spherical Coordinates</a:t>
            </a:r>
          </a:p>
        </p:txBody>
      </p:sp>
      <p:sp>
        <p:nvSpPr>
          <p:cNvPr id="148" name="Shape 148"/>
          <p:cNvSpPr txBox="1"/>
          <p:nvPr/>
        </p:nvSpPr>
        <p:spPr>
          <a:xfrm>
            <a:off x="6280375" y="4140688"/>
            <a:ext cx="2550300" cy="3132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latin typeface="Lato"/>
                <a:ea typeface="Lato"/>
                <a:cs typeface="Lato"/>
                <a:sym typeface="Lato"/>
              </a:rPr>
              <a:t>Cylindrical </a:t>
            </a:r>
            <a:r>
              <a:rPr lang="en">
                <a:latin typeface="Lato"/>
                <a:ea typeface="Lato"/>
                <a:cs typeface="Lato"/>
                <a:sym typeface="Lato"/>
              </a:rPr>
              <a:t>Coordinates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216425"/>
            <a:ext cx="85206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Formulas</a:t>
            </a:r>
          </a:p>
        </p:txBody>
      </p:sp>
      <p:sp>
        <p:nvSpPr>
          <p:cNvPr id="154" name="Shape 154"/>
          <p:cNvSpPr txBox="1"/>
          <p:nvPr>
            <p:ph idx="1" type="body"/>
          </p:nvPr>
        </p:nvSpPr>
        <p:spPr>
          <a:xfrm>
            <a:off x="1408800" y="3417875"/>
            <a:ext cx="67269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Font typeface="Pontano Sans"/>
              <a:buChar char="●"/>
            </a:pPr>
            <a:r>
              <a:rPr lang="en">
                <a:latin typeface="Pontano Sans"/>
                <a:ea typeface="Pontano Sans"/>
                <a:cs typeface="Pontano Sans"/>
                <a:sym typeface="Pontano Sans"/>
              </a:rPr>
              <a:t>Velocity= rate at which position changes with time</a:t>
            </a:r>
          </a:p>
          <a:p>
            <a:pPr indent="-342900" lvl="0" marL="457200" rtl="0">
              <a:spcBef>
                <a:spcPts val="0"/>
              </a:spcBef>
              <a:buSzPts val="1800"/>
              <a:buFont typeface="Pontano Sans"/>
              <a:buChar char="●"/>
            </a:pPr>
            <a:r>
              <a:rPr lang="en">
                <a:latin typeface="Pontano Sans"/>
                <a:ea typeface="Pontano Sans"/>
                <a:cs typeface="Pontano Sans"/>
                <a:sym typeface="Pontano Sans"/>
              </a:rPr>
              <a:t>Change in </a:t>
            </a:r>
            <a:r>
              <a:rPr i="1" lang="en">
                <a:latin typeface="Pontano Sans"/>
                <a:ea typeface="Pontano Sans"/>
                <a:cs typeface="Pontano Sans"/>
                <a:sym typeface="Pontano Sans"/>
              </a:rPr>
              <a:t>x</a:t>
            </a:r>
            <a:r>
              <a:rPr lang="en">
                <a:latin typeface="Pontano Sans"/>
                <a:ea typeface="Pontano Sans"/>
                <a:cs typeface="Pontano Sans"/>
                <a:sym typeface="Pontano Sans"/>
              </a:rPr>
              <a:t> over change in time</a:t>
            </a:r>
          </a:p>
        </p:txBody>
      </p:sp>
      <p:sp>
        <p:nvSpPr>
          <p:cNvPr id="155" name="Shape 155"/>
          <p:cNvSpPr txBox="1"/>
          <p:nvPr/>
        </p:nvSpPr>
        <p:spPr>
          <a:xfrm>
            <a:off x="1551450" y="1245025"/>
            <a:ext cx="6041100" cy="856500"/>
          </a:xfrm>
          <a:prstGeom prst="rect">
            <a:avLst/>
          </a:prstGeom>
          <a:noFill/>
          <a:ln>
            <a:noFill/>
          </a:ln>
        </p:spPr>
        <p:txBody>
          <a:bodyPr anchorCtr="0" anchor="t" bIns="91425" lIns="91425" rIns="91425" wrap="square" tIns="91425">
            <a:noAutofit/>
          </a:bodyPr>
          <a:lstStyle/>
          <a:p>
            <a:pPr indent="0" lvl="0" marL="0" algn="ctr">
              <a:spcBef>
                <a:spcPts val="0"/>
              </a:spcBef>
              <a:buNone/>
            </a:pPr>
            <a:r>
              <a:rPr lang="en" sz="9600">
                <a:latin typeface="Average"/>
                <a:ea typeface="Average"/>
                <a:cs typeface="Average"/>
                <a:sym typeface="Average"/>
              </a:rPr>
              <a:t>v=dx/dt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311700" y="216425"/>
            <a:ext cx="8520600" cy="572700"/>
          </a:xfrm>
          <a:prstGeom prst="rect">
            <a:avLst/>
          </a:prstGeom>
        </p:spPr>
        <p:txBody>
          <a:bodyPr anchorCtr="0" anchor="t" bIns="91425" lIns="91425" rIns="91425" wrap="square" tIns="91425">
            <a:noAutofit/>
          </a:bodyPr>
          <a:lstStyle/>
          <a:p>
            <a:pPr indent="0" lvl="0" marL="0" rtl="0">
              <a:spcBef>
                <a:spcPts val="0"/>
              </a:spcBef>
              <a:buNone/>
            </a:pPr>
            <a:r>
              <a:rPr b="1" lang="en">
                <a:solidFill>
                  <a:schemeClr val="lt2"/>
                </a:solidFill>
                <a:latin typeface="Pontano Sans"/>
                <a:ea typeface="Pontano Sans"/>
                <a:cs typeface="Pontano Sans"/>
                <a:sym typeface="Pontano Sans"/>
              </a:rPr>
              <a:t>Practice</a:t>
            </a:r>
          </a:p>
        </p:txBody>
      </p:sp>
      <p:pic>
        <p:nvPicPr>
          <p:cNvPr descr="Image result for graph" id="161" name="Shape 161"/>
          <p:cNvPicPr preferRelativeResize="0"/>
          <p:nvPr/>
        </p:nvPicPr>
        <p:blipFill rotWithShape="1">
          <a:blip r:embed="rId3">
            <a:alphaModFix/>
          </a:blip>
          <a:srcRect b="41938" l="45349" r="0" t="0"/>
          <a:stretch/>
        </p:blipFill>
        <p:spPr>
          <a:xfrm>
            <a:off x="464100" y="921825"/>
            <a:ext cx="5690074" cy="3734400"/>
          </a:xfrm>
          <a:prstGeom prst="rect">
            <a:avLst/>
          </a:prstGeom>
          <a:noFill/>
          <a:ln>
            <a:noFill/>
          </a:ln>
        </p:spPr>
      </p:pic>
      <p:sp>
        <p:nvSpPr>
          <p:cNvPr id="162" name="Shape 162"/>
          <p:cNvSpPr txBox="1"/>
          <p:nvPr/>
        </p:nvSpPr>
        <p:spPr>
          <a:xfrm>
            <a:off x="6466200" y="1307975"/>
            <a:ext cx="2366100" cy="856500"/>
          </a:xfrm>
          <a:prstGeom prst="rect">
            <a:avLst/>
          </a:prstGeom>
          <a:noFill/>
          <a:ln>
            <a:noFill/>
          </a:ln>
        </p:spPr>
        <p:txBody>
          <a:bodyPr anchorCtr="0" anchor="t" bIns="91425" lIns="91425" rIns="91425" wrap="square" tIns="91425">
            <a:noAutofit/>
          </a:bodyPr>
          <a:lstStyle/>
          <a:p>
            <a:pPr indent="0" lvl="0" marL="0">
              <a:spcBef>
                <a:spcPts val="0"/>
              </a:spcBef>
              <a:buNone/>
            </a:pPr>
            <a:r>
              <a:rPr lang="en" sz="1800">
                <a:solidFill>
                  <a:schemeClr val="accent3"/>
                </a:solidFill>
                <a:latin typeface="Pontano Sans"/>
                <a:ea typeface="Pontano Sans"/>
                <a:cs typeface="Pontano Sans"/>
                <a:sym typeface="Pontano Sans"/>
              </a:rPr>
              <a:t>Find the velocities of segments AB, BC, and CD.</a:t>
            </a:r>
          </a:p>
          <a:p>
            <a:pPr indent="0" lvl="0" marL="0">
              <a:spcBef>
                <a:spcPts val="0"/>
              </a:spcBef>
              <a:buNone/>
            </a:pPr>
            <a:r>
              <a:t/>
            </a:r>
            <a:endParaRPr sz="1800">
              <a:solidFill>
                <a:schemeClr val="accent3"/>
              </a:solidFill>
              <a:latin typeface="Pontano Sans"/>
              <a:ea typeface="Pontano Sans"/>
              <a:cs typeface="Pontano Sans"/>
              <a:sym typeface="Pontano Sans"/>
            </a:endParaRPr>
          </a:p>
          <a:p>
            <a:pPr indent="0" lvl="0" marL="0">
              <a:spcBef>
                <a:spcPts val="0"/>
              </a:spcBef>
              <a:buNone/>
            </a:pPr>
            <a:r>
              <a:t/>
            </a:r>
            <a:endParaRPr sz="1800">
              <a:solidFill>
                <a:schemeClr val="accent3"/>
              </a:solidFill>
              <a:latin typeface="Pontano Sans"/>
              <a:ea typeface="Pontano Sans"/>
              <a:cs typeface="Pontano Sans"/>
              <a:sym typeface="Pontano Sans"/>
            </a:endParaRPr>
          </a:p>
          <a:p>
            <a:pPr indent="0" lvl="0" marL="0">
              <a:spcBef>
                <a:spcPts val="0"/>
              </a:spcBef>
              <a:buNone/>
            </a:pPr>
            <a:r>
              <a:t/>
            </a:r>
            <a:endParaRPr sz="1800">
              <a:solidFill>
                <a:schemeClr val="accent3"/>
              </a:solidFill>
              <a:latin typeface="Pontano Sans"/>
              <a:ea typeface="Pontano Sans"/>
              <a:cs typeface="Pontano Sans"/>
              <a:sym typeface="Pontano Sans"/>
            </a:endParaRPr>
          </a:p>
        </p:txBody>
      </p:sp>
      <p:sp>
        <p:nvSpPr>
          <p:cNvPr id="163" name="Shape 163"/>
          <p:cNvSpPr txBox="1"/>
          <p:nvPr/>
        </p:nvSpPr>
        <p:spPr>
          <a:xfrm>
            <a:off x="2463925" y="4656225"/>
            <a:ext cx="2475600" cy="8565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solidFill>
                  <a:schemeClr val="accent3"/>
                </a:solidFill>
                <a:latin typeface="Pontano Sans"/>
                <a:ea typeface="Pontano Sans"/>
                <a:cs typeface="Pontano Sans"/>
                <a:sym typeface="Pontano Sans"/>
              </a:rPr>
              <a:t>Time (sec)</a:t>
            </a:r>
          </a:p>
        </p:txBody>
      </p:sp>
      <p:sp>
        <p:nvSpPr>
          <p:cNvPr id="164" name="Shape 164"/>
          <p:cNvSpPr txBox="1"/>
          <p:nvPr/>
        </p:nvSpPr>
        <p:spPr>
          <a:xfrm rot="-5400000">
            <a:off x="-798225" y="1914900"/>
            <a:ext cx="2475600" cy="8565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800">
                <a:solidFill>
                  <a:schemeClr val="accent3"/>
                </a:solidFill>
                <a:latin typeface="Pontano Sans"/>
                <a:ea typeface="Pontano Sans"/>
                <a:cs typeface="Pontano Sans"/>
                <a:sym typeface="Pontano Sans"/>
              </a:rPr>
              <a:t>Distance (meters)</a:t>
            </a:r>
          </a:p>
        </p:txBody>
      </p:sp>
      <p:cxnSp>
        <p:nvCxnSpPr>
          <p:cNvPr id="165" name="Shape 165"/>
          <p:cNvCxnSpPr/>
          <p:nvPr/>
        </p:nvCxnSpPr>
        <p:spPr>
          <a:xfrm flipH="1" rot="10800000">
            <a:off x="926125" y="2618850"/>
            <a:ext cx="1567200" cy="1510200"/>
          </a:xfrm>
          <a:prstGeom prst="straightConnector1">
            <a:avLst/>
          </a:prstGeom>
          <a:noFill/>
          <a:ln cap="flat" cmpd="sng" w="28575">
            <a:solidFill>
              <a:srgbClr val="000000"/>
            </a:solidFill>
            <a:prstDash val="solid"/>
            <a:round/>
            <a:headEnd len="lg" w="lg" type="none"/>
            <a:tailEnd len="lg" w="lg" type="none"/>
          </a:ln>
        </p:spPr>
      </p:cxnSp>
      <p:cxnSp>
        <p:nvCxnSpPr>
          <p:cNvPr id="166" name="Shape 166"/>
          <p:cNvCxnSpPr/>
          <p:nvPr/>
        </p:nvCxnSpPr>
        <p:spPr>
          <a:xfrm>
            <a:off x="2464900" y="2604525"/>
            <a:ext cx="1539000" cy="14100"/>
          </a:xfrm>
          <a:prstGeom prst="straightConnector1">
            <a:avLst/>
          </a:prstGeom>
          <a:noFill/>
          <a:ln cap="flat" cmpd="sng" w="28575">
            <a:solidFill>
              <a:srgbClr val="000000"/>
            </a:solidFill>
            <a:prstDash val="solid"/>
            <a:round/>
            <a:headEnd len="lg" w="lg" type="none"/>
            <a:tailEnd len="lg" w="lg" type="none"/>
          </a:ln>
        </p:spPr>
      </p:cxnSp>
      <p:cxnSp>
        <p:nvCxnSpPr>
          <p:cNvPr id="167" name="Shape 167"/>
          <p:cNvCxnSpPr/>
          <p:nvPr/>
        </p:nvCxnSpPr>
        <p:spPr>
          <a:xfrm>
            <a:off x="3989425" y="2633025"/>
            <a:ext cx="1539000" cy="1510500"/>
          </a:xfrm>
          <a:prstGeom prst="straightConnector1">
            <a:avLst/>
          </a:prstGeom>
          <a:noFill/>
          <a:ln cap="flat" cmpd="sng" w="28575">
            <a:solidFill>
              <a:srgbClr val="000000"/>
            </a:solidFill>
            <a:prstDash val="solid"/>
            <a:round/>
            <a:headEnd len="lg" w="lg" type="none"/>
            <a:tailEnd len="lg" w="lg" type="none"/>
          </a:ln>
        </p:spPr>
      </p:cxnSp>
      <p:sp>
        <p:nvSpPr>
          <p:cNvPr id="168" name="Shape 168"/>
          <p:cNvSpPr/>
          <p:nvPr/>
        </p:nvSpPr>
        <p:spPr>
          <a:xfrm>
            <a:off x="2389400" y="248935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169" name="Shape 169"/>
          <p:cNvSpPr/>
          <p:nvPr/>
        </p:nvSpPr>
        <p:spPr>
          <a:xfrm>
            <a:off x="3913400" y="248935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170" name="Shape 170"/>
          <p:cNvSpPr/>
          <p:nvPr/>
        </p:nvSpPr>
        <p:spPr>
          <a:xfrm>
            <a:off x="867825" y="404630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171" name="Shape 171"/>
          <p:cNvSpPr/>
          <p:nvPr/>
        </p:nvSpPr>
        <p:spPr>
          <a:xfrm>
            <a:off x="5431275" y="4046300"/>
            <a:ext cx="176100" cy="201300"/>
          </a:xfrm>
          <a:prstGeom prst="ellipse">
            <a:avLst/>
          </a:prstGeom>
          <a:solidFill>
            <a:srgbClr val="0000FF"/>
          </a:solidFill>
          <a:ln>
            <a:noFill/>
          </a:ln>
        </p:spPr>
        <p:txBody>
          <a:bodyPr anchorCtr="0" anchor="ctr" bIns="91425" lIns="91425" rIns="91425" wrap="square" tIns="91425">
            <a:noAutofit/>
          </a:bodyPr>
          <a:lstStyle/>
          <a:p>
            <a:pPr indent="0" lvl="0" marL="0">
              <a:spcBef>
                <a:spcPts val="0"/>
              </a:spcBef>
              <a:buNone/>
            </a:pPr>
            <a:r>
              <a:t/>
            </a:r>
            <a:endParaRPr/>
          </a:p>
        </p:txBody>
      </p:sp>
      <p:sp>
        <p:nvSpPr>
          <p:cNvPr id="172" name="Shape 172"/>
          <p:cNvSpPr txBox="1"/>
          <p:nvPr/>
        </p:nvSpPr>
        <p:spPr>
          <a:xfrm>
            <a:off x="2113700" y="2251550"/>
            <a:ext cx="350100" cy="2013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
        <p:nvSpPr>
          <p:cNvPr id="173" name="Shape 173"/>
          <p:cNvSpPr txBox="1"/>
          <p:nvPr/>
        </p:nvSpPr>
        <p:spPr>
          <a:xfrm>
            <a:off x="683625" y="3722850"/>
            <a:ext cx="436500" cy="330000"/>
          </a:xfrm>
          <a:prstGeom prst="rect">
            <a:avLst/>
          </a:prstGeom>
          <a:noFill/>
          <a:ln>
            <a:noFill/>
          </a:ln>
        </p:spPr>
        <p:txBody>
          <a:bodyPr anchorCtr="0" anchor="t" bIns="91425" lIns="91425" rIns="91425" wrap="square" tIns="91425">
            <a:noAutofit/>
          </a:bodyPr>
          <a:lstStyle/>
          <a:p>
            <a:pPr indent="0" lvl="0" marL="0">
              <a:spcBef>
                <a:spcPts val="0"/>
              </a:spcBef>
              <a:buNone/>
            </a:pPr>
            <a:r>
              <a:rPr b="1" lang="en" sz="1800">
                <a:latin typeface="Pontano Sans"/>
                <a:ea typeface="Pontano Sans"/>
                <a:cs typeface="Pontano Sans"/>
                <a:sym typeface="Pontano Sans"/>
              </a:rPr>
              <a:t>A</a:t>
            </a:r>
          </a:p>
        </p:txBody>
      </p:sp>
      <p:sp>
        <p:nvSpPr>
          <p:cNvPr id="174" name="Shape 174"/>
          <p:cNvSpPr txBox="1"/>
          <p:nvPr/>
        </p:nvSpPr>
        <p:spPr>
          <a:xfrm>
            <a:off x="2335400" y="2101950"/>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B</a:t>
            </a:r>
          </a:p>
        </p:txBody>
      </p:sp>
      <p:sp>
        <p:nvSpPr>
          <p:cNvPr id="175" name="Shape 175"/>
          <p:cNvSpPr txBox="1"/>
          <p:nvPr/>
        </p:nvSpPr>
        <p:spPr>
          <a:xfrm>
            <a:off x="3837200" y="208827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C</a:t>
            </a:r>
          </a:p>
        </p:txBody>
      </p:sp>
      <p:sp>
        <p:nvSpPr>
          <p:cNvPr id="176" name="Shape 176"/>
          <p:cNvSpPr txBox="1"/>
          <p:nvPr/>
        </p:nvSpPr>
        <p:spPr>
          <a:xfrm>
            <a:off x="5377275" y="3663125"/>
            <a:ext cx="436500" cy="3300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1800">
                <a:latin typeface="Pontano Sans"/>
                <a:ea typeface="Pontano Sans"/>
                <a:cs typeface="Pontano Sans"/>
                <a:sym typeface="Pontano Sans"/>
              </a:rPr>
              <a:t>D</a:t>
            </a: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