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Anton"/>
      <p:regular r:id="rId13"/>
    </p:embeddedFont>
    <p:embeddedFont>
      <p:font typeface="Fredericka the Great"/>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nton-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font" Target="fonts/FrederickatheGreat-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rPr lang="en" sz="1800"/>
              <a:t>The mass and shape of an object does not </a:t>
            </a:r>
            <a:r>
              <a:rPr lang="en" sz="1800"/>
              <a:t>affect</a:t>
            </a:r>
            <a:r>
              <a:rPr lang="en" sz="1800"/>
              <a:t> the motion. And with whatever </a:t>
            </a:r>
          </a:p>
          <a:p>
            <a:pPr indent="0" lvl="0" marL="0">
              <a:spcBef>
                <a:spcPts val="0"/>
              </a:spcBef>
              <a:buNone/>
            </a:pPr>
            <a:r>
              <a:rPr lang="en" sz="1800"/>
              <a:t>factors</a:t>
            </a:r>
            <a:r>
              <a:rPr lang="en" sz="1800"/>
              <a:t> of time, velocity, and distance the object will always have an acceleration</a:t>
            </a:r>
          </a:p>
          <a:p>
            <a:pPr indent="0" lvl="0" marL="0">
              <a:spcBef>
                <a:spcPts val="0"/>
              </a:spcBef>
              <a:buNone/>
            </a:pPr>
            <a:r>
              <a:rPr lang="en" sz="1800"/>
              <a:t> of 9.8m/s falling. If the acceleration is constant, the velocity increases linearly(like shown in the graph).</a:t>
            </a:r>
          </a:p>
          <a:p>
            <a:pPr indent="0" lvl="0" marL="0">
              <a:spcBef>
                <a:spcPts val="0"/>
              </a:spcBef>
              <a:buNone/>
            </a:pPr>
            <a:r>
              <a:rPr lang="en" sz="1800"/>
              <a:t> But linear motion can be shown in many ways, differing from size, direction, and </a:t>
            </a:r>
          </a:p>
          <a:p>
            <a:pPr indent="0" lvl="0" marL="0">
              <a:spcBef>
                <a:spcPts val="0"/>
              </a:spcBef>
              <a:buNone/>
            </a:pPr>
            <a:r>
              <a:rPr lang="en" sz="1800"/>
              <a:t>location. But that direction would have to be going in a straight line. There are many </a:t>
            </a:r>
          </a:p>
          <a:p>
            <a:pPr indent="0" lvl="0" marL="0">
              <a:spcBef>
                <a:spcPts val="0"/>
              </a:spcBef>
              <a:buNone/>
            </a:pPr>
            <a:r>
              <a:rPr lang="en" sz="1800"/>
              <a:t>examples of linear motion.</a:t>
            </a:r>
            <a:r>
              <a:rPr lang="en" sz="1800"/>
              <a:t> From a bullet flying to a bowling ball being rolled. From a </a:t>
            </a:r>
          </a:p>
          <a:p>
            <a:pPr indent="0" lvl="0" marL="0">
              <a:spcBef>
                <a:spcPts val="0"/>
              </a:spcBef>
              <a:buNone/>
            </a:pPr>
            <a:r>
              <a:rPr lang="en" sz="1800"/>
              <a:t>race to a marching band marching. From a swimmer to a train moving on a track. These </a:t>
            </a:r>
          </a:p>
          <a:p>
            <a:pPr indent="0" lvl="0" marL="0">
              <a:spcBef>
                <a:spcPts val="0"/>
              </a:spcBef>
              <a:buNone/>
            </a:pPr>
            <a:r>
              <a:rPr lang="en" sz="1800"/>
              <a:t>are all some of the many examples of linear motion in life.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rPr lang="en"/>
              <a:t>These two objects are in a </a:t>
            </a:r>
            <a:r>
              <a:rPr lang="en"/>
              <a:t>vacuum</a:t>
            </a:r>
            <a:r>
              <a:rPr lang="en"/>
              <a:t> chamber. There is not air in a </a:t>
            </a:r>
            <a:r>
              <a:rPr lang="en"/>
              <a:t>vacuum</a:t>
            </a:r>
            <a:r>
              <a:rPr lang="en"/>
              <a:t> </a:t>
            </a:r>
            <a:r>
              <a:rPr lang="en"/>
              <a:t>chamber.</a:t>
            </a:r>
            <a:r>
              <a:rPr lang="en"/>
              <a:t> Since there is no air, there is no air resistance. Because of this, all objects fall at the same rate. It does not depend on their weight or their size or shape, everything in the </a:t>
            </a:r>
            <a:r>
              <a:rPr lang="en"/>
              <a:t>vacuum</a:t>
            </a:r>
            <a:r>
              <a:rPr lang="en"/>
              <a:t> chamber will fall at the same rate. This rate is 9.8 meters per second.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7.jpg"/><Relationship Id="rId4" Type="http://schemas.openxmlformats.org/officeDocument/2006/relationships/image" Target="../media/image9.jpg"/><Relationship Id="rId10" Type="http://schemas.openxmlformats.org/officeDocument/2006/relationships/image" Target="../media/image4.jpg"/><Relationship Id="rId9" Type="http://schemas.openxmlformats.org/officeDocument/2006/relationships/image" Target="../media/image2.jpg"/><Relationship Id="rId5" Type="http://schemas.openxmlformats.org/officeDocument/2006/relationships/image" Target="../media/image1.png"/><Relationship Id="rId6" Type="http://schemas.openxmlformats.org/officeDocument/2006/relationships/image" Target="../media/image3.jpg"/><Relationship Id="rId7" Type="http://schemas.openxmlformats.org/officeDocument/2006/relationships/image" Target="../media/image8.jpg"/><Relationship Id="rId8"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LR966XM8Nug" TargetMode="Externa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grc.nasa.gov/www/k-12/airplane/mofall.html" TargetMode="External"/><Relationship Id="rId4" Type="http://schemas.openxmlformats.org/officeDocument/2006/relationships/hyperlink" Target="http://www.britannica.com/science/linear-motion" TargetMode="External"/><Relationship Id="rId5" Type="http://schemas.openxmlformats.org/officeDocument/2006/relationships/hyperlink" Target="http://www.revisionworld.com/a2-level-level-revision/pe-physical-education/motion-and-mechanics/types-mo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play.kahoot.it/#/?quizId=ef0dd161-b8c7-411a-b73e-5334db9c8557"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1913300" y="1395925"/>
            <a:ext cx="5601600" cy="904800"/>
          </a:xfrm>
          <a:prstGeom prst="rect">
            <a:avLst/>
          </a:prstGeom>
        </p:spPr>
        <p:txBody>
          <a:bodyPr anchorCtr="0" anchor="b" bIns="91425" lIns="91425" rIns="91425" wrap="square" tIns="91425">
            <a:noAutofit/>
          </a:bodyPr>
          <a:lstStyle/>
          <a:p>
            <a:pPr indent="0" lvl="0" marL="0">
              <a:spcBef>
                <a:spcPts val="0"/>
              </a:spcBef>
              <a:buNone/>
            </a:pPr>
            <a:r>
              <a:rPr lang="en">
                <a:latin typeface="Fredericka the Great"/>
                <a:ea typeface="Fredericka the Great"/>
                <a:cs typeface="Fredericka the Great"/>
                <a:sym typeface="Fredericka the Great"/>
              </a:rPr>
              <a:t>Linear Motion</a:t>
            </a:r>
          </a:p>
        </p:txBody>
      </p:sp>
      <p:sp>
        <p:nvSpPr>
          <p:cNvPr id="55" name="Shape 55"/>
          <p:cNvSpPr txBox="1"/>
          <p:nvPr>
            <p:ph idx="1" type="subTitle"/>
          </p:nvPr>
        </p:nvSpPr>
        <p:spPr>
          <a:xfrm>
            <a:off x="2119675" y="2300725"/>
            <a:ext cx="5045700" cy="792600"/>
          </a:xfrm>
          <a:prstGeom prst="rect">
            <a:avLst/>
          </a:prstGeom>
        </p:spPr>
        <p:txBody>
          <a:bodyPr anchorCtr="0" anchor="t" bIns="91425" lIns="91425" rIns="91425" wrap="square" tIns="91425">
            <a:noAutofit/>
          </a:bodyPr>
          <a:lstStyle/>
          <a:p>
            <a:pPr indent="0" lvl="0" marL="0">
              <a:spcBef>
                <a:spcPts val="0"/>
              </a:spcBef>
              <a:buNone/>
            </a:pPr>
            <a:r>
              <a:rPr lang="en">
                <a:latin typeface="Fredericka the Great"/>
                <a:ea typeface="Fredericka the Great"/>
                <a:cs typeface="Fredericka the Great"/>
                <a:sym typeface="Fredericka the Great"/>
              </a:rPr>
              <a:t>Act II, Scene I-II</a:t>
            </a:r>
          </a:p>
        </p:txBody>
      </p:sp>
      <p:sp>
        <p:nvSpPr>
          <p:cNvPr id="56" name="Shape 56"/>
          <p:cNvSpPr txBox="1"/>
          <p:nvPr/>
        </p:nvSpPr>
        <p:spPr>
          <a:xfrm>
            <a:off x="2004800" y="3093325"/>
            <a:ext cx="5510100" cy="753600"/>
          </a:xfrm>
          <a:prstGeom prst="rect">
            <a:avLst/>
          </a:prstGeom>
          <a:noFill/>
          <a:ln>
            <a:noFill/>
          </a:ln>
        </p:spPr>
        <p:txBody>
          <a:bodyPr anchorCtr="0" anchor="t" bIns="91425" lIns="91425" rIns="91425" wrap="square" tIns="91425">
            <a:noAutofit/>
          </a:bodyPr>
          <a:lstStyle/>
          <a:p>
            <a:pPr indent="0" lvl="0" marL="0" algn="ctr">
              <a:spcBef>
                <a:spcPts val="0"/>
              </a:spcBef>
              <a:buNone/>
            </a:pPr>
            <a:r>
              <a:rPr lang="en">
                <a:latin typeface="Fredericka the Great"/>
                <a:ea typeface="Fredericka the Great"/>
                <a:cs typeface="Fredericka the Great"/>
                <a:sym typeface="Fredericka the Great"/>
              </a:rPr>
              <a:t>By: Melissa Le, Kai Monn, Ryan Morgan, Ava Gabriel, Cailey McLurkin, Isaac Beliz</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pic>
        <p:nvPicPr>
          <p:cNvPr descr="Image result for linear motion everyday examples" id="61" name="Shape 61"/>
          <p:cNvPicPr preferRelativeResize="0"/>
          <p:nvPr/>
        </p:nvPicPr>
        <p:blipFill>
          <a:blip r:embed="rId3">
            <a:alphaModFix/>
          </a:blip>
          <a:stretch>
            <a:fillRect/>
          </a:stretch>
        </p:blipFill>
        <p:spPr>
          <a:xfrm>
            <a:off x="3758034" y="1875300"/>
            <a:ext cx="2640357" cy="1478600"/>
          </a:xfrm>
          <a:prstGeom prst="rect">
            <a:avLst/>
          </a:prstGeom>
          <a:noFill/>
          <a:ln>
            <a:noFill/>
          </a:ln>
        </p:spPr>
      </p:pic>
      <p:pic>
        <p:nvPicPr>
          <p:cNvPr descr="Image result for a bullet shot from a gun" id="62" name="Shape 62"/>
          <p:cNvPicPr preferRelativeResize="0"/>
          <p:nvPr/>
        </p:nvPicPr>
        <p:blipFill>
          <a:blip r:embed="rId4">
            <a:alphaModFix/>
          </a:blip>
          <a:stretch>
            <a:fillRect/>
          </a:stretch>
        </p:blipFill>
        <p:spPr>
          <a:xfrm>
            <a:off x="5886450" y="40252"/>
            <a:ext cx="3162300" cy="1779023"/>
          </a:xfrm>
          <a:prstGeom prst="rect">
            <a:avLst/>
          </a:prstGeom>
          <a:noFill/>
          <a:ln>
            <a:noFill/>
          </a:ln>
        </p:spPr>
      </p:pic>
      <p:pic>
        <p:nvPicPr>
          <p:cNvPr id="63" name="Shape 63"/>
          <p:cNvPicPr preferRelativeResize="0"/>
          <p:nvPr/>
        </p:nvPicPr>
        <p:blipFill>
          <a:blip r:embed="rId5">
            <a:alphaModFix/>
          </a:blip>
          <a:stretch>
            <a:fillRect/>
          </a:stretch>
        </p:blipFill>
        <p:spPr>
          <a:xfrm>
            <a:off x="526738" y="1390625"/>
            <a:ext cx="3162300" cy="1905000"/>
          </a:xfrm>
          <a:prstGeom prst="rect">
            <a:avLst/>
          </a:prstGeom>
          <a:noFill/>
          <a:ln>
            <a:noFill/>
          </a:ln>
        </p:spPr>
      </p:pic>
      <p:pic>
        <p:nvPicPr>
          <p:cNvPr descr="Image result for parade of soldiers" id="64" name="Shape 64"/>
          <p:cNvPicPr preferRelativeResize="0"/>
          <p:nvPr/>
        </p:nvPicPr>
        <p:blipFill>
          <a:blip r:embed="rId6">
            <a:alphaModFix/>
          </a:blip>
          <a:stretch>
            <a:fillRect/>
          </a:stretch>
        </p:blipFill>
        <p:spPr>
          <a:xfrm>
            <a:off x="6486525" y="3612475"/>
            <a:ext cx="2550802" cy="1478600"/>
          </a:xfrm>
          <a:prstGeom prst="rect">
            <a:avLst/>
          </a:prstGeom>
          <a:noFill/>
          <a:ln>
            <a:noFill/>
          </a:ln>
        </p:spPr>
      </p:pic>
      <p:pic>
        <p:nvPicPr>
          <p:cNvPr descr="Image result for an object being dropped" id="65" name="Shape 65"/>
          <p:cNvPicPr preferRelativeResize="0"/>
          <p:nvPr/>
        </p:nvPicPr>
        <p:blipFill>
          <a:blip r:embed="rId7">
            <a:alphaModFix/>
          </a:blip>
          <a:stretch>
            <a:fillRect/>
          </a:stretch>
        </p:blipFill>
        <p:spPr>
          <a:xfrm>
            <a:off x="2525500" y="57150"/>
            <a:ext cx="3279852" cy="1762125"/>
          </a:xfrm>
          <a:prstGeom prst="rect">
            <a:avLst/>
          </a:prstGeom>
          <a:noFill/>
          <a:ln>
            <a:noFill/>
          </a:ln>
        </p:spPr>
      </p:pic>
      <p:pic>
        <p:nvPicPr>
          <p:cNvPr descr="Image result for a train on a straight track" id="66" name="Shape 66"/>
          <p:cNvPicPr preferRelativeResize="0"/>
          <p:nvPr/>
        </p:nvPicPr>
        <p:blipFill>
          <a:blip r:embed="rId8">
            <a:alphaModFix/>
          </a:blip>
          <a:stretch>
            <a:fillRect/>
          </a:stretch>
        </p:blipFill>
        <p:spPr>
          <a:xfrm>
            <a:off x="3974399" y="3409924"/>
            <a:ext cx="2423998" cy="1648675"/>
          </a:xfrm>
          <a:prstGeom prst="rect">
            <a:avLst/>
          </a:prstGeom>
          <a:noFill/>
          <a:ln>
            <a:noFill/>
          </a:ln>
        </p:spPr>
      </p:pic>
      <p:pic>
        <p:nvPicPr>
          <p:cNvPr descr="Image result for man swimming in a straight line" id="67" name="Shape 67"/>
          <p:cNvPicPr preferRelativeResize="0"/>
          <p:nvPr/>
        </p:nvPicPr>
        <p:blipFill>
          <a:blip r:embed="rId9">
            <a:alphaModFix/>
          </a:blip>
          <a:stretch>
            <a:fillRect/>
          </a:stretch>
        </p:blipFill>
        <p:spPr>
          <a:xfrm>
            <a:off x="6444299" y="1891538"/>
            <a:ext cx="2635259" cy="1648664"/>
          </a:xfrm>
          <a:prstGeom prst="rect">
            <a:avLst/>
          </a:prstGeom>
          <a:noFill/>
          <a:ln>
            <a:noFill/>
          </a:ln>
        </p:spPr>
      </p:pic>
      <p:pic>
        <p:nvPicPr>
          <p:cNvPr descr="Image result for linear motion everyday examples" id="68" name="Shape 68"/>
          <p:cNvPicPr preferRelativeResize="0"/>
          <p:nvPr/>
        </p:nvPicPr>
        <p:blipFill>
          <a:blip r:embed="rId10">
            <a:alphaModFix/>
          </a:blip>
          <a:stretch>
            <a:fillRect/>
          </a:stretch>
        </p:blipFill>
        <p:spPr>
          <a:xfrm>
            <a:off x="108119" y="3409925"/>
            <a:ext cx="3778157" cy="1648650"/>
          </a:xfrm>
          <a:prstGeom prst="rect">
            <a:avLst/>
          </a:prstGeom>
          <a:noFill/>
          <a:ln>
            <a:noFill/>
          </a:ln>
        </p:spPr>
      </p:pic>
      <p:sp>
        <p:nvSpPr>
          <p:cNvPr id="69" name="Shape 69"/>
          <p:cNvSpPr txBox="1"/>
          <p:nvPr>
            <p:ph type="title"/>
          </p:nvPr>
        </p:nvSpPr>
        <p:spPr>
          <a:xfrm>
            <a:off x="643725" y="295275"/>
            <a:ext cx="1454100" cy="1600200"/>
          </a:xfrm>
          <a:prstGeom prst="rect">
            <a:avLst/>
          </a:prstGeom>
        </p:spPr>
        <p:txBody>
          <a:bodyPr anchorCtr="0" anchor="t" bIns="91425" lIns="91425" rIns="91425" wrap="square" tIns="91425">
            <a:noAutofit/>
          </a:bodyPr>
          <a:lstStyle/>
          <a:p>
            <a:pPr indent="0" lvl="0" marL="0" rtl="0">
              <a:spcBef>
                <a:spcPts val="0"/>
              </a:spcBef>
              <a:buNone/>
            </a:pPr>
            <a:r>
              <a:rPr lang="en" sz="3000">
                <a:latin typeface="Anton"/>
                <a:ea typeface="Anton"/>
                <a:cs typeface="Anton"/>
                <a:sym typeface="Anton"/>
              </a:rPr>
              <a:t>Linear </a:t>
            </a:r>
          </a:p>
          <a:p>
            <a:pPr indent="0" lvl="0" marL="0" rtl="0">
              <a:spcBef>
                <a:spcPts val="0"/>
              </a:spcBef>
              <a:buNone/>
            </a:pPr>
            <a:r>
              <a:rPr lang="en" sz="3000">
                <a:latin typeface="Anton"/>
                <a:ea typeface="Anton"/>
                <a:cs typeface="Anton"/>
                <a:sym typeface="Anton"/>
              </a:rPr>
              <a:t>Motion</a:t>
            </a:r>
          </a:p>
          <a:p>
            <a:pPr indent="0" lvl="0" marL="0" rtl="0">
              <a:spcBef>
                <a:spcPts val="0"/>
              </a:spcBef>
              <a:buNone/>
            </a:pPr>
            <a:r>
              <a:rPr lang="en" sz="3000">
                <a:latin typeface="Anton"/>
                <a:ea typeface="Anton"/>
                <a:cs typeface="Anton"/>
                <a:sym typeface="Anton"/>
              </a:rPr>
              <a:t>In Life</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additive="base">
                                        <p:cTn dur="1000"/>
                                        <p:tgtEl>
                                          <p:spTgt spid="6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1000"/>
                                        <p:tgtEl>
                                          <p:spTgt spid="6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61"/>
                                        </p:tgtEl>
                                        <p:attrNameLst>
                                          <p:attrName>style.visibility</p:attrName>
                                        </p:attrNameLst>
                                      </p:cBhvr>
                                      <p:to>
                                        <p:strVal val="visible"/>
                                      </p:to>
                                    </p:set>
                                    <p:anim calcmode="lin" valueType="num">
                                      <p:cBhvr additive="base">
                                        <p:cTn dur="1100"/>
                                        <p:tgtEl>
                                          <p:spTgt spid="61"/>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1000"/>
                                        <p:tgtEl>
                                          <p:spTgt spid="6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8"/>
                                        </p:tgtEl>
                                        <p:attrNameLst>
                                          <p:attrName>style.visibility</p:attrName>
                                        </p:attrNameLst>
                                      </p:cBhvr>
                                      <p:to>
                                        <p:strVal val="visible"/>
                                      </p:to>
                                    </p:set>
                                    <p:anim calcmode="lin" valueType="num">
                                      <p:cBhvr additive="base">
                                        <p:cTn dur="1000"/>
                                        <p:tgtEl>
                                          <p:spTgt spid="6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64"/>
                                        </p:tgtEl>
                                        <p:attrNameLst>
                                          <p:attrName>style.visibility</p:attrName>
                                        </p:attrNameLst>
                                      </p:cBhvr>
                                      <p:to>
                                        <p:strVal val="visible"/>
                                      </p:to>
                                    </p:set>
                                    <p:anim calcmode="lin" valueType="num">
                                      <p:cBhvr additive="base">
                                        <p:cTn dur="1000"/>
                                        <p:tgtEl>
                                          <p:spTgt spid="6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67"/>
                                        </p:tgtEl>
                                        <p:attrNameLst>
                                          <p:attrName>style.visibility</p:attrName>
                                        </p:attrNameLst>
                                      </p:cBhvr>
                                      <p:to>
                                        <p:strVal val="visible"/>
                                      </p:to>
                                    </p:set>
                                    <p:anim calcmode="lin" valueType="num">
                                      <p:cBhvr additive="base">
                                        <p:cTn dur="1000"/>
                                        <p:tgtEl>
                                          <p:spTgt spid="67"/>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1000"/>
                                        <p:tgtEl>
                                          <p:spTgt spid="6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title="Ball Feather Real Time Clip">
            <a:hlinkClick r:id="rId3"/>
          </p:cNvPr>
          <p:cNvSpPr/>
          <p:nvPr/>
        </p:nvSpPr>
        <p:spPr>
          <a:xfrm>
            <a:off x="1143000" y="-62275"/>
            <a:ext cx="6858000" cy="5143500"/>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latin typeface="Courier New"/>
                <a:ea typeface="Courier New"/>
                <a:cs typeface="Courier New"/>
                <a:sym typeface="Courier New"/>
              </a:rPr>
              <a:t>Linear motion...</a:t>
            </a:r>
          </a:p>
        </p:txBody>
      </p:sp>
      <p:sp>
        <p:nvSpPr>
          <p:cNvPr id="80" name="Shape 80"/>
          <p:cNvSpPr txBox="1"/>
          <p:nvPr>
            <p:ph idx="1" type="body"/>
          </p:nvPr>
        </p:nvSpPr>
        <p:spPr>
          <a:xfrm>
            <a:off x="311700" y="1228675"/>
            <a:ext cx="8520600" cy="3416400"/>
          </a:xfrm>
          <a:prstGeom prst="rect">
            <a:avLst/>
          </a:prstGeom>
        </p:spPr>
        <p:txBody>
          <a:bodyPr anchorCtr="0" anchor="t" bIns="91425" lIns="91425" rIns="91425" wrap="square" tIns="91425">
            <a:noAutofit/>
          </a:bodyPr>
          <a:lstStyle/>
          <a:p>
            <a:pPr indent="-349250" lvl="0" marL="457200" rtl="0">
              <a:lnSpc>
                <a:spcPct val="150000"/>
              </a:lnSpc>
              <a:spcBef>
                <a:spcPts val="0"/>
              </a:spcBef>
              <a:spcAft>
                <a:spcPts val="0"/>
              </a:spcAft>
              <a:buSzPts val="1900"/>
              <a:buChar char="-"/>
            </a:pPr>
            <a:r>
              <a:rPr lang="en" sz="1900"/>
              <a:t>Can be described with equation distance over time</a:t>
            </a:r>
          </a:p>
          <a:p>
            <a:pPr indent="-349250" lvl="0" marL="457200" rtl="0">
              <a:lnSpc>
                <a:spcPct val="150000"/>
              </a:lnSpc>
              <a:spcBef>
                <a:spcPts val="0"/>
              </a:spcBef>
              <a:spcAft>
                <a:spcPts val="0"/>
              </a:spcAft>
              <a:buSzPts val="1900"/>
              <a:buChar char="-"/>
            </a:pPr>
            <a:r>
              <a:rPr lang="en" sz="1900"/>
              <a:t>I</a:t>
            </a:r>
            <a:r>
              <a:rPr lang="en" sz="1900"/>
              <a:t>s the most basic of all motion.</a:t>
            </a:r>
          </a:p>
          <a:p>
            <a:pPr indent="-349250" lvl="0" marL="457200" rtl="0">
              <a:lnSpc>
                <a:spcPct val="150000"/>
              </a:lnSpc>
              <a:spcBef>
                <a:spcPts val="0"/>
              </a:spcBef>
              <a:spcAft>
                <a:spcPts val="0"/>
              </a:spcAft>
              <a:buSzPts val="1900"/>
              <a:buChar char="-"/>
            </a:pPr>
            <a:r>
              <a:rPr lang="en" sz="1900"/>
              <a:t>Has two types:uniform linear motion w/ a constant velocity and non uniform linear motion w/ variable velocity</a:t>
            </a:r>
          </a:p>
          <a:p>
            <a:pPr indent="-349250" lvl="0" marL="457200" rtl="0">
              <a:lnSpc>
                <a:spcPct val="150000"/>
              </a:lnSpc>
              <a:spcBef>
                <a:spcPts val="0"/>
              </a:spcBef>
              <a:spcAft>
                <a:spcPts val="0"/>
              </a:spcAft>
              <a:buSzPts val="1900"/>
              <a:buChar char="-"/>
            </a:pPr>
            <a:r>
              <a:rPr lang="en" sz="1900"/>
              <a:t>Has a continuous rate of change throughout all of the data</a:t>
            </a:r>
          </a:p>
          <a:p>
            <a:pPr indent="-349250" lvl="0" marL="457200" rtl="0">
              <a:lnSpc>
                <a:spcPct val="150000"/>
              </a:lnSpc>
              <a:spcBef>
                <a:spcPts val="0"/>
              </a:spcBef>
              <a:spcAft>
                <a:spcPts val="0"/>
              </a:spcAft>
              <a:buSzPts val="1900"/>
              <a:buChar char="-"/>
            </a:pPr>
            <a:r>
              <a:rPr lang="en" sz="1900"/>
              <a:t>The distance traveled can be found with the equation d = VΔt</a:t>
            </a:r>
          </a:p>
          <a:p>
            <a:pPr indent="-349250" lvl="0" marL="457200" rtl="0">
              <a:lnSpc>
                <a:spcPct val="150000"/>
              </a:lnSpc>
              <a:spcBef>
                <a:spcPts val="0"/>
              </a:spcBef>
              <a:buSzPts val="1900"/>
              <a:buChar char="-"/>
            </a:pPr>
            <a:r>
              <a:rPr lang="en" sz="1900"/>
              <a:t>The velocity can be found with the equation V = Δd/Δt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latin typeface="Courier New"/>
                <a:ea typeface="Courier New"/>
                <a:cs typeface="Courier New"/>
                <a:sym typeface="Courier New"/>
              </a:rPr>
              <a:t>Common mistakes and how to avoid them</a:t>
            </a:r>
          </a:p>
        </p:txBody>
      </p:sp>
      <p:sp>
        <p:nvSpPr>
          <p:cNvPr id="86" name="Shape 86"/>
          <p:cNvSpPr txBox="1"/>
          <p:nvPr>
            <p:ph idx="1" type="body"/>
          </p:nvPr>
        </p:nvSpPr>
        <p:spPr>
          <a:xfrm>
            <a:off x="411750" y="1017725"/>
            <a:ext cx="8262000" cy="3949200"/>
          </a:xfrm>
          <a:prstGeom prst="rect">
            <a:avLst/>
          </a:prstGeom>
        </p:spPr>
        <p:txBody>
          <a:bodyPr anchorCtr="0" anchor="t" bIns="91425" lIns="91425" rIns="91425" wrap="square" tIns="91425">
            <a:noAutofit/>
          </a:bodyPr>
          <a:lstStyle/>
          <a:p>
            <a:pPr indent="-342900" lvl="0" marL="457200" rtl="0">
              <a:spcBef>
                <a:spcPts val="0"/>
              </a:spcBef>
              <a:spcAft>
                <a:spcPts val="0"/>
              </a:spcAft>
              <a:buSzPts val="1800"/>
              <a:buChar char="●"/>
            </a:pPr>
            <a:r>
              <a:rPr b="1" lang="en"/>
              <a:t>Linear motion vs. rotational motion:</a:t>
            </a:r>
            <a:r>
              <a:rPr lang="en"/>
              <a:t> The difference is  that rotational motion has an object moving around the x-axis so it is three dimensional. Whereas linear motion is an </a:t>
            </a:r>
            <a:r>
              <a:rPr lang="en"/>
              <a:t>object's</a:t>
            </a:r>
            <a:r>
              <a:rPr lang="en"/>
              <a:t> movement in a straight consistent line which makes it two dimensional. So linear motion is more of an “A to B” and rotational motion a circular motion.</a:t>
            </a:r>
          </a:p>
          <a:p>
            <a:pPr indent="-342900" lvl="0" marL="457200" rtl="0">
              <a:spcBef>
                <a:spcPts val="0"/>
              </a:spcBef>
              <a:spcAft>
                <a:spcPts val="0"/>
              </a:spcAft>
              <a:buSzPts val="1800"/>
              <a:buChar char="●"/>
            </a:pPr>
            <a:r>
              <a:rPr b="1" lang="en"/>
              <a:t>What lands first?: </a:t>
            </a:r>
            <a:r>
              <a:rPr lang="en"/>
              <a:t>Another misconception about linear motion is that if an object is heavier, it will land first. This however is not true, if you neglect air resistance both objects will both fall at the rate of around 9.8 m/s.</a:t>
            </a:r>
          </a:p>
          <a:p>
            <a:pPr indent="-342900" lvl="0" marL="457200" rtl="0">
              <a:spcBef>
                <a:spcPts val="0"/>
              </a:spcBef>
              <a:buSzPts val="1800"/>
              <a:buChar char="●"/>
            </a:pPr>
            <a:r>
              <a:rPr b="1" lang="en"/>
              <a:t>Acceleration:</a:t>
            </a:r>
            <a:r>
              <a:rPr lang="en"/>
              <a:t> Acceleration can be a linear motion if it is consistent, however, if the rate of acceleration is increasing, it becomes a nonlinear motion.</a:t>
            </a:r>
          </a:p>
          <a:p>
            <a:pPr indent="0" lvl="0" marL="0" rtl="0">
              <a:spcBef>
                <a:spcPts val="0"/>
              </a:spcBef>
              <a:buNone/>
            </a:pPr>
            <a:r>
              <a:t/>
            </a:r>
            <a:endParaRPr/>
          </a:p>
          <a:p>
            <a:pPr indent="457200" lvl="0" mar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lnSpc>
                <a:spcPct val="150000"/>
              </a:lnSpc>
              <a:spcBef>
                <a:spcPts val="0"/>
              </a:spcBef>
              <a:spcAft>
                <a:spcPts val="0"/>
              </a:spcAft>
              <a:buSzPts val="1800"/>
              <a:buChar char="●"/>
            </a:pPr>
            <a:r>
              <a:rPr b="1" lang="en"/>
              <a:t>Velocity: </a:t>
            </a:r>
            <a:r>
              <a:rPr lang="en"/>
              <a:t>A common misconception about velocity is that it can only be positive however it can be a negative motion as well. If an object is thrown in the opposite direction of its initial direction, it would be a negative velocity.</a:t>
            </a:r>
          </a:p>
          <a:p>
            <a:pPr indent="-342900" lvl="0" marL="457200" rtl="0">
              <a:lnSpc>
                <a:spcPct val="150000"/>
              </a:lnSpc>
              <a:spcBef>
                <a:spcPts val="0"/>
              </a:spcBef>
              <a:spcAft>
                <a:spcPts val="0"/>
              </a:spcAft>
              <a:buSzPts val="1800"/>
              <a:buChar char="●"/>
            </a:pPr>
            <a:r>
              <a:rPr b="1" lang="en"/>
              <a:t>Velocity/Acceleration: </a:t>
            </a:r>
            <a:r>
              <a:rPr lang="en"/>
              <a:t>You should also be taking into account that both acceleration and velocity are both vectors. This means that both magnitude and direction are relevant variables in the data.</a:t>
            </a:r>
          </a:p>
          <a:p>
            <a:pPr indent="-342900" lvl="0" marL="457200" rtl="0">
              <a:lnSpc>
                <a:spcPct val="150000"/>
              </a:lnSpc>
              <a:spcBef>
                <a:spcPts val="0"/>
              </a:spcBef>
              <a:buSzPts val="1800"/>
              <a:buChar char="●"/>
            </a:pPr>
            <a:r>
              <a:rPr b="1" lang="en"/>
              <a:t>Scalar/Vector:</a:t>
            </a:r>
            <a:r>
              <a:rPr lang="en"/>
              <a:t>Vectors consider both magnitude and direction as relevant variables in the data whereas a scalar consists of just magnitude.</a:t>
            </a:r>
          </a:p>
          <a:p>
            <a:pPr indent="0" lvl="0" marL="0">
              <a:spcBef>
                <a:spcPts val="0"/>
              </a:spcBef>
              <a:buNone/>
            </a:pPr>
            <a:r>
              <a:t/>
            </a:r>
            <a:endParaRPr b="1"/>
          </a:p>
        </p:txBody>
      </p:sp>
      <p:sp>
        <p:nvSpPr>
          <p:cNvPr id="92" name="Shape 9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rtl="0">
              <a:spcBef>
                <a:spcPts val="0"/>
              </a:spcBef>
              <a:buNone/>
            </a:pPr>
            <a:r>
              <a:rPr lang="en">
                <a:latin typeface="Courier New"/>
                <a:ea typeface="Courier New"/>
                <a:cs typeface="Courier New"/>
                <a:sym typeface="Courier New"/>
              </a:rPr>
              <a:t>Common mistakes and how to avoid them</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spcBef>
                <a:spcPts val="0"/>
              </a:spcBef>
              <a:buNone/>
            </a:pPr>
            <a:r>
              <a:rPr lang="en">
                <a:latin typeface="Courier New"/>
                <a:ea typeface="Courier New"/>
                <a:cs typeface="Courier New"/>
                <a:sym typeface="Courier New"/>
              </a:rPr>
              <a:t>Work Cited</a:t>
            </a:r>
          </a:p>
        </p:txBody>
      </p:sp>
      <p:sp>
        <p:nvSpPr>
          <p:cNvPr id="98" name="Shape 98"/>
          <p:cNvSpPr txBox="1"/>
          <p:nvPr>
            <p:ph idx="1" type="body"/>
          </p:nvPr>
        </p:nvSpPr>
        <p:spPr>
          <a:xfrm>
            <a:off x="0" y="1219380"/>
            <a:ext cx="8520600" cy="3416400"/>
          </a:xfrm>
          <a:prstGeom prst="rect">
            <a:avLst/>
          </a:prstGeom>
        </p:spPr>
        <p:txBody>
          <a:bodyPr anchorCtr="0" anchor="t" bIns="91425" lIns="91425" rIns="91425" wrap="square" tIns="91425">
            <a:noAutofit/>
          </a:bodyPr>
          <a:lstStyle/>
          <a:p>
            <a:pPr indent="-69850" lvl="0" marL="0">
              <a:spcBef>
                <a:spcPts val="0"/>
              </a:spcBef>
              <a:buClr>
                <a:schemeClr val="dk1"/>
              </a:buClr>
              <a:buSzPts val="1100"/>
              <a:buFont typeface="Arial"/>
              <a:buNone/>
            </a:pPr>
            <a:r>
              <a:rPr lang="en"/>
              <a:t>Hall, Nancy. “Motion of Free Falling Object.” NASA, NASA, 5 May 2015, </a:t>
            </a:r>
            <a:r>
              <a:rPr lang="en" u="sng">
                <a:solidFill>
                  <a:srgbClr val="1155CC"/>
                </a:solidFill>
                <a:hlinkClick r:id="rId3"/>
              </a:rPr>
              <a:t>www.grc.nasa.gov/www/k-12/airplane/mofall.html</a:t>
            </a:r>
            <a:r>
              <a:rPr lang="en"/>
              <a:t>.</a:t>
            </a:r>
          </a:p>
          <a:p>
            <a:pPr indent="-69850" lvl="0" marL="0">
              <a:spcBef>
                <a:spcPts val="0"/>
              </a:spcBef>
              <a:buClr>
                <a:schemeClr val="dk1"/>
              </a:buClr>
              <a:buSzPts val="1100"/>
              <a:buFont typeface="Arial"/>
              <a:buNone/>
            </a:pPr>
            <a:r>
              <a:rPr lang="en"/>
              <a:t>The Editors of Encyclopædia Britannica. “Linear Motion.” Encyclopædia Britannica, Encyclopædia Britannica, Inc., 23 June 2017, </a:t>
            </a:r>
            <a:r>
              <a:rPr lang="en" u="sng">
                <a:solidFill>
                  <a:srgbClr val="1155CC"/>
                </a:solidFill>
                <a:hlinkClick r:id="rId4"/>
              </a:rPr>
              <a:t>www.britannica.com/science/linear-</a:t>
            </a:r>
          </a:p>
          <a:p>
            <a:pPr indent="-69850" lvl="0" marL="0" rtl="0">
              <a:spcBef>
                <a:spcPts val="0"/>
              </a:spcBef>
              <a:buClr>
                <a:schemeClr val="dk1"/>
              </a:buClr>
              <a:buSzPts val="1100"/>
              <a:buFont typeface="Arial"/>
              <a:buNone/>
            </a:pPr>
            <a:r>
              <a:rPr lang="en"/>
              <a:t>Types of Motion | a2-Level-Level-Revision, Pe-Physical-Education, Motion-and-Mechanics, Types-Motion | Revision World,    </a:t>
            </a:r>
            <a:r>
              <a:rPr lang="en" u="sng">
                <a:solidFill>
                  <a:srgbClr val="1155CC"/>
                </a:solidFill>
                <a:hlinkClick r:id="rId5"/>
              </a:rPr>
              <a:t>Www.revisionworld.com/a2-level-level-revision/pe-physical-education/motion-and-mechanics/types-motion</a:t>
            </a:r>
            <a:r>
              <a:rPr lang="en"/>
              <a: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2150850"/>
            <a:ext cx="8520600" cy="841800"/>
          </a:xfrm>
          <a:prstGeom prst="rect">
            <a:avLst/>
          </a:prstGeom>
        </p:spPr>
        <p:txBody>
          <a:bodyPr anchorCtr="0" anchor="ctr" bIns="91425" lIns="91425" rIns="91425" wrap="square" tIns="91425">
            <a:noAutofit/>
          </a:bodyPr>
          <a:lstStyle/>
          <a:p>
            <a:pPr indent="0" lvl="0" marL="0">
              <a:spcBef>
                <a:spcPts val="0"/>
              </a:spcBef>
              <a:buNone/>
            </a:pPr>
            <a:r>
              <a:rPr lang="en"/>
              <a:t>Kahoot</a:t>
            </a:r>
          </a:p>
          <a:p>
            <a:pPr indent="0" lvl="0" marL="0">
              <a:spcBef>
                <a:spcPts val="0"/>
              </a:spcBef>
              <a:buNone/>
            </a:pPr>
            <a:r>
              <a:rPr lang="en" u="sng">
                <a:solidFill>
                  <a:schemeClr val="hlink"/>
                </a:solidFill>
                <a:hlinkClick r:id="rId3"/>
              </a:rPr>
              <a:t>https://play.kahoot.it/#/?quizId=ef0dd161-b8c7-411a-b73e-5334db9c8557</a:t>
            </a:r>
            <a:r>
              <a:rPr lang="en"/>
              <a:t> </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