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embeddedFontLst>
    <p:embeddedFont>
      <p:font typeface="Lat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regular.fntdata"/><Relationship Id="rId11" Type="http://schemas.openxmlformats.org/officeDocument/2006/relationships/slide" Target="slides/slide7.xml"/><Relationship Id="rId22" Type="http://schemas.openxmlformats.org/officeDocument/2006/relationships/font" Target="fonts/Lato-italic.fntdata"/><Relationship Id="rId10" Type="http://schemas.openxmlformats.org/officeDocument/2006/relationships/slide" Target="slides/slide6.xml"/><Relationship Id="rId21" Type="http://schemas.openxmlformats.org/officeDocument/2006/relationships/font" Target="fonts/Lato-bold.fntdata"/><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Lato-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304800" lvl="0" marL="457200" rtl="0">
              <a:spcBef>
                <a:spcPts val="0"/>
              </a:spcBef>
              <a:spcAft>
                <a:spcPts val="0"/>
              </a:spcAft>
              <a:buSzPts val="1200"/>
              <a:buFont typeface="Lato"/>
              <a:buChar char="●"/>
            </a:pPr>
            <a:r>
              <a:rPr b="1" lang="en" sz="1200">
                <a:latin typeface="Lato"/>
                <a:ea typeface="Lato"/>
                <a:cs typeface="Lato"/>
                <a:sym typeface="Lato"/>
              </a:rPr>
              <a:t>EXPLAIN HOW TO GET ANSWERS USING SPECIFIC FORMULA : VELOCITY EQUATION</a:t>
            </a:r>
          </a:p>
          <a:p>
            <a:pPr indent="-298450" lvl="0" marL="457200" rtl="0">
              <a:spcBef>
                <a:spcPts val="0"/>
              </a:spcBef>
              <a:buSzPts val="1100"/>
              <a:buFont typeface="Lato"/>
              <a:buChar char="●"/>
            </a:pPr>
            <a:r>
              <a:rPr i="1" lang="en">
                <a:latin typeface="Lato"/>
                <a:ea typeface="Lato"/>
                <a:cs typeface="Lato"/>
                <a:sym typeface="Lato"/>
              </a:rPr>
              <a:t>V</a:t>
            </a:r>
            <a:r>
              <a:rPr baseline="-25000" i="1" lang="en">
                <a:latin typeface="Lato"/>
                <a:ea typeface="Lato"/>
                <a:cs typeface="Lato"/>
                <a:sym typeface="Lato"/>
              </a:rPr>
              <a:t>AB</a:t>
            </a:r>
            <a:r>
              <a:rPr i="1" lang="en">
                <a:latin typeface="Lato"/>
                <a:ea typeface="Lato"/>
                <a:cs typeface="Lato"/>
                <a:sym typeface="Lato"/>
              </a:rPr>
              <a:t> = 0 m/s; V</a:t>
            </a:r>
            <a:r>
              <a:rPr baseline="-25000" i="1" lang="en">
                <a:latin typeface="Lato"/>
                <a:ea typeface="Lato"/>
                <a:cs typeface="Lato"/>
                <a:sym typeface="Lato"/>
              </a:rPr>
              <a:t>BC</a:t>
            </a:r>
            <a:r>
              <a:rPr i="1" lang="en">
                <a:latin typeface="Lato"/>
                <a:ea typeface="Lato"/>
                <a:cs typeface="Lato"/>
                <a:sym typeface="Lato"/>
              </a:rPr>
              <a:t> = 5 m/s; V</a:t>
            </a:r>
            <a:r>
              <a:rPr baseline="-25000" i="1" lang="en">
                <a:latin typeface="Lato"/>
                <a:ea typeface="Lato"/>
                <a:cs typeface="Lato"/>
                <a:sym typeface="Lato"/>
              </a:rPr>
              <a:t>CD</a:t>
            </a:r>
            <a:r>
              <a:rPr i="1" lang="en">
                <a:latin typeface="Lato"/>
                <a:ea typeface="Lato"/>
                <a:cs typeface="Lato"/>
                <a:sym typeface="Lato"/>
              </a:rPr>
              <a:t> = 10 m/s; V</a:t>
            </a:r>
            <a:r>
              <a:rPr baseline="-25000" i="1" lang="en">
                <a:latin typeface="Lato"/>
                <a:ea typeface="Lato"/>
                <a:cs typeface="Lato"/>
                <a:sym typeface="Lato"/>
              </a:rPr>
              <a:t>DE</a:t>
            </a:r>
            <a:r>
              <a:rPr i="1" lang="en">
                <a:latin typeface="Lato"/>
                <a:ea typeface="Lato"/>
                <a:cs typeface="Lato"/>
                <a:sym typeface="Lato"/>
              </a:rPr>
              <a:t> = 0 m/s; V</a:t>
            </a:r>
            <a:r>
              <a:rPr baseline="-25000" i="1" lang="en">
                <a:latin typeface="Lato"/>
                <a:ea typeface="Lato"/>
                <a:cs typeface="Lato"/>
                <a:sym typeface="Lato"/>
              </a:rPr>
              <a:t>EF</a:t>
            </a:r>
            <a:r>
              <a:rPr i="1" lang="en">
                <a:latin typeface="Lato"/>
                <a:ea typeface="Lato"/>
                <a:cs typeface="Lato"/>
                <a:sym typeface="Lato"/>
              </a:rPr>
              <a:t> = -20 m/s; V</a:t>
            </a:r>
            <a:r>
              <a:rPr baseline="-25000" i="1" lang="en">
                <a:latin typeface="Lato"/>
                <a:ea typeface="Lato"/>
                <a:cs typeface="Lato"/>
                <a:sym typeface="Lato"/>
              </a:rPr>
              <a:t>FG</a:t>
            </a:r>
            <a:r>
              <a:rPr i="1" lang="en">
                <a:latin typeface="Lato"/>
                <a:ea typeface="Lato"/>
                <a:cs typeface="Lato"/>
                <a:sym typeface="Lato"/>
              </a:rPr>
              <a:t> = -10 m/s; V</a:t>
            </a:r>
            <a:r>
              <a:rPr baseline="-25000" i="1" lang="en">
                <a:latin typeface="Lato"/>
                <a:ea typeface="Lato"/>
                <a:cs typeface="Lato"/>
                <a:sym typeface="Lato"/>
              </a:rPr>
              <a:t>GH</a:t>
            </a:r>
            <a:r>
              <a:rPr i="1" lang="en">
                <a:latin typeface="Lato"/>
                <a:ea typeface="Lato"/>
                <a:cs typeface="Lato"/>
                <a:sym typeface="Lato"/>
              </a:rPr>
              <a:t> = 0 m/s; V</a:t>
            </a:r>
            <a:r>
              <a:rPr baseline="-25000" i="1" lang="en">
                <a:latin typeface="Lato"/>
                <a:ea typeface="Lato"/>
                <a:cs typeface="Lato"/>
                <a:sym typeface="Lato"/>
              </a:rPr>
              <a:t>HI</a:t>
            </a:r>
            <a:r>
              <a:rPr i="1" lang="en">
                <a:latin typeface="Lato"/>
                <a:ea typeface="Lato"/>
                <a:cs typeface="Lato"/>
                <a:sym typeface="Lato"/>
              </a:rPr>
              <a:t> = 20 m/s; V</a:t>
            </a:r>
            <a:r>
              <a:rPr baseline="-25000" i="1" lang="en">
                <a:latin typeface="Lato"/>
                <a:ea typeface="Lato"/>
                <a:cs typeface="Lato"/>
                <a:sym typeface="Lato"/>
              </a:rPr>
              <a:t>IJ</a:t>
            </a:r>
            <a:r>
              <a:rPr i="1" lang="en">
                <a:latin typeface="Lato"/>
                <a:ea typeface="Lato"/>
                <a:cs typeface="Lato"/>
                <a:sym typeface="Lato"/>
              </a:rPr>
              <a:t> = 0 m/s</a:t>
            </a:r>
          </a:p>
          <a:p>
            <a:pPr indent="0" lvl="0" marL="0">
              <a:spcBef>
                <a:spcPts val="0"/>
              </a:spcBef>
              <a:buNone/>
            </a:pPr>
            <a:r>
              <a:t/>
            </a:r>
            <a:endParaRPr>
              <a:latin typeface="Lato"/>
              <a:ea typeface="Lato"/>
              <a:cs typeface="Lato"/>
              <a:sym typeface="Lato"/>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298450" lvl="0" marL="457200" rtl="0">
              <a:spcBef>
                <a:spcPts val="0"/>
              </a:spcBef>
              <a:spcAft>
                <a:spcPts val="0"/>
              </a:spcAft>
              <a:buSzPts val="1100"/>
              <a:buFont typeface="Lato"/>
              <a:buChar char="●"/>
            </a:pPr>
            <a:r>
              <a:rPr b="1" lang="en">
                <a:latin typeface="Lato"/>
                <a:ea typeface="Lato"/>
                <a:cs typeface="Lato"/>
                <a:sym typeface="Lato"/>
              </a:rPr>
              <a:t>MENTION HOW SPECIFIC FORMULA IS USED : DISTANCE EQUATION</a:t>
            </a:r>
          </a:p>
          <a:p>
            <a:pPr indent="-298450" lvl="0" marL="457200">
              <a:spcBef>
                <a:spcPts val="0"/>
              </a:spcBef>
              <a:spcAft>
                <a:spcPts val="0"/>
              </a:spcAft>
              <a:buSzPts val="1100"/>
              <a:buFont typeface="Lato"/>
              <a:buChar char="●"/>
            </a:pPr>
            <a:r>
              <a:rPr lang="en">
                <a:latin typeface="Lato"/>
                <a:ea typeface="Lato"/>
                <a:cs typeface="Lato"/>
                <a:sym typeface="Lato"/>
              </a:rPr>
              <a:t>d</a:t>
            </a:r>
            <a:r>
              <a:rPr lang="en">
                <a:latin typeface="Lato"/>
                <a:ea typeface="Lato"/>
                <a:cs typeface="Lato"/>
                <a:sym typeface="Lato"/>
              </a:rPr>
              <a:t>x</a:t>
            </a:r>
            <a:r>
              <a:rPr baseline="-25000" lang="en">
                <a:latin typeface="Lato"/>
                <a:ea typeface="Lato"/>
                <a:cs typeface="Lato"/>
                <a:sym typeface="Lato"/>
              </a:rPr>
              <a:t>0~2</a:t>
            </a:r>
            <a:r>
              <a:rPr lang="en">
                <a:latin typeface="Lato"/>
                <a:ea typeface="Lato"/>
                <a:cs typeface="Lato"/>
                <a:sym typeface="Lato"/>
              </a:rPr>
              <a:t> = 30 m; dx</a:t>
            </a:r>
            <a:r>
              <a:rPr baseline="-25000" lang="en">
                <a:latin typeface="Lato"/>
                <a:ea typeface="Lato"/>
                <a:cs typeface="Lato"/>
                <a:sym typeface="Lato"/>
              </a:rPr>
              <a:t>2~3</a:t>
            </a:r>
            <a:r>
              <a:rPr lang="en">
                <a:latin typeface="Lato"/>
                <a:ea typeface="Lato"/>
                <a:cs typeface="Lato"/>
                <a:sym typeface="Lato"/>
              </a:rPr>
              <a:t> = 30 m; dx</a:t>
            </a:r>
            <a:r>
              <a:rPr baseline="-25000" lang="en">
                <a:latin typeface="Lato"/>
                <a:ea typeface="Lato"/>
                <a:cs typeface="Lato"/>
                <a:sym typeface="Lato"/>
              </a:rPr>
              <a:t>3~4</a:t>
            </a:r>
            <a:r>
              <a:rPr lang="en">
                <a:latin typeface="Lato"/>
                <a:ea typeface="Lato"/>
                <a:cs typeface="Lato"/>
                <a:sym typeface="Lato"/>
              </a:rPr>
              <a:t> = 22.5 m; dx</a:t>
            </a:r>
            <a:r>
              <a:rPr baseline="-25000" lang="en">
                <a:latin typeface="Lato"/>
                <a:ea typeface="Lato"/>
                <a:cs typeface="Lato"/>
                <a:sym typeface="Lato"/>
              </a:rPr>
              <a:t>4~5</a:t>
            </a:r>
            <a:r>
              <a:rPr lang="en">
                <a:latin typeface="Lato"/>
                <a:ea typeface="Lato"/>
                <a:cs typeface="Lato"/>
                <a:sym typeface="Lato"/>
              </a:rPr>
              <a:t> = 17.5 m; dx</a:t>
            </a:r>
            <a:r>
              <a:rPr baseline="-25000" lang="en">
                <a:latin typeface="Lato"/>
                <a:ea typeface="Lato"/>
                <a:cs typeface="Lato"/>
                <a:sym typeface="Lato"/>
              </a:rPr>
              <a:t>5~6</a:t>
            </a:r>
            <a:r>
              <a:rPr lang="en">
                <a:latin typeface="Lato"/>
                <a:ea typeface="Lato"/>
                <a:cs typeface="Lato"/>
                <a:sym typeface="Lato"/>
              </a:rPr>
              <a:t> = 30 m; dx</a:t>
            </a:r>
            <a:r>
              <a:rPr baseline="-25000" lang="en">
                <a:latin typeface="Lato"/>
                <a:ea typeface="Lato"/>
                <a:cs typeface="Lato"/>
                <a:sym typeface="Lato"/>
              </a:rPr>
              <a:t>6~8</a:t>
            </a:r>
            <a:r>
              <a:rPr lang="en">
                <a:latin typeface="Lato"/>
                <a:ea typeface="Lato"/>
                <a:cs typeface="Lato"/>
                <a:sym typeface="Lato"/>
              </a:rPr>
              <a:t> = 80 m; dx</a:t>
            </a:r>
            <a:r>
              <a:rPr baseline="-25000" lang="en">
                <a:latin typeface="Lato"/>
                <a:ea typeface="Lato"/>
                <a:cs typeface="Lato"/>
                <a:sym typeface="Lato"/>
              </a:rPr>
              <a:t>8~9</a:t>
            </a:r>
            <a:r>
              <a:rPr lang="en">
                <a:latin typeface="Lato"/>
                <a:ea typeface="Lato"/>
                <a:cs typeface="Lato"/>
                <a:sym typeface="Lato"/>
              </a:rPr>
              <a:t> = 30 m; dx</a:t>
            </a:r>
            <a:r>
              <a:rPr baseline="-25000" lang="en">
                <a:latin typeface="Lato"/>
                <a:ea typeface="Lato"/>
                <a:cs typeface="Lato"/>
                <a:sym typeface="Lato"/>
              </a:rPr>
              <a:t>9~10</a:t>
            </a:r>
            <a:r>
              <a:rPr lang="en">
                <a:latin typeface="Lato"/>
                <a:ea typeface="Lato"/>
                <a:cs typeface="Lato"/>
                <a:sym typeface="Lato"/>
              </a:rPr>
              <a:t> = 20 m; dx</a:t>
            </a:r>
            <a:r>
              <a:rPr baseline="-25000" lang="en">
                <a:latin typeface="Lato"/>
                <a:ea typeface="Lato"/>
                <a:cs typeface="Lato"/>
                <a:sym typeface="Lato"/>
              </a:rPr>
              <a:t>10~11</a:t>
            </a:r>
            <a:r>
              <a:rPr lang="en">
                <a:latin typeface="Lato"/>
                <a:ea typeface="Lato"/>
                <a:cs typeface="Lato"/>
                <a:sym typeface="Lato"/>
              </a:rPr>
              <a:t> = 25 </a:t>
            </a:r>
          </a:p>
          <a:p>
            <a:pPr indent="-298450" lvl="0" marL="457200">
              <a:lnSpc>
                <a:spcPct val="150000"/>
              </a:lnSpc>
              <a:spcBef>
                <a:spcPts val="0"/>
              </a:spcBef>
              <a:buSzPts val="1100"/>
              <a:buFont typeface="Lato"/>
              <a:buChar char="●"/>
            </a:pPr>
            <a:r>
              <a:rPr lang="en">
                <a:latin typeface="Lato"/>
                <a:ea typeface="Lato"/>
                <a:cs typeface="Lato"/>
                <a:sym typeface="Lato"/>
              </a:rPr>
              <a:t>dx</a:t>
            </a:r>
            <a:r>
              <a:rPr baseline="-25000" lang="en">
                <a:latin typeface="Lato"/>
                <a:ea typeface="Lato"/>
                <a:cs typeface="Lato"/>
                <a:sym typeface="Lato"/>
              </a:rPr>
              <a:t>total </a:t>
            </a:r>
            <a:r>
              <a:rPr lang="en">
                <a:latin typeface="Lato"/>
                <a:ea typeface="Lato"/>
                <a:cs typeface="Lato"/>
                <a:sym typeface="Lato"/>
              </a:rPr>
              <a:t>= 285 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298450" lvl="0" marL="457200" rtl="0">
              <a:spcBef>
                <a:spcPts val="0"/>
              </a:spcBef>
              <a:spcAft>
                <a:spcPts val="0"/>
              </a:spcAft>
              <a:buSzPts val="1100"/>
              <a:buChar char="●"/>
            </a:pPr>
            <a:r>
              <a:rPr b="1" lang="en"/>
              <a:t>MENTION HOW SPECIFIC FORMULA IS USED : ACCELERATION EQUATION</a:t>
            </a:r>
          </a:p>
          <a:p>
            <a:pPr indent="-298450" lvl="0" marL="457200" rtl="0">
              <a:spcBef>
                <a:spcPts val="0"/>
              </a:spcBef>
              <a:buSzPts val="1100"/>
              <a:buChar char="●"/>
            </a:pPr>
            <a:r>
              <a:rPr lang="en"/>
              <a:t>a</a:t>
            </a:r>
            <a:r>
              <a:rPr baseline="-25000" lang="en"/>
              <a:t>0~2</a:t>
            </a:r>
            <a:r>
              <a:rPr lang="en"/>
              <a:t> = 15 m/s; a</a:t>
            </a:r>
            <a:r>
              <a:rPr baseline="-25000" lang="en"/>
              <a:t>2~3</a:t>
            </a:r>
            <a:r>
              <a:rPr lang="en"/>
              <a:t> = 0 m/s; a</a:t>
            </a:r>
            <a:r>
              <a:rPr baseline="-25000" lang="en"/>
              <a:t>3~4</a:t>
            </a:r>
            <a:r>
              <a:rPr lang="en"/>
              <a:t> = -15 m/s; a</a:t>
            </a:r>
            <a:r>
              <a:rPr baseline="-25000" lang="en"/>
              <a:t>4~5</a:t>
            </a:r>
            <a:r>
              <a:rPr lang="en"/>
              <a:t> = 5 m/s; a</a:t>
            </a:r>
            <a:r>
              <a:rPr baseline="-25000" lang="en"/>
              <a:t>5~6</a:t>
            </a:r>
            <a:r>
              <a:rPr lang="en"/>
              <a:t> = 20 m/s; a</a:t>
            </a:r>
            <a:r>
              <a:rPr baseline="-25000" lang="en"/>
              <a:t>6~8</a:t>
            </a:r>
            <a:r>
              <a:rPr lang="en"/>
              <a:t> = 0 m/s; a</a:t>
            </a:r>
            <a:r>
              <a:rPr baseline="-25000" lang="en"/>
              <a:t>8~9</a:t>
            </a:r>
            <a:r>
              <a:rPr lang="en"/>
              <a:t> = -20 m/s; a</a:t>
            </a:r>
            <a:r>
              <a:rPr baseline="-25000" lang="en"/>
              <a:t>9~10</a:t>
            </a:r>
            <a:r>
              <a:rPr lang="en"/>
              <a:t> = 0 m/s; a</a:t>
            </a:r>
            <a:r>
              <a:rPr baseline="-25000" lang="en"/>
              <a:t>10~11</a:t>
            </a:r>
            <a:r>
              <a:rPr lang="en"/>
              <a:t> = 10 m/s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rPr lang="en"/>
              <a:t>Galilean Relativity - different perspectives may differentiate the speeds</a:t>
            </a:r>
          </a:p>
          <a:p>
            <a:pPr indent="0" lvl="0" marL="0">
              <a:spcBef>
                <a:spcPts val="0"/>
              </a:spcBef>
              <a:buNone/>
            </a:pPr>
            <a:r>
              <a:rPr lang="en"/>
              <a:t>110 m/s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298450" lvl="0" marL="457200" rtl="0">
              <a:spcBef>
                <a:spcPts val="0"/>
              </a:spcBef>
              <a:spcAft>
                <a:spcPts val="0"/>
              </a:spcAft>
              <a:buSzPts val="1100"/>
              <a:buChar char="●"/>
            </a:pPr>
            <a:r>
              <a:rPr lang="en"/>
              <a:t>Projectile Motion: the horizontal and vertical components of projectile motion are completely independant of each other</a:t>
            </a:r>
          </a:p>
          <a:p>
            <a:pPr indent="-298450" lvl="0" marL="457200" rtl="0">
              <a:spcBef>
                <a:spcPts val="0"/>
              </a:spcBef>
              <a:spcAft>
                <a:spcPts val="0"/>
              </a:spcAft>
              <a:buSzPts val="1100"/>
              <a:buChar char="●"/>
            </a:pPr>
            <a:r>
              <a:rPr lang="en"/>
              <a:t>150 m</a:t>
            </a:r>
          </a:p>
          <a:p>
            <a:pPr indent="-298450" lvl="0" marL="457200">
              <a:spcBef>
                <a:spcPts val="0"/>
              </a:spcBef>
              <a:buSzPts val="1100"/>
              <a:buChar char="●"/>
            </a:pPr>
            <a:r>
              <a:rPr lang="en"/>
              <a:t>4 seconds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0" lvl="0" mar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www.britannica.com/science/linear-mo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indent="0" lvl="0" marL="0">
              <a:spcBef>
                <a:spcPts val="0"/>
              </a:spcBef>
              <a:buNone/>
            </a:pPr>
            <a:r>
              <a:rPr lang="en"/>
              <a:t>Linear Motion</a:t>
            </a:r>
          </a:p>
        </p:txBody>
      </p:sp>
      <p:sp>
        <p:nvSpPr>
          <p:cNvPr id="55" name="Shape 55"/>
          <p:cNvSpPr txBox="1"/>
          <p:nvPr>
            <p:ph idx="1" type="subTitle"/>
          </p:nvPr>
        </p:nvSpPr>
        <p:spPr>
          <a:xfrm>
            <a:off x="176500" y="2834125"/>
            <a:ext cx="8786700" cy="792600"/>
          </a:xfrm>
          <a:prstGeom prst="rect">
            <a:avLst/>
          </a:prstGeom>
        </p:spPr>
        <p:txBody>
          <a:bodyPr anchorCtr="0" anchor="t" bIns="91425" lIns="91425" rIns="91425" wrap="square" tIns="91425">
            <a:noAutofit/>
          </a:bodyPr>
          <a:lstStyle/>
          <a:p>
            <a:pPr indent="0" lvl="0" marL="0">
              <a:spcBef>
                <a:spcPts val="0"/>
              </a:spcBef>
              <a:buNone/>
            </a:pPr>
            <a:r>
              <a:rPr lang="en">
                <a:solidFill>
                  <a:srgbClr val="000000"/>
                </a:solidFill>
              </a:rPr>
              <a:t>By: Maggie, Allison, Abraham, Luke, Katie, and Devyn</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Example Problem #1</a:t>
            </a:r>
          </a:p>
        </p:txBody>
      </p:sp>
      <p:sp>
        <p:nvSpPr>
          <p:cNvPr id="112" name="Shape 112"/>
          <p:cNvSpPr txBox="1"/>
          <p:nvPr>
            <p:ph idx="1" type="body"/>
          </p:nvPr>
        </p:nvSpPr>
        <p:spPr>
          <a:xfrm>
            <a:off x="6278075" y="1789850"/>
            <a:ext cx="2748300" cy="2470800"/>
          </a:xfrm>
          <a:prstGeom prst="rect">
            <a:avLst/>
          </a:prstGeom>
        </p:spPr>
        <p:txBody>
          <a:bodyPr anchorCtr="0" anchor="t" bIns="91425" lIns="91425" rIns="91425" wrap="square" tIns="91425">
            <a:noAutofit/>
          </a:bodyPr>
          <a:lstStyle/>
          <a:p>
            <a:pPr indent="0" lvl="0" marL="0">
              <a:spcBef>
                <a:spcPts val="0"/>
              </a:spcBef>
              <a:buNone/>
            </a:pPr>
            <a:r>
              <a:rPr lang="en">
                <a:solidFill>
                  <a:srgbClr val="000000"/>
                </a:solidFill>
                <a:latin typeface="Lato"/>
                <a:ea typeface="Lato"/>
                <a:cs typeface="Lato"/>
                <a:sym typeface="Lato"/>
              </a:rPr>
              <a:t>Fo</a:t>
            </a:r>
            <a:r>
              <a:rPr lang="en">
                <a:solidFill>
                  <a:srgbClr val="000000"/>
                </a:solidFill>
                <a:latin typeface="Lato"/>
                <a:ea typeface="Lato"/>
                <a:cs typeface="Lato"/>
                <a:sym typeface="Lato"/>
              </a:rPr>
              <a:t>r the following position v.s time graph, determine the velocity at 5 seconds. (the first negative slope)</a:t>
            </a:r>
          </a:p>
        </p:txBody>
      </p:sp>
      <p:pic>
        <p:nvPicPr>
          <p:cNvPr id="113" name="Shape 113" title="Chart"/>
          <p:cNvPicPr preferRelativeResize="0"/>
          <p:nvPr/>
        </p:nvPicPr>
        <p:blipFill>
          <a:blip r:embed="rId3">
            <a:alphaModFix/>
          </a:blip>
          <a:stretch>
            <a:fillRect/>
          </a:stretch>
        </p:blipFill>
        <p:spPr>
          <a:xfrm>
            <a:off x="152400" y="1322525"/>
            <a:ext cx="5936651" cy="36708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Example Problem #2</a:t>
            </a:r>
          </a:p>
        </p:txBody>
      </p:sp>
      <p:sp>
        <p:nvSpPr>
          <p:cNvPr id="119" name="Shape 119"/>
          <p:cNvSpPr txBox="1"/>
          <p:nvPr>
            <p:ph idx="1" type="body"/>
          </p:nvPr>
        </p:nvSpPr>
        <p:spPr>
          <a:xfrm>
            <a:off x="6467200" y="1762075"/>
            <a:ext cx="2521200" cy="2364900"/>
          </a:xfrm>
          <a:prstGeom prst="rect">
            <a:avLst/>
          </a:prstGeom>
        </p:spPr>
        <p:txBody>
          <a:bodyPr anchorCtr="0" anchor="t" bIns="91425" lIns="91425" rIns="91425" wrap="square" tIns="91425">
            <a:noAutofit/>
          </a:bodyPr>
          <a:lstStyle/>
          <a:p>
            <a:pPr indent="0" lvl="0" marL="0">
              <a:spcBef>
                <a:spcPts val="0"/>
              </a:spcBef>
              <a:buNone/>
            </a:pPr>
            <a:r>
              <a:rPr lang="en">
                <a:solidFill>
                  <a:srgbClr val="000000"/>
                </a:solidFill>
                <a:latin typeface="Lato"/>
                <a:ea typeface="Lato"/>
                <a:cs typeface="Lato"/>
                <a:sym typeface="Lato"/>
              </a:rPr>
              <a:t>For the following velocity v.s time graph, determine how far you traveled over time in the first 2 seconds.</a:t>
            </a:r>
          </a:p>
        </p:txBody>
      </p:sp>
      <p:pic>
        <p:nvPicPr>
          <p:cNvPr id="120" name="Shape 120" title="Chart"/>
          <p:cNvPicPr preferRelativeResize="0"/>
          <p:nvPr/>
        </p:nvPicPr>
        <p:blipFill>
          <a:blip r:embed="rId3">
            <a:alphaModFix/>
          </a:blip>
          <a:stretch>
            <a:fillRect/>
          </a:stretch>
        </p:blipFill>
        <p:spPr>
          <a:xfrm>
            <a:off x="152400" y="1170125"/>
            <a:ext cx="6181301" cy="38221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Example Problem #3</a:t>
            </a:r>
          </a:p>
        </p:txBody>
      </p:sp>
      <p:sp>
        <p:nvSpPr>
          <p:cNvPr id="126" name="Shape 126"/>
          <p:cNvSpPr txBox="1"/>
          <p:nvPr>
            <p:ph idx="1" type="body"/>
          </p:nvPr>
        </p:nvSpPr>
        <p:spPr>
          <a:xfrm>
            <a:off x="6467200" y="2143075"/>
            <a:ext cx="2365200" cy="1734600"/>
          </a:xfrm>
          <a:prstGeom prst="rect">
            <a:avLst/>
          </a:prstGeom>
        </p:spPr>
        <p:txBody>
          <a:bodyPr anchorCtr="0" anchor="t" bIns="91425" lIns="91425" rIns="91425" wrap="square" tIns="91425">
            <a:noAutofit/>
          </a:bodyPr>
          <a:lstStyle/>
          <a:p>
            <a:pPr indent="0" lvl="0" marL="0">
              <a:spcBef>
                <a:spcPts val="0"/>
              </a:spcBef>
              <a:buNone/>
            </a:pPr>
            <a:r>
              <a:rPr lang="en">
                <a:solidFill>
                  <a:srgbClr val="000000"/>
                </a:solidFill>
                <a:latin typeface="Lato"/>
                <a:ea typeface="Lato"/>
                <a:cs typeface="Lato"/>
                <a:sym typeface="Lato"/>
              </a:rPr>
              <a:t>For the following velocity v.s time graph, find the accelerations for 6-8 seconds.</a:t>
            </a:r>
          </a:p>
        </p:txBody>
      </p:sp>
      <p:pic>
        <p:nvPicPr>
          <p:cNvPr id="127" name="Shape 127" title="Chart"/>
          <p:cNvPicPr preferRelativeResize="0"/>
          <p:nvPr/>
        </p:nvPicPr>
        <p:blipFill>
          <a:blip r:embed="rId3">
            <a:alphaModFix/>
          </a:blip>
          <a:stretch>
            <a:fillRect/>
          </a:stretch>
        </p:blipFill>
        <p:spPr>
          <a:xfrm>
            <a:off x="152400" y="1170125"/>
            <a:ext cx="6181301" cy="38221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Example Problem #4</a:t>
            </a:r>
          </a:p>
        </p:txBody>
      </p:sp>
      <p:sp>
        <p:nvSpPr>
          <p:cNvPr id="133" name="Shape 133"/>
          <p:cNvSpPr txBox="1"/>
          <p:nvPr>
            <p:ph idx="1" type="body"/>
          </p:nvPr>
        </p:nvSpPr>
        <p:spPr>
          <a:xfrm>
            <a:off x="4739625" y="1207025"/>
            <a:ext cx="4092600" cy="1742700"/>
          </a:xfrm>
          <a:prstGeom prst="rect">
            <a:avLst/>
          </a:prstGeom>
        </p:spPr>
        <p:txBody>
          <a:bodyPr anchorCtr="0" anchor="t" bIns="91425" lIns="91425" rIns="91425" wrap="square" tIns="91425">
            <a:noAutofit/>
          </a:bodyPr>
          <a:lstStyle/>
          <a:p>
            <a:pPr indent="0" lvl="0" marL="0">
              <a:spcBef>
                <a:spcPts val="0"/>
              </a:spcBef>
              <a:buNone/>
            </a:pPr>
            <a:r>
              <a:rPr lang="en">
                <a:solidFill>
                  <a:srgbClr val="000000"/>
                </a:solidFill>
              </a:rPr>
              <a:t>If a soldier is riding on a horse that is going 15 m/s and fires a bullet traveling 95 m/s, how fast would the bullet be traveling relative to the ground?</a:t>
            </a:r>
          </a:p>
          <a:p>
            <a:pPr indent="-342900" lvl="0" marL="457200" rtl="0">
              <a:spcBef>
                <a:spcPts val="0"/>
              </a:spcBef>
              <a:spcAft>
                <a:spcPts val="0"/>
              </a:spcAft>
              <a:buClr>
                <a:srgbClr val="000000"/>
              </a:buClr>
              <a:buSzPts val="1800"/>
              <a:buAutoNum type="alphaUcParenR"/>
            </a:pPr>
            <a:r>
              <a:rPr lang="en">
                <a:solidFill>
                  <a:srgbClr val="000000"/>
                </a:solidFill>
              </a:rPr>
              <a:t>110 m/s</a:t>
            </a:r>
          </a:p>
          <a:p>
            <a:pPr indent="-342900" lvl="0" marL="457200" rtl="0">
              <a:spcBef>
                <a:spcPts val="0"/>
              </a:spcBef>
              <a:spcAft>
                <a:spcPts val="0"/>
              </a:spcAft>
              <a:buClr>
                <a:srgbClr val="000000"/>
              </a:buClr>
              <a:buSzPts val="1800"/>
              <a:buAutoNum type="alphaUcParenR"/>
            </a:pPr>
            <a:r>
              <a:rPr lang="en">
                <a:solidFill>
                  <a:srgbClr val="000000"/>
                </a:solidFill>
              </a:rPr>
              <a:t>100 m/s</a:t>
            </a:r>
          </a:p>
          <a:p>
            <a:pPr indent="-342900" lvl="0" marL="457200" rtl="0">
              <a:spcBef>
                <a:spcPts val="0"/>
              </a:spcBef>
              <a:spcAft>
                <a:spcPts val="0"/>
              </a:spcAft>
              <a:buClr>
                <a:srgbClr val="000000"/>
              </a:buClr>
              <a:buSzPts val="1800"/>
              <a:buAutoNum type="alphaUcParenR"/>
            </a:pPr>
            <a:r>
              <a:rPr lang="en">
                <a:solidFill>
                  <a:srgbClr val="000000"/>
                </a:solidFill>
              </a:rPr>
              <a:t>&gt;9000 m/s</a:t>
            </a:r>
          </a:p>
          <a:p>
            <a:pPr indent="-342900" lvl="0" marL="457200">
              <a:spcBef>
                <a:spcPts val="0"/>
              </a:spcBef>
              <a:buClr>
                <a:srgbClr val="000000"/>
              </a:buClr>
              <a:buSzPts val="1800"/>
              <a:buAutoNum type="alphaUcParenR"/>
            </a:pPr>
            <a:r>
              <a:rPr lang="en">
                <a:solidFill>
                  <a:srgbClr val="000000"/>
                </a:solidFill>
              </a:rPr>
              <a:t>1 m/s</a:t>
            </a:r>
          </a:p>
        </p:txBody>
      </p:sp>
      <p:pic>
        <p:nvPicPr>
          <p:cNvPr id="134" name="Shape 134"/>
          <p:cNvPicPr preferRelativeResize="0"/>
          <p:nvPr/>
        </p:nvPicPr>
        <p:blipFill>
          <a:blip r:embed="rId3">
            <a:alphaModFix/>
          </a:blip>
          <a:stretch>
            <a:fillRect/>
          </a:stretch>
        </p:blipFill>
        <p:spPr>
          <a:xfrm>
            <a:off x="912650" y="1146350"/>
            <a:ext cx="3432225" cy="38189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Example Problem #5</a:t>
            </a:r>
          </a:p>
        </p:txBody>
      </p:sp>
      <p:sp>
        <p:nvSpPr>
          <p:cNvPr id="140" name="Shape 140"/>
          <p:cNvSpPr txBox="1"/>
          <p:nvPr>
            <p:ph idx="1" type="body"/>
          </p:nvPr>
        </p:nvSpPr>
        <p:spPr>
          <a:xfrm>
            <a:off x="4752700" y="445025"/>
            <a:ext cx="4079400" cy="4247100"/>
          </a:xfrm>
          <a:prstGeom prst="rect">
            <a:avLst/>
          </a:prstGeom>
        </p:spPr>
        <p:txBody>
          <a:bodyPr anchorCtr="0" anchor="t" bIns="91425" lIns="91425" rIns="91425" wrap="square" tIns="91425">
            <a:noAutofit/>
          </a:bodyPr>
          <a:lstStyle/>
          <a:p>
            <a:pPr indent="0" lvl="0" marL="0">
              <a:spcBef>
                <a:spcPts val="0"/>
              </a:spcBef>
              <a:buNone/>
            </a:pPr>
            <a:r>
              <a:rPr lang="en">
                <a:latin typeface="Lato"/>
                <a:ea typeface="Lato"/>
                <a:cs typeface="Lato"/>
                <a:sym typeface="Lato"/>
              </a:rPr>
              <a:t>Turbo, the snail, is about to pull his greatest stunt, jumping off a 20 m boulder. For his first run, Turbo gets about 4 seconds of airtime before landing about 50 m from the base of the boulder. </a:t>
            </a:r>
          </a:p>
          <a:p>
            <a:pPr indent="0" lvl="0" marL="0">
              <a:spcBef>
                <a:spcPts val="0"/>
              </a:spcBef>
              <a:buNone/>
            </a:pPr>
            <a:r>
              <a:rPr lang="en">
                <a:latin typeface="Lato"/>
                <a:ea typeface="Lato"/>
                <a:cs typeface="Lato"/>
                <a:sym typeface="Lato"/>
              </a:rPr>
              <a:t>If he goes again, going three times his original speed, then:</a:t>
            </a:r>
          </a:p>
          <a:p>
            <a:pPr indent="-342900" lvl="0" marL="457200" rtl="0">
              <a:spcBef>
                <a:spcPts val="0"/>
              </a:spcBef>
              <a:spcAft>
                <a:spcPts val="0"/>
              </a:spcAft>
              <a:buSzPts val="1800"/>
              <a:buFont typeface="Lato"/>
              <a:buAutoNum type="arabicPeriod"/>
            </a:pPr>
            <a:r>
              <a:rPr lang="en">
                <a:latin typeface="Lato"/>
                <a:ea typeface="Lato"/>
                <a:cs typeface="Lato"/>
                <a:sym typeface="Lato"/>
              </a:rPr>
              <a:t>about how far from the base of the cliff do we expect him to land?</a:t>
            </a:r>
          </a:p>
          <a:p>
            <a:pPr indent="-342900" lvl="0" marL="457200">
              <a:spcBef>
                <a:spcPts val="0"/>
              </a:spcBef>
              <a:buSzPts val="1800"/>
              <a:buFont typeface="Lato"/>
              <a:buAutoNum type="arabicPeriod"/>
            </a:pPr>
            <a:r>
              <a:rPr lang="en">
                <a:latin typeface="Lato"/>
                <a:ea typeface="Lato"/>
                <a:cs typeface="Lato"/>
                <a:sym typeface="Lato"/>
              </a:rPr>
              <a:t>about how much time do we expect him to be in air?</a:t>
            </a:r>
          </a:p>
        </p:txBody>
      </p:sp>
      <p:pic>
        <p:nvPicPr>
          <p:cNvPr id="141" name="Shape 141"/>
          <p:cNvPicPr preferRelativeResize="0"/>
          <p:nvPr/>
        </p:nvPicPr>
        <p:blipFill>
          <a:blip r:embed="rId3">
            <a:alphaModFix/>
          </a:blip>
          <a:stretch>
            <a:fillRect/>
          </a:stretch>
        </p:blipFill>
        <p:spPr>
          <a:xfrm>
            <a:off x="1097900" y="1017725"/>
            <a:ext cx="2484900" cy="1477275"/>
          </a:xfrm>
          <a:prstGeom prst="rect">
            <a:avLst/>
          </a:prstGeom>
          <a:noFill/>
          <a:ln>
            <a:noFill/>
          </a:ln>
        </p:spPr>
      </p:pic>
      <p:sp>
        <p:nvSpPr>
          <p:cNvPr id="142" name="Shape 142"/>
          <p:cNvSpPr txBox="1"/>
          <p:nvPr/>
        </p:nvSpPr>
        <p:spPr>
          <a:xfrm>
            <a:off x="264750" y="2773450"/>
            <a:ext cx="4197900" cy="2080200"/>
          </a:xfrm>
          <a:prstGeom prst="rect">
            <a:avLst/>
          </a:prstGeom>
          <a:noFill/>
          <a:ln>
            <a:noFill/>
          </a:ln>
        </p:spPr>
        <p:txBody>
          <a:bodyPr anchorCtr="0" anchor="t" bIns="91425" lIns="91425" rIns="91425" wrap="square" tIns="91425">
            <a:noAutofit/>
          </a:bodyPr>
          <a:lstStyle/>
          <a:p>
            <a:pPr indent="-330200" lvl="0" marL="457200" rtl="0">
              <a:spcBef>
                <a:spcPts val="0"/>
              </a:spcBef>
              <a:spcAft>
                <a:spcPts val="0"/>
              </a:spcAft>
              <a:buSzPts val="1600"/>
              <a:buAutoNum type="alphaUcParenR"/>
            </a:pPr>
            <a:r>
              <a:rPr lang="en" sz="1600"/>
              <a:t>200 m; 9 sec</a:t>
            </a:r>
          </a:p>
          <a:p>
            <a:pPr indent="-330200" lvl="0" marL="457200" rtl="0">
              <a:spcBef>
                <a:spcPts val="0"/>
              </a:spcBef>
              <a:spcAft>
                <a:spcPts val="0"/>
              </a:spcAft>
              <a:buSzPts val="1600"/>
              <a:buAutoNum type="alphaUcParenR"/>
            </a:pPr>
            <a:r>
              <a:rPr lang="en" sz="1600"/>
              <a:t>150 m; 8 sec</a:t>
            </a:r>
          </a:p>
          <a:p>
            <a:pPr indent="-330200" lvl="0" marL="457200" rtl="0">
              <a:spcBef>
                <a:spcPts val="0"/>
              </a:spcBef>
              <a:spcAft>
                <a:spcPts val="0"/>
              </a:spcAft>
              <a:buSzPts val="1600"/>
              <a:buAutoNum type="alphaUcParenR"/>
            </a:pPr>
            <a:r>
              <a:rPr lang="en" sz="1600"/>
              <a:t>150 m; 4 sec</a:t>
            </a:r>
          </a:p>
          <a:p>
            <a:pPr indent="-330200" lvl="0" marL="457200">
              <a:spcBef>
                <a:spcPts val="0"/>
              </a:spcBef>
              <a:buSzPts val="1600"/>
              <a:buAutoNum type="alphaUcParenR"/>
            </a:pPr>
            <a:r>
              <a:rPr lang="en" sz="1600"/>
              <a:t>200 m; 4 sec</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Works Cited</a:t>
            </a:r>
          </a:p>
        </p:txBody>
      </p:sp>
      <p:sp>
        <p:nvSpPr>
          <p:cNvPr id="148" name="Shape 148"/>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17500" lvl="0" marL="457200" rtl="0">
              <a:spcBef>
                <a:spcPts val="0"/>
              </a:spcBef>
              <a:spcAft>
                <a:spcPts val="0"/>
              </a:spcAft>
              <a:buSzPts val="1400"/>
              <a:buChar char="-"/>
            </a:pPr>
            <a:r>
              <a:rPr lang="en" sz="1400">
                <a:solidFill>
                  <a:schemeClr val="dk1"/>
                </a:solidFill>
              </a:rPr>
              <a:t>The Editors of Encyclopædia Britannica. “Linear Motion.” </a:t>
            </a:r>
            <a:r>
              <a:rPr i="1" lang="en" sz="1400">
                <a:solidFill>
                  <a:schemeClr val="dk1"/>
                </a:solidFill>
              </a:rPr>
              <a:t>Encyclopædia Britannica</a:t>
            </a:r>
            <a:r>
              <a:rPr lang="en" sz="1400">
                <a:solidFill>
                  <a:schemeClr val="dk1"/>
                </a:solidFill>
              </a:rPr>
              <a:t>, Encyclopædia Britannica, Inc., 23 June 2017, </a:t>
            </a:r>
            <a:r>
              <a:rPr lang="en" sz="1400" u="sng">
                <a:solidFill>
                  <a:schemeClr val="hlink"/>
                </a:solidFill>
                <a:hlinkClick r:id="rId3"/>
              </a:rPr>
              <a:t>www.britannica.com/science/linear-motion</a:t>
            </a:r>
            <a:r>
              <a:rPr lang="en" sz="1400">
                <a:solidFill>
                  <a:schemeClr val="dk1"/>
                </a:solidFill>
              </a:rPr>
              <a:t>.</a:t>
            </a:r>
          </a:p>
          <a:p>
            <a:pPr indent="-317500" lvl="0" marL="457200" rtl="0">
              <a:spcBef>
                <a:spcPts val="0"/>
              </a:spcBef>
              <a:spcAft>
                <a:spcPts val="0"/>
              </a:spcAft>
              <a:buClr>
                <a:schemeClr val="dk1"/>
              </a:buClr>
              <a:buSzPts val="1400"/>
              <a:buChar char="-"/>
            </a:pPr>
            <a:r>
              <a:rPr lang="en" sz="1400">
                <a:solidFill>
                  <a:schemeClr val="dk1"/>
                </a:solidFill>
              </a:rPr>
              <a:t>Burkett, Brendan. “Basic Principles for Understanding Sport Mechanics.” </a:t>
            </a:r>
            <a:r>
              <a:rPr i="1" lang="en" sz="1400">
                <a:solidFill>
                  <a:schemeClr val="dk1"/>
                </a:solidFill>
              </a:rPr>
              <a:t>Human Kinetics</a:t>
            </a:r>
            <a:r>
              <a:rPr lang="en" sz="1400">
                <a:solidFill>
                  <a:schemeClr val="dk1"/>
                </a:solidFill>
              </a:rPr>
              <a:t>, 2010, www.humankinetics.com/excerpts/excerpts/basic-mechanical-principles.</a:t>
            </a:r>
          </a:p>
          <a:p>
            <a:pPr indent="-317500" lvl="0" marL="457200" rtl="0">
              <a:spcBef>
                <a:spcPts val="0"/>
              </a:spcBef>
              <a:spcAft>
                <a:spcPts val="0"/>
              </a:spcAft>
              <a:buClr>
                <a:srgbClr val="000000"/>
              </a:buClr>
              <a:buSzPts val="1400"/>
              <a:buChar char="-"/>
            </a:pPr>
            <a:r>
              <a:rPr lang="en" sz="1400">
                <a:solidFill>
                  <a:srgbClr val="000000"/>
                </a:solidFill>
              </a:rPr>
              <a:t>“Linear Motion - Physics Video by Brightstorm.” </a:t>
            </a:r>
            <a:r>
              <a:rPr i="1" lang="en" sz="1400">
                <a:solidFill>
                  <a:srgbClr val="000000"/>
                </a:solidFill>
              </a:rPr>
              <a:t>Brightstorm</a:t>
            </a:r>
            <a:r>
              <a:rPr lang="en" sz="1400">
                <a:solidFill>
                  <a:srgbClr val="000000"/>
                </a:solidFill>
              </a:rPr>
              <a:t>, www.brightstorm.com/science/physics/linear-and-projectile-motion/linear-motion/.</a:t>
            </a:r>
          </a:p>
          <a:p>
            <a:pPr indent="-317500" lvl="0" marL="457200" rtl="0">
              <a:spcBef>
                <a:spcPts val="0"/>
              </a:spcBef>
              <a:buClr>
                <a:srgbClr val="000000"/>
              </a:buClr>
              <a:buSzPts val="1400"/>
              <a:buChar char="-"/>
            </a:pPr>
            <a:r>
              <a:rPr lang="en" sz="1400">
                <a:solidFill>
                  <a:srgbClr val="000000"/>
                </a:solidFill>
              </a:rPr>
              <a:t>Elert, Glenn. “Graphs of Motion.” </a:t>
            </a:r>
            <a:r>
              <a:rPr i="1" lang="en" sz="1400">
                <a:solidFill>
                  <a:srgbClr val="000000"/>
                </a:solidFill>
              </a:rPr>
              <a:t>Graphs of Motion – The Physics Hypertextbook</a:t>
            </a:r>
            <a:r>
              <a:rPr lang="en" sz="1400">
                <a:solidFill>
                  <a:srgbClr val="000000"/>
                </a:solidFill>
              </a:rPr>
              <a:t>, physics.info/motion-graphs/.</a:t>
            </a:r>
          </a:p>
          <a:p>
            <a:pPr indent="0" lvl="0" marL="0">
              <a:spcBef>
                <a:spcPts val="0"/>
              </a:spcBef>
              <a:buNone/>
            </a:pPr>
            <a:r>
              <a:t/>
            </a:r>
            <a:endParaRPr sz="14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What is Linear Motion?</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rtl="0">
              <a:spcBef>
                <a:spcPts val="0"/>
              </a:spcBef>
              <a:buNone/>
            </a:pPr>
            <a:r>
              <a:rPr b="1" lang="en">
                <a:solidFill>
                  <a:srgbClr val="000000"/>
                </a:solidFill>
              </a:rPr>
              <a:t>Linear Motion </a:t>
            </a:r>
            <a:r>
              <a:rPr lang="en">
                <a:solidFill>
                  <a:srgbClr val="000000"/>
                </a:solidFill>
              </a:rPr>
              <a:t>is a motion of a particle or object moving from one point to another. It:</a:t>
            </a:r>
          </a:p>
          <a:p>
            <a:pPr indent="-342900" lvl="0" marL="457200" rtl="0">
              <a:spcBef>
                <a:spcPts val="0"/>
              </a:spcBef>
              <a:spcAft>
                <a:spcPts val="0"/>
              </a:spcAft>
              <a:buClr>
                <a:srgbClr val="000000"/>
              </a:buClr>
              <a:buSzPts val="1800"/>
              <a:buChar char="-"/>
            </a:pPr>
            <a:r>
              <a:rPr lang="en">
                <a:solidFill>
                  <a:srgbClr val="000000"/>
                </a:solidFill>
              </a:rPr>
              <a:t>travels in a straight line</a:t>
            </a:r>
          </a:p>
          <a:p>
            <a:pPr indent="-342900" lvl="0" marL="457200" rtl="0">
              <a:spcBef>
                <a:spcPts val="0"/>
              </a:spcBef>
              <a:spcAft>
                <a:spcPts val="0"/>
              </a:spcAft>
              <a:buClr>
                <a:srgbClr val="000000"/>
              </a:buClr>
              <a:buSzPts val="1800"/>
              <a:buChar char="-"/>
            </a:pPr>
            <a:r>
              <a:rPr lang="en">
                <a:solidFill>
                  <a:srgbClr val="000000"/>
                </a:solidFill>
              </a:rPr>
              <a:t>takes place in one spatial dimensional </a:t>
            </a:r>
          </a:p>
          <a:p>
            <a:pPr indent="-342900" lvl="0" marL="457200" rtl="0">
              <a:spcBef>
                <a:spcPts val="0"/>
              </a:spcBef>
              <a:spcAft>
                <a:spcPts val="0"/>
              </a:spcAft>
              <a:buClr>
                <a:srgbClr val="000000"/>
              </a:buClr>
              <a:buSzPts val="1800"/>
              <a:buChar char="-"/>
            </a:pPr>
            <a:r>
              <a:rPr lang="en">
                <a:solidFill>
                  <a:srgbClr val="000000"/>
                </a:solidFill>
              </a:rPr>
              <a:t>is one dimensional</a:t>
            </a:r>
          </a:p>
          <a:p>
            <a:pPr indent="-342900" lvl="0" marL="457200" rtl="0">
              <a:spcBef>
                <a:spcPts val="0"/>
              </a:spcBef>
              <a:spcAft>
                <a:spcPts val="0"/>
              </a:spcAft>
              <a:buClr>
                <a:srgbClr val="000000"/>
              </a:buClr>
              <a:buSzPts val="1800"/>
              <a:buChar char="-"/>
            </a:pPr>
            <a:r>
              <a:rPr lang="en">
                <a:solidFill>
                  <a:srgbClr val="000000"/>
                </a:solidFill>
              </a:rPr>
              <a:t>is sometimes referred to as “uniform linear motion” or “rectilinear motion”</a:t>
            </a:r>
          </a:p>
          <a:p>
            <a:pPr indent="-342900" lvl="0" marL="457200" rtl="0">
              <a:spcBef>
                <a:spcPts val="0"/>
              </a:spcBef>
              <a:spcAft>
                <a:spcPts val="0"/>
              </a:spcAft>
              <a:buClr>
                <a:srgbClr val="000000"/>
              </a:buClr>
              <a:buSzPts val="1800"/>
              <a:buChar char="-"/>
            </a:pPr>
            <a:r>
              <a:rPr lang="en">
                <a:solidFill>
                  <a:srgbClr val="000000"/>
                </a:solidFill>
              </a:rPr>
              <a:t>has a unchanging velocity</a:t>
            </a:r>
          </a:p>
          <a:p>
            <a:pPr indent="-342900" lvl="0" marL="457200" rtl="0">
              <a:spcBef>
                <a:spcPts val="0"/>
              </a:spcBef>
              <a:spcAft>
                <a:spcPts val="0"/>
              </a:spcAft>
              <a:buClr>
                <a:srgbClr val="000000"/>
              </a:buClr>
              <a:buSzPts val="1800"/>
              <a:buChar char="-"/>
            </a:pPr>
            <a:r>
              <a:rPr lang="en">
                <a:solidFill>
                  <a:srgbClr val="000000"/>
                </a:solidFill>
              </a:rPr>
              <a:t>is the opposite of “nonlinear motion”</a:t>
            </a:r>
          </a:p>
          <a:p>
            <a:pPr indent="-342900" lvl="0" marL="457200" rtl="0">
              <a:spcBef>
                <a:spcPts val="0"/>
              </a:spcBef>
              <a:buClr>
                <a:srgbClr val="000000"/>
              </a:buClr>
              <a:buSzPts val="1800"/>
              <a:buChar char="-"/>
            </a:pPr>
            <a:r>
              <a:rPr lang="en">
                <a:solidFill>
                  <a:srgbClr val="000000"/>
                </a:solidFill>
              </a:rPr>
              <a:t>is referred to as a “translation” when all parts of the object move the same distance</a:t>
            </a:r>
          </a:p>
          <a:p>
            <a:pPr indent="0" lvl="0" mar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Significance of Linear Motion </a:t>
            </a: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rtl="0">
              <a:spcBef>
                <a:spcPts val="0"/>
              </a:spcBef>
              <a:buNone/>
            </a:pPr>
            <a:r>
              <a:rPr lang="en">
                <a:solidFill>
                  <a:srgbClr val="000000"/>
                </a:solidFill>
                <a:latin typeface="Lato"/>
                <a:ea typeface="Lato"/>
                <a:cs typeface="Lato"/>
                <a:sym typeface="Lato"/>
              </a:rPr>
              <a:t>Newton’s first law , “</a:t>
            </a:r>
            <a:r>
              <a:rPr lang="en">
                <a:solidFill>
                  <a:srgbClr val="000000"/>
                </a:solidFill>
                <a:highlight>
                  <a:srgbClr val="FFFFFF"/>
                </a:highlight>
                <a:latin typeface="Lato"/>
                <a:ea typeface="Lato"/>
                <a:cs typeface="Lato"/>
                <a:sym typeface="Lato"/>
              </a:rPr>
              <a:t>An object at rest stays at rest and an object in motion stays in motion with the same speed and in the same direction unless acted upon by an outside unbalanced force” deals with the concept of linear motion. No matter which direction an object is going, if it is moving, it will continue in the same direction if there is no force to change it, which is the concept of linear motion. </a:t>
            </a:r>
          </a:p>
          <a:p>
            <a:pPr indent="0" lvl="0" marL="0" rtl="0">
              <a:spcBef>
                <a:spcPts val="0"/>
              </a:spcBef>
              <a:buNone/>
            </a:pPr>
            <a:r>
              <a:rPr i="1" lang="en">
                <a:solidFill>
                  <a:srgbClr val="000000"/>
                </a:solidFill>
                <a:latin typeface="Lato"/>
                <a:ea typeface="Lato"/>
                <a:cs typeface="Lato"/>
                <a:sym typeface="Lato"/>
              </a:rPr>
              <a:t>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192900"/>
            <a:ext cx="8520600" cy="572700"/>
          </a:xfrm>
          <a:prstGeom prst="rect">
            <a:avLst/>
          </a:prstGeom>
        </p:spPr>
        <p:txBody>
          <a:bodyPr anchorCtr="0" anchor="t" bIns="91425" lIns="91425" rIns="91425" wrap="square" tIns="91425">
            <a:noAutofit/>
          </a:bodyPr>
          <a:lstStyle/>
          <a:p>
            <a:pPr indent="0" lvl="0" marL="0">
              <a:spcBef>
                <a:spcPts val="0"/>
              </a:spcBef>
              <a:buNone/>
            </a:pPr>
            <a:r>
              <a:rPr lang="en"/>
              <a:t>Misconception #1</a:t>
            </a:r>
          </a:p>
        </p:txBody>
      </p:sp>
      <p:sp>
        <p:nvSpPr>
          <p:cNvPr id="73" name="Shape 73"/>
          <p:cNvSpPr txBox="1"/>
          <p:nvPr>
            <p:ph idx="1" type="body"/>
          </p:nvPr>
        </p:nvSpPr>
        <p:spPr>
          <a:xfrm>
            <a:off x="311700" y="863550"/>
            <a:ext cx="8520600" cy="3416400"/>
          </a:xfrm>
          <a:prstGeom prst="rect">
            <a:avLst/>
          </a:prstGeom>
        </p:spPr>
        <p:txBody>
          <a:bodyPr anchorCtr="0" anchor="t" bIns="91425" lIns="91425" rIns="91425" wrap="square" tIns="91425">
            <a:noAutofit/>
          </a:bodyPr>
          <a:lstStyle/>
          <a:p>
            <a:pPr indent="0" lvl="0" marL="0">
              <a:spcBef>
                <a:spcPts val="0"/>
              </a:spcBef>
              <a:buNone/>
            </a:pPr>
            <a:r>
              <a:rPr lang="en" u="sng">
                <a:solidFill>
                  <a:srgbClr val="000000"/>
                </a:solidFill>
              </a:rPr>
              <a:t>A ball cannot land back in your hand if you throw it while moving because it will go straight up</a:t>
            </a:r>
            <a:r>
              <a:rPr lang="en" u="sng">
                <a:solidFill>
                  <a:srgbClr val="000000"/>
                </a:solidFill>
              </a:rPr>
              <a:t>.</a:t>
            </a:r>
          </a:p>
          <a:p>
            <a:pPr indent="-342900" lvl="0" marL="457200" rtl="0">
              <a:spcBef>
                <a:spcPts val="0"/>
              </a:spcBef>
              <a:spcAft>
                <a:spcPts val="0"/>
              </a:spcAft>
              <a:buClr>
                <a:srgbClr val="000000"/>
              </a:buClr>
              <a:buSzPts val="1800"/>
              <a:buChar char="➔"/>
            </a:pPr>
            <a:r>
              <a:rPr lang="en">
                <a:solidFill>
                  <a:srgbClr val="000000"/>
                </a:solidFill>
              </a:rPr>
              <a:t>If you are walking when you throw the ball and it is in your hand, it will have the same velocity as you do. When you throw it, it is moving up, but also forward to to that horizontal velocity of your walking. So if you keep walking at the same speed, the ball will land in your hand. </a:t>
            </a:r>
          </a:p>
          <a:p>
            <a:pPr indent="-342900" lvl="0" marL="457200" rtl="0">
              <a:spcBef>
                <a:spcPts val="0"/>
              </a:spcBef>
              <a:buClr>
                <a:srgbClr val="000000"/>
              </a:buClr>
              <a:buSzPts val="1800"/>
              <a:buChar char="➔"/>
            </a:pPr>
            <a:r>
              <a:rPr lang="en">
                <a:solidFill>
                  <a:srgbClr val="000000"/>
                </a:solidFill>
              </a:rPr>
              <a:t>This only works if you are moving at a constant velocity. If you start walking after you throw the ball it will end up behind you because at the time the ball was thrown the velocity of you and the ball was 0. </a:t>
            </a:r>
          </a:p>
        </p:txBody>
      </p:sp>
      <p:pic>
        <p:nvPicPr>
          <p:cNvPr id="74" name="Shape 74"/>
          <p:cNvPicPr preferRelativeResize="0"/>
          <p:nvPr/>
        </p:nvPicPr>
        <p:blipFill>
          <a:blip r:embed="rId3">
            <a:alphaModFix/>
          </a:blip>
          <a:stretch>
            <a:fillRect/>
          </a:stretch>
        </p:blipFill>
        <p:spPr>
          <a:xfrm>
            <a:off x="6377000" y="3585725"/>
            <a:ext cx="2712375" cy="15577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Misconception #2</a:t>
            </a:r>
          </a:p>
        </p:txBody>
      </p:sp>
      <p:sp>
        <p:nvSpPr>
          <p:cNvPr id="80" name="Shape 8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lang="en" u="sng">
                <a:solidFill>
                  <a:srgbClr val="000000"/>
                </a:solidFill>
              </a:rPr>
              <a:t>V</a:t>
            </a:r>
            <a:r>
              <a:rPr lang="en" u="sng">
                <a:solidFill>
                  <a:srgbClr val="000000"/>
                </a:solidFill>
              </a:rPr>
              <a:t>elocity and acceleration </a:t>
            </a:r>
            <a:r>
              <a:rPr b="1" lang="en" u="sng">
                <a:solidFill>
                  <a:srgbClr val="000000"/>
                </a:solidFill>
              </a:rPr>
              <a:t>must </a:t>
            </a:r>
            <a:r>
              <a:rPr lang="en" u="sng">
                <a:solidFill>
                  <a:srgbClr val="000000"/>
                </a:solidFill>
              </a:rPr>
              <a:t>be in the same direction.</a:t>
            </a:r>
          </a:p>
          <a:p>
            <a:pPr indent="-342900" lvl="0" marL="457200" rtl="0">
              <a:spcBef>
                <a:spcPts val="0"/>
              </a:spcBef>
              <a:spcAft>
                <a:spcPts val="0"/>
              </a:spcAft>
              <a:buClr>
                <a:srgbClr val="000000"/>
              </a:buClr>
              <a:buSzPts val="1800"/>
              <a:buChar char="➔"/>
            </a:pPr>
            <a:r>
              <a:rPr lang="en">
                <a:solidFill>
                  <a:srgbClr val="000000"/>
                </a:solidFill>
              </a:rPr>
              <a:t>If the velocity and acceleration are in the same direction, and both have the same sign, the object is </a:t>
            </a:r>
            <a:r>
              <a:rPr b="1" lang="en">
                <a:solidFill>
                  <a:srgbClr val="000000"/>
                </a:solidFill>
              </a:rPr>
              <a:t>speeding up.</a:t>
            </a:r>
          </a:p>
          <a:p>
            <a:pPr indent="-342900" lvl="0" marL="457200" rtl="0">
              <a:spcBef>
                <a:spcPts val="0"/>
              </a:spcBef>
              <a:buClr>
                <a:srgbClr val="000000"/>
              </a:buClr>
              <a:buSzPts val="1800"/>
              <a:buChar char="➔"/>
            </a:pPr>
            <a:r>
              <a:rPr lang="en">
                <a:solidFill>
                  <a:srgbClr val="000000"/>
                </a:solidFill>
              </a:rPr>
              <a:t>If the velocity and acceleration are in opposite directions with opposite signs, the object is </a:t>
            </a:r>
            <a:r>
              <a:rPr b="1" lang="en">
                <a:solidFill>
                  <a:srgbClr val="000000"/>
                </a:solidFill>
              </a:rPr>
              <a:t>slowing down</a:t>
            </a:r>
            <a:r>
              <a:rPr lang="en">
                <a:solidFill>
                  <a:srgbClr val="000000"/>
                </a:solidFill>
              </a:rPr>
              <a:t>.</a:t>
            </a:r>
          </a:p>
          <a:p>
            <a:pPr indent="0" lvl="0" marL="0" rtl="0">
              <a:spcBef>
                <a:spcPts val="0"/>
              </a:spcBef>
              <a:buNone/>
            </a:pPr>
            <a:r>
              <a:t/>
            </a:r>
            <a:endParaRPr/>
          </a:p>
          <a:p>
            <a:pPr indent="0" lvl="0" marL="0" rtl="0">
              <a:spcBef>
                <a:spcPts val="0"/>
              </a:spcBef>
              <a:buNone/>
            </a:pPr>
            <a:r>
              <a:t/>
            </a:r>
            <a:endParaRPr/>
          </a:p>
          <a:p>
            <a:pPr indent="0" lvl="0" mar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Misconception #3</a:t>
            </a:r>
          </a:p>
        </p:txBody>
      </p:sp>
      <p:sp>
        <p:nvSpPr>
          <p:cNvPr id="86" name="Shape 8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rtl="0">
              <a:spcBef>
                <a:spcPts val="0"/>
              </a:spcBef>
              <a:buNone/>
            </a:pPr>
            <a:r>
              <a:rPr lang="en">
                <a:solidFill>
                  <a:srgbClr val="000000"/>
                </a:solidFill>
              </a:rPr>
              <a:t>-- Keeping the same position means you keep the same speed.</a:t>
            </a:r>
          </a:p>
          <a:p>
            <a:pPr indent="-342900" lvl="0" marL="457200" rtl="0">
              <a:spcBef>
                <a:spcPts val="0"/>
              </a:spcBef>
              <a:spcAft>
                <a:spcPts val="0"/>
              </a:spcAft>
              <a:buClr>
                <a:srgbClr val="000000"/>
              </a:buClr>
              <a:buSzPts val="1800"/>
              <a:buChar char="➔"/>
            </a:pPr>
            <a:r>
              <a:rPr lang="en">
                <a:solidFill>
                  <a:srgbClr val="000000"/>
                </a:solidFill>
              </a:rPr>
              <a:t>This means that for you to change your position you need to move a certain amount of distance from your fixed point.</a:t>
            </a:r>
          </a:p>
          <a:p>
            <a:pPr indent="-342900" lvl="0" marL="457200" rtl="0">
              <a:spcBef>
                <a:spcPts val="0"/>
              </a:spcBef>
              <a:buClr>
                <a:srgbClr val="000000"/>
              </a:buClr>
              <a:buSzPts val="1800"/>
              <a:buChar char="➔"/>
            </a:pPr>
            <a:r>
              <a:rPr lang="en">
                <a:solidFill>
                  <a:srgbClr val="000000"/>
                </a:solidFill>
              </a:rPr>
              <a:t>So since speed is described as distance over time, if you haven’t traveled any </a:t>
            </a:r>
            <a:r>
              <a:rPr lang="en">
                <a:solidFill>
                  <a:srgbClr val="000000"/>
                </a:solidFill>
              </a:rPr>
              <a:t>amount</a:t>
            </a:r>
            <a:r>
              <a:rPr lang="en">
                <a:solidFill>
                  <a:srgbClr val="000000"/>
                </a:solidFill>
              </a:rPr>
              <a:t> of distance there is no difference in speed.</a:t>
            </a:r>
          </a:p>
          <a:p>
            <a:pPr indent="0" lvl="0" marL="0">
              <a:spcBef>
                <a:spcPts val="0"/>
              </a:spcBef>
              <a:buNone/>
            </a:pPr>
            <a:r>
              <a:t/>
            </a:r>
            <a:endParaRPr>
              <a:solidFill>
                <a:srgbClr val="000000"/>
              </a:solidFill>
            </a:endParaRPr>
          </a:p>
        </p:txBody>
      </p:sp>
      <p:pic>
        <p:nvPicPr>
          <p:cNvPr id="87" name="Shape 87"/>
          <p:cNvPicPr preferRelativeResize="0"/>
          <p:nvPr/>
        </p:nvPicPr>
        <p:blipFill>
          <a:blip r:embed="rId3">
            <a:alphaModFix/>
          </a:blip>
          <a:stretch>
            <a:fillRect/>
          </a:stretch>
        </p:blipFill>
        <p:spPr>
          <a:xfrm>
            <a:off x="3462325" y="3001163"/>
            <a:ext cx="2219325" cy="20669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Misconception #4</a:t>
            </a:r>
          </a:p>
        </p:txBody>
      </p:sp>
      <p:sp>
        <p:nvSpPr>
          <p:cNvPr id="93" name="Shape 93"/>
          <p:cNvSpPr txBox="1"/>
          <p:nvPr>
            <p:ph idx="1" type="body"/>
          </p:nvPr>
        </p:nvSpPr>
        <p:spPr>
          <a:xfrm>
            <a:off x="311700" y="1152475"/>
            <a:ext cx="8626500" cy="3416400"/>
          </a:xfrm>
          <a:prstGeom prst="rect">
            <a:avLst/>
          </a:prstGeom>
        </p:spPr>
        <p:txBody>
          <a:bodyPr anchorCtr="0" anchor="t" bIns="91425" lIns="91425" rIns="91425" wrap="square" tIns="91425">
            <a:noAutofit/>
          </a:bodyPr>
          <a:lstStyle/>
          <a:p>
            <a:pPr indent="0" lvl="0" marL="0">
              <a:spcBef>
                <a:spcPts val="0"/>
              </a:spcBef>
              <a:buNone/>
            </a:pPr>
            <a:r>
              <a:rPr lang="en" u="sng">
                <a:solidFill>
                  <a:srgbClr val="000000"/>
                </a:solidFill>
              </a:rPr>
              <a:t>Velocity </a:t>
            </a:r>
            <a:r>
              <a:rPr b="1" lang="en" u="sng">
                <a:solidFill>
                  <a:srgbClr val="000000"/>
                </a:solidFill>
              </a:rPr>
              <a:t>must</a:t>
            </a:r>
            <a:r>
              <a:rPr lang="en" u="sng">
                <a:solidFill>
                  <a:srgbClr val="000000"/>
                </a:solidFill>
              </a:rPr>
              <a:t> be positive.</a:t>
            </a:r>
          </a:p>
          <a:p>
            <a:pPr indent="-342900" lvl="0" marL="457200" rtl="0">
              <a:spcBef>
                <a:spcPts val="0"/>
              </a:spcBef>
              <a:spcAft>
                <a:spcPts val="0"/>
              </a:spcAft>
              <a:buClr>
                <a:srgbClr val="000000"/>
              </a:buClr>
              <a:buSzPts val="1800"/>
              <a:buChar char="➔"/>
            </a:pPr>
            <a:r>
              <a:rPr lang="en">
                <a:solidFill>
                  <a:srgbClr val="000000"/>
                </a:solidFill>
              </a:rPr>
              <a:t>When an object has a negative velocity, it is just traveling to the left</a:t>
            </a:r>
          </a:p>
          <a:p>
            <a:pPr indent="-342900" lvl="0" marL="457200" rtl="0">
              <a:spcBef>
                <a:spcPts val="0"/>
              </a:spcBef>
              <a:spcAft>
                <a:spcPts val="0"/>
              </a:spcAft>
              <a:buClr>
                <a:srgbClr val="000000"/>
              </a:buClr>
              <a:buSzPts val="1800"/>
              <a:buChar char="➔"/>
            </a:pPr>
            <a:r>
              <a:rPr lang="en">
                <a:solidFill>
                  <a:srgbClr val="000000"/>
                </a:solidFill>
              </a:rPr>
              <a:t>This is because of negative signs in physics only meaning direction</a:t>
            </a:r>
          </a:p>
          <a:p>
            <a:pPr indent="-342900" lvl="0" marL="457200" rtl="0">
              <a:spcBef>
                <a:spcPts val="0"/>
              </a:spcBef>
              <a:buClr>
                <a:srgbClr val="000000"/>
              </a:buClr>
              <a:buSzPts val="1800"/>
              <a:buChar char="➔"/>
            </a:pPr>
            <a:r>
              <a:rPr lang="en">
                <a:solidFill>
                  <a:srgbClr val="000000"/>
                </a:solidFill>
              </a:rPr>
              <a:t>For a velocity to be positive, the object has to be moving to the right, but for an object to have a negative velocity, the object has to be moving to the left</a:t>
            </a:r>
          </a:p>
          <a:p>
            <a:pPr indent="0" lvl="0" marL="0" rtl="0">
              <a:spcBef>
                <a:spcPts val="0"/>
              </a:spcBef>
              <a:buNone/>
            </a:pPr>
            <a:r>
              <a:t/>
            </a:r>
            <a:endParaRPr/>
          </a:p>
          <a:p>
            <a:pPr indent="0" lvl="0" marL="0">
              <a:spcBef>
                <a:spcPts val="0"/>
              </a:spcBef>
              <a:buNone/>
            </a:pPr>
            <a:r>
              <a:t/>
            </a:r>
            <a:endParaRPr/>
          </a:p>
          <a:p>
            <a:pPr indent="0" lvl="0" marL="0">
              <a:spcBef>
                <a:spcPts val="0"/>
              </a:spcBef>
              <a:buNone/>
            </a:pPr>
            <a:r>
              <a:t/>
            </a:r>
            <a:endParaRPr u="sng"/>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Misconception #5</a:t>
            </a:r>
          </a:p>
        </p:txBody>
      </p:sp>
      <p:sp>
        <p:nvSpPr>
          <p:cNvPr id="99" name="Shape 9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lang="en" u="sng">
                <a:solidFill>
                  <a:srgbClr val="000000"/>
                </a:solidFill>
              </a:rPr>
              <a:t>Objects at rest </a:t>
            </a:r>
            <a:r>
              <a:rPr b="1" lang="en" u="sng">
                <a:solidFill>
                  <a:srgbClr val="000000"/>
                </a:solidFill>
              </a:rPr>
              <a:t>cannot</a:t>
            </a:r>
            <a:r>
              <a:rPr lang="en" u="sng">
                <a:solidFill>
                  <a:srgbClr val="000000"/>
                </a:solidFill>
              </a:rPr>
              <a:t> be accelerating.</a:t>
            </a:r>
          </a:p>
          <a:p>
            <a:pPr indent="-342900" lvl="0" marL="457200" rtl="0">
              <a:spcBef>
                <a:spcPts val="0"/>
              </a:spcBef>
              <a:spcAft>
                <a:spcPts val="0"/>
              </a:spcAft>
              <a:buClr>
                <a:srgbClr val="000000"/>
              </a:buClr>
              <a:buSzPts val="1800"/>
              <a:buChar char="➔"/>
            </a:pPr>
            <a:r>
              <a:rPr lang="en">
                <a:solidFill>
                  <a:srgbClr val="000000"/>
                </a:solidFill>
              </a:rPr>
              <a:t>Acceleration is a change in velocity</a:t>
            </a:r>
          </a:p>
          <a:p>
            <a:pPr indent="-342900" lvl="0" marL="457200" rtl="0">
              <a:spcBef>
                <a:spcPts val="0"/>
              </a:spcBef>
              <a:spcAft>
                <a:spcPts val="0"/>
              </a:spcAft>
              <a:buClr>
                <a:srgbClr val="000000"/>
              </a:buClr>
              <a:buSzPts val="1800"/>
              <a:buChar char="➔"/>
            </a:pPr>
            <a:r>
              <a:rPr lang="en">
                <a:solidFill>
                  <a:srgbClr val="000000"/>
                </a:solidFill>
              </a:rPr>
              <a:t>Object could be at rest for a very small amount of time but later pick up speed</a:t>
            </a:r>
          </a:p>
          <a:p>
            <a:pPr indent="-342900" lvl="0" marL="457200" rtl="0">
              <a:spcBef>
                <a:spcPts val="0"/>
              </a:spcBef>
              <a:spcAft>
                <a:spcPts val="0"/>
              </a:spcAft>
              <a:buClr>
                <a:srgbClr val="000000"/>
              </a:buClr>
              <a:buSzPts val="1800"/>
              <a:buChar char="➔"/>
            </a:pPr>
            <a:r>
              <a:rPr lang="en">
                <a:solidFill>
                  <a:srgbClr val="000000"/>
                </a:solidFill>
              </a:rPr>
              <a:t>Can be changing velocity even while object is at rest</a:t>
            </a:r>
          </a:p>
          <a:p>
            <a:pPr indent="-342900" lvl="0" marL="457200">
              <a:spcBef>
                <a:spcPts val="0"/>
              </a:spcBef>
              <a:buClr>
                <a:srgbClr val="000000"/>
              </a:buClr>
              <a:buSzPts val="1800"/>
              <a:buChar char="➔"/>
            </a:pPr>
            <a:r>
              <a:rPr lang="en">
                <a:solidFill>
                  <a:srgbClr val="000000"/>
                </a:solidFill>
              </a:rPr>
              <a:t>If an object is thrown into the air, when it is at the highest point and no longer going up, it is only changing its direction, thus making it still accelerating.</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Misconception #6 </a:t>
            </a:r>
          </a:p>
        </p:txBody>
      </p:sp>
      <p:sp>
        <p:nvSpPr>
          <p:cNvPr id="105" name="Shape 10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lang="en">
                <a:solidFill>
                  <a:srgbClr val="000000"/>
                </a:solidFill>
              </a:rPr>
              <a:t>--  The difference between the slope and the height on a velocity-time graph</a:t>
            </a:r>
          </a:p>
          <a:p>
            <a:pPr indent="-342900" lvl="0" marL="457200" rtl="0">
              <a:spcBef>
                <a:spcPts val="0"/>
              </a:spcBef>
              <a:spcAft>
                <a:spcPts val="0"/>
              </a:spcAft>
              <a:buClr>
                <a:srgbClr val="000000"/>
              </a:buClr>
              <a:buSzPts val="1800"/>
              <a:buChar char="➔"/>
            </a:pPr>
            <a:r>
              <a:rPr lang="en">
                <a:solidFill>
                  <a:srgbClr val="000000"/>
                </a:solidFill>
              </a:rPr>
              <a:t>On a velocity-time graph the slope is the acceleration (m/</a:t>
            </a:r>
            <a:r>
              <a:rPr lang="en">
                <a:solidFill>
                  <a:srgbClr val="000000"/>
                </a:solidFill>
              </a:rPr>
              <a:t>s</a:t>
            </a:r>
            <a:r>
              <a:rPr baseline="30000" lang="en">
                <a:solidFill>
                  <a:srgbClr val="000000"/>
                </a:solidFill>
              </a:rPr>
              <a:t>2</a:t>
            </a:r>
            <a:r>
              <a:rPr lang="en">
                <a:solidFill>
                  <a:srgbClr val="000000"/>
                </a:solidFill>
              </a:rPr>
              <a:t>) and the height of the graph is the velocity (m/s).</a:t>
            </a:r>
          </a:p>
          <a:p>
            <a:pPr indent="-342900" lvl="0" marL="457200" rtl="0">
              <a:spcBef>
                <a:spcPts val="0"/>
              </a:spcBef>
              <a:spcAft>
                <a:spcPts val="0"/>
              </a:spcAft>
              <a:buClr>
                <a:srgbClr val="000000"/>
              </a:buClr>
              <a:buSzPts val="1800"/>
              <a:buChar char="➔"/>
            </a:pPr>
            <a:r>
              <a:rPr lang="en">
                <a:solidFill>
                  <a:srgbClr val="000000"/>
                </a:solidFill>
              </a:rPr>
              <a:t>Velocity is known as the rate at which an object changes position. </a:t>
            </a:r>
          </a:p>
          <a:p>
            <a:pPr indent="-342900" lvl="0" marL="457200" rtl="0">
              <a:spcBef>
                <a:spcPts val="0"/>
              </a:spcBef>
              <a:buClr>
                <a:srgbClr val="000000"/>
              </a:buClr>
              <a:buSzPts val="1800"/>
              <a:buChar char="➔"/>
            </a:pPr>
            <a:r>
              <a:rPr lang="en">
                <a:solidFill>
                  <a:srgbClr val="000000"/>
                </a:solidFill>
              </a:rPr>
              <a:t>Acceleration is </a:t>
            </a:r>
            <a:r>
              <a:rPr lang="en">
                <a:solidFill>
                  <a:srgbClr val="000000"/>
                </a:solidFill>
              </a:rPr>
              <a:t>the rate of change of velocity per unit of time or the change in velocity</a:t>
            </a:r>
          </a:p>
          <a:p>
            <a:pPr indent="0" lvl="0" marL="0" rtl="0">
              <a:spcBef>
                <a:spcPts val="0"/>
              </a:spcBef>
              <a:buNone/>
            </a:pPr>
            <a:r>
              <a:t/>
            </a:r>
            <a:endParaRPr>
              <a:solidFill>
                <a:srgbClr val="000000"/>
              </a:solidFill>
            </a:endParaRPr>
          </a:p>
        </p:txBody>
      </p:sp>
      <p:pic>
        <p:nvPicPr>
          <p:cNvPr id="106" name="Shape 106"/>
          <p:cNvPicPr preferRelativeResize="0"/>
          <p:nvPr/>
        </p:nvPicPr>
        <p:blipFill>
          <a:blip r:embed="rId3">
            <a:alphaModFix/>
          </a:blip>
          <a:stretch>
            <a:fillRect/>
          </a:stretch>
        </p:blipFill>
        <p:spPr>
          <a:xfrm>
            <a:off x="669875" y="3402500"/>
            <a:ext cx="2381250" cy="1581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