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skyla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ts val="8600"/>
              <a:buNone/>
              <a:defRPr sz="8600">
                <a:solidFill>
                  <a:schemeClr val="dk2"/>
                </a:solidFill>
              </a:defRPr>
            </a:lvl1pPr>
            <a:lvl2pPr lvl="1" algn="ctr">
              <a:spcBef>
                <a:spcPts val="0"/>
              </a:spcBef>
              <a:buClr>
                <a:schemeClr val="dk2"/>
              </a:buClr>
              <a:buSzPts val="8600"/>
              <a:buNone/>
              <a:defRPr sz="8600">
                <a:solidFill>
                  <a:schemeClr val="dk2"/>
                </a:solidFill>
              </a:defRPr>
            </a:lvl2pPr>
            <a:lvl3pPr lvl="2" algn="ctr">
              <a:spcBef>
                <a:spcPts val="0"/>
              </a:spcBef>
              <a:buClr>
                <a:schemeClr val="dk2"/>
              </a:buClr>
              <a:buSzPts val="8600"/>
              <a:buNone/>
              <a:defRPr sz="8600">
                <a:solidFill>
                  <a:schemeClr val="dk2"/>
                </a:solidFill>
              </a:defRPr>
            </a:lvl3pPr>
            <a:lvl4pPr lvl="3" algn="ctr">
              <a:spcBef>
                <a:spcPts val="0"/>
              </a:spcBef>
              <a:buClr>
                <a:schemeClr val="dk2"/>
              </a:buClr>
              <a:buSzPts val="8600"/>
              <a:buNone/>
              <a:defRPr sz="8600">
                <a:solidFill>
                  <a:schemeClr val="dk2"/>
                </a:solidFill>
              </a:defRPr>
            </a:lvl4pPr>
            <a:lvl5pPr lvl="4" algn="ctr">
              <a:spcBef>
                <a:spcPts val="0"/>
              </a:spcBef>
              <a:buClr>
                <a:schemeClr val="dk2"/>
              </a:buClr>
              <a:buSzPts val="8600"/>
              <a:buNone/>
              <a:defRPr sz="8600">
                <a:solidFill>
                  <a:schemeClr val="dk2"/>
                </a:solidFill>
              </a:defRPr>
            </a:lvl5pPr>
            <a:lvl6pPr lvl="5" algn="ctr">
              <a:spcBef>
                <a:spcPts val="0"/>
              </a:spcBef>
              <a:buClr>
                <a:schemeClr val="dk2"/>
              </a:buClr>
              <a:buSzPts val="8600"/>
              <a:buNone/>
              <a:defRPr sz="8600">
                <a:solidFill>
                  <a:schemeClr val="dk2"/>
                </a:solidFill>
              </a:defRPr>
            </a:lvl6pPr>
            <a:lvl7pPr lvl="6" algn="ctr">
              <a:spcBef>
                <a:spcPts val="0"/>
              </a:spcBef>
              <a:buClr>
                <a:schemeClr val="dk2"/>
              </a:buClr>
              <a:buSzPts val="8600"/>
              <a:buNone/>
              <a:defRPr sz="8600">
                <a:solidFill>
                  <a:schemeClr val="dk2"/>
                </a:solidFill>
              </a:defRPr>
            </a:lvl7pPr>
            <a:lvl8pPr lvl="7" algn="ctr">
              <a:spcBef>
                <a:spcPts val="0"/>
              </a:spcBef>
              <a:buClr>
                <a:schemeClr val="dk2"/>
              </a:buClr>
              <a:buSzPts val="8600"/>
              <a:buNone/>
              <a:defRPr sz="8600">
                <a:solidFill>
                  <a:schemeClr val="dk2"/>
                </a:solidFill>
              </a:defRPr>
            </a:lvl8pPr>
            <a:lvl9pPr lvl="8" algn="ctr">
              <a:spcBef>
                <a:spcPts val="0"/>
              </a:spcBef>
              <a:buClr>
                <a:schemeClr val="dk2"/>
              </a:buClr>
              <a:buSzPts val="8600"/>
              <a:buNone/>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buSzPts val="1300"/>
              <a:buChar char="●"/>
              <a:defRPr/>
            </a:lvl1pPr>
            <a:lvl2pPr lvl="1" algn="ctr">
              <a:spcBef>
                <a:spcPts val="0"/>
              </a:spcBef>
              <a:buSzPts val="1100"/>
              <a:buChar char="○"/>
              <a:defRPr/>
            </a:lvl2pPr>
            <a:lvl3pPr lvl="2" algn="ctr">
              <a:spcBef>
                <a:spcPts val="0"/>
              </a:spcBef>
              <a:buSzPts val="1100"/>
              <a:buChar char="■"/>
              <a:defRPr/>
            </a:lvl3pPr>
            <a:lvl4pPr lvl="3" algn="ctr">
              <a:spcBef>
                <a:spcPts val="0"/>
              </a:spcBef>
              <a:buSzPts val="1100"/>
              <a:buChar char="●"/>
              <a:defRPr/>
            </a:lvl4pPr>
            <a:lvl5pPr lvl="4" algn="ctr">
              <a:spcBef>
                <a:spcPts val="0"/>
              </a:spcBef>
              <a:buSzPts val="1100"/>
              <a:buChar char="○"/>
              <a:defRPr/>
            </a:lvl5pPr>
            <a:lvl6pPr lvl="5" algn="ctr">
              <a:spcBef>
                <a:spcPts val="0"/>
              </a:spcBef>
              <a:buSzPts val="1100"/>
              <a:buChar char="■"/>
              <a:defRPr/>
            </a:lvl6pPr>
            <a:lvl7pPr lvl="6" algn="ctr">
              <a:spcBef>
                <a:spcPts val="0"/>
              </a:spcBef>
              <a:buSzPts val="1100"/>
              <a:buChar char="●"/>
              <a:defRPr/>
            </a:lvl7pPr>
            <a:lvl8pPr lvl="7" algn="ctr">
              <a:spcBef>
                <a:spcPts val="0"/>
              </a:spcBef>
              <a:buSzPts val="1100"/>
              <a:buChar char="○"/>
              <a:defRPr/>
            </a:lvl8pPr>
            <a:lvl9pPr lvl="8" algn="ctr">
              <a:spcBef>
                <a:spcPts val="0"/>
              </a:spcBef>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ts val="3200"/>
              <a:buNone/>
              <a:defRPr sz="3200">
                <a:solidFill>
                  <a:schemeClr val="dk2"/>
                </a:solidFill>
              </a:defRPr>
            </a:lvl1pPr>
            <a:lvl2pPr lvl="1" algn="ctr">
              <a:spcBef>
                <a:spcPts val="0"/>
              </a:spcBef>
              <a:buClr>
                <a:schemeClr val="dk2"/>
              </a:buClr>
              <a:buSzPts val="3200"/>
              <a:buNone/>
              <a:defRPr sz="3200">
                <a:solidFill>
                  <a:schemeClr val="dk2"/>
                </a:solidFill>
              </a:defRPr>
            </a:lvl2pPr>
            <a:lvl3pPr lvl="2" algn="ctr">
              <a:spcBef>
                <a:spcPts val="0"/>
              </a:spcBef>
              <a:buClr>
                <a:schemeClr val="dk2"/>
              </a:buClr>
              <a:buSzPts val="3200"/>
              <a:buNone/>
              <a:defRPr sz="3200">
                <a:solidFill>
                  <a:schemeClr val="dk2"/>
                </a:solidFill>
              </a:defRPr>
            </a:lvl3pPr>
            <a:lvl4pPr lvl="3" algn="ctr">
              <a:spcBef>
                <a:spcPts val="0"/>
              </a:spcBef>
              <a:buClr>
                <a:schemeClr val="dk2"/>
              </a:buClr>
              <a:buSzPts val="3200"/>
              <a:buNone/>
              <a:defRPr sz="3200">
                <a:solidFill>
                  <a:schemeClr val="dk2"/>
                </a:solidFill>
              </a:defRPr>
            </a:lvl4pPr>
            <a:lvl5pPr lvl="4" algn="ctr">
              <a:spcBef>
                <a:spcPts val="0"/>
              </a:spcBef>
              <a:buClr>
                <a:schemeClr val="dk2"/>
              </a:buClr>
              <a:buSzPts val="3200"/>
              <a:buNone/>
              <a:defRPr sz="3200">
                <a:solidFill>
                  <a:schemeClr val="dk2"/>
                </a:solidFill>
              </a:defRPr>
            </a:lvl5pPr>
            <a:lvl6pPr lvl="5" algn="ctr">
              <a:spcBef>
                <a:spcPts val="0"/>
              </a:spcBef>
              <a:buClr>
                <a:schemeClr val="dk2"/>
              </a:buClr>
              <a:buSzPts val="3200"/>
              <a:buNone/>
              <a:defRPr sz="3200">
                <a:solidFill>
                  <a:schemeClr val="dk2"/>
                </a:solidFill>
              </a:defRPr>
            </a:lvl6pPr>
            <a:lvl7pPr lvl="6" algn="ctr">
              <a:spcBef>
                <a:spcPts val="0"/>
              </a:spcBef>
              <a:buClr>
                <a:schemeClr val="dk2"/>
              </a:buClr>
              <a:buSzPts val="3200"/>
              <a:buNone/>
              <a:defRPr sz="3200">
                <a:solidFill>
                  <a:schemeClr val="dk2"/>
                </a:solidFill>
              </a:defRPr>
            </a:lvl7pPr>
            <a:lvl8pPr lvl="7" algn="ctr">
              <a:spcBef>
                <a:spcPts val="0"/>
              </a:spcBef>
              <a:buClr>
                <a:schemeClr val="dk2"/>
              </a:buClr>
              <a:buSzPts val="3200"/>
              <a:buNone/>
              <a:defRPr sz="3200">
                <a:solidFill>
                  <a:schemeClr val="dk2"/>
                </a:solidFill>
              </a:defRPr>
            </a:lvl8pPr>
            <a:lvl9pPr lvl="8" algn="ctr">
              <a:spcBef>
                <a:spcPts val="0"/>
              </a:spcBef>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ts val="3200"/>
              <a:buNone/>
              <a:defRPr sz="3200"/>
            </a:lvl1pPr>
            <a:lvl2pPr lvl="1" algn="ctr">
              <a:spcBef>
                <a:spcPts val="0"/>
              </a:spcBef>
              <a:buSzPts val="3200"/>
              <a:buNone/>
              <a:defRPr sz="3200"/>
            </a:lvl2pPr>
            <a:lvl3pPr lvl="2" algn="ctr">
              <a:spcBef>
                <a:spcPts val="0"/>
              </a:spcBef>
              <a:buSzPts val="3200"/>
              <a:buNone/>
              <a:defRPr sz="3200"/>
            </a:lvl3pPr>
            <a:lvl4pPr lvl="3" algn="ctr">
              <a:spcBef>
                <a:spcPts val="0"/>
              </a:spcBef>
              <a:buSzPts val="3200"/>
              <a:buNone/>
              <a:defRPr sz="3200"/>
            </a:lvl4pPr>
            <a:lvl5pPr lvl="4" algn="ctr">
              <a:spcBef>
                <a:spcPts val="0"/>
              </a:spcBef>
              <a:buSzPts val="3200"/>
              <a:buNone/>
              <a:defRPr sz="3200"/>
            </a:lvl5pPr>
            <a:lvl6pPr lvl="5" algn="ctr">
              <a:spcBef>
                <a:spcPts val="0"/>
              </a:spcBef>
              <a:buSzPts val="3200"/>
              <a:buNone/>
              <a:defRPr sz="3200"/>
            </a:lvl6pPr>
            <a:lvl7pPr lvl="6" algn="ctr">
              <a:spcBef>
                <a:spcPts val="0"/>
              </a:spcBef>
              <a:buSzPts val="3200"/>
              <a:buNone/>
              <a:defRPr sz="3200"/>
            </a:lvl7pPr>
            <a:lvl8pPr lvl="7" algn="ctr">
              <a:spcBef>
                <a:spcPts val="0"/>
              </a:spcBef>
              <a:buSzPts val="3200"/>
              <a:buNone/>
              <a:defRPr sz="3200"/>
            </a:lvl8pPr>
            <a:lvl9pPr lvl="8" algn="ctr">
              <a:spcBef>
                <a:spcPts val="0"/>
              </a:spcBef>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ts val="2800"/>
              <a:buFont typeface="Nunito"/>
              <a:buNone/>
              <a:defRPr sz="2800">
                <a:solidFill>
                  <a:schemeClr val="lt1"/>
                </a:solidFill>
                <a:latin typeface="Nunito"/>
                <a:ea typeface="Nunito"/>
                <a:cs typeface="Nunito"/>
                <a:sym typeface="Nunito"/>
              </a:defRPr>
            </a:lvl1pPr>
            <a:lvl2pPr lvl="1">
              <a:spcBef>
                <a:spcPts val="0"/>
              </a:spcBef>
              <a:buClr>
                <a:schemeClr val="lt1"/>
              </a:buClr>
              <a:buSzPts val="2800"/>
              <a:buFont typeface="Nunito"/>
              <a:buNone/>
              <a:defRPr sz="2800">
                <a:solidFill>
                  <a:schemeClr val="lt1"/>
                </a:solidFill>
                <a:latin typeface="Nunito"/>
                <a:ea typeface="Nunito"/>
                <a:cs typeface="Nunito"/>
                <a:sym typeface="Nunito"/>
              </a:defRPr>
            </a:lvl2pPr>
            <a:lvl3pPr lvl="2">
              <a:spcBef>
                <a:spcPts val="0"/>
              </a:spcBef>
              <a:buClr>
                <a:schemeClr val="lt1"/>
              </a:buClr>
              <a:buSzPts val="2800"/>
              <a:buFont typeface="Nunito"/>
              <a:buNone/>
              <a:defRPr sz="2800">
                <a:solidFill>
                  <a:schemeClr val="lt1"/>
                </a:solidFill>
                <a:latin typeface="Nunito"/>
                <a:ea typeface="Nunito"/>
                <a:cs typeface="Nunito"/>
                <a:sym typeface="Nunito"/>
              </a:defRPr>
            </a:lvl3pPr>
            <a:lvl4pPr lvl="3">
              <a:spcBef>
                <a:spcPts val="0"/>
              </a:spcBef>
              <a:buClr>
                <a:schemeClr val="lt1"/>
              </a:buClr>
              <a:buSzPts val="2800"/>
              <a:buFont typeface="Nunito"/>
              <a:buNone/>
              <a:defRPr sz="2800">
                <a:solidFill>
                  <a:schemeClr val="lt1"/>
                </a:solidFill>
                <a:latin typeface="Nunito"/>
                <a:ea typeface="Nunito"/>
                <a:cs typeface="Nunito"/>
                <a:sym typeface="Nunito"/>
              </a:defRPr>
            </a:lvl4pPr>
            <a:lvl5pPr lvl="4">
              <a:spcBef>
                <a:spcPts val="0"/>
              </a:spcBef>
              <a:buClr>
                <a:schemeClr val="lt1"/>
              </a:buClr>
              <a:buSzPts val="2800"/>
              <a:buFont typeface="Nunito"/>
              <a:buNone/>
              <a:defRPr sz="2800">
                <a:solidFill>
                  <a:schemeClr val="lt1"/>
                </a:solidFill>
                <a:latin typeface="Nunito"/>
                <a:ea typeface="Nunito"/>
                <a:cs typeface="Nunito"/>
                <a:sym typeface="Nunito"/>
              </a:defRPr>
            </a:lvl5pPr>
            <a:lvl6pPr lvl="5">
              <a:spcBef>
                <a:spcPts val="0"/>
              </a:spcBef>
              <a:buClr>
                <a:schemeClr val="lt1"/>
              </a:buClr>
              <a:buSzPts val="2800"/>
              <a:buFont typeface="Nunito"/>
              <a:buNone/>
              <a:defRPr sz="2800">
                <a:solidFill>
                  <a:schemeClr val="lt1"/>
                </a:solidFill>
                <a:latin typeface="Nunito"/>
                <a:ea typeface="Nunito"/>
                <a:cs typeface="Nunito"/>
                <a:sym typeface="Nunito"/>
              </a:defRPr>
            </a:lvl6pPr>
            <a:lvl7pPr lvl="6">
              <a:spcBef>
                <a:spcPts val="0"/>
              </a:spcBef>
              <a:buClr>
                <a:schemeClr val="lt1"/>
              </a:buClr>
              <a:buSzPts val="2800"/>
              <a:buFont typeface="Nunito"/>
              <a:buNone/>
              <a:defRPr sz="2800">
                <a:solidFill>
                  <a:schemeClr val="lt1"/>
                </a:solidFill>
                <a:latin typeface="Nunito"/>
                <a:ea typeface="Nunito"/>
                <a:cs typeface="Nunito"/>
                <a:sym typeface="Nunito"/>
              </a:defRPr>
            </a:lvl7pPr>
            <a:lvl8pPr lvl="7">
              <a:spcBef>
                <a:spcPts val="0"/>
              </a:spcBef>
              <a:buClr>
                <a:schemeClr val="lt1"/>
              </a:buClr>
              <a:buSzPts val="2800"/>
              <a:buFont typeface="Nunito"/>
              <a:buNone/>
              <a:defRPr sz="2800">
                <a:solidFill>
                  <a:schemeClr val="lt1"/>
                </a:solidFill>
                <a:latin typeface="Nunito"/>
                <a:ea typeface="Nunito"/>
                <a:cs typeface="Nunito"/>
                <a:sym typeface="Nunito"/>
              </a:defRPr>
            </a:lvl8pPr>
            <a:lvl9pPr lvl="8">
              <a:spcBef>
                <a:spcPts val="0"/>
              </a:spcBef>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3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play.kahoot.it/#/lobby?quizId=f26ae784-fab4-425f-a22c-b1c0aaec62c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3" y="1822833"/>
            <a:ext cx="5361300" cy="1448100"/>
          </a:xfrm>
          <a:prstGeom prst="rect">
            <a:avLst/>
          </a:prstGeom>
        </p:spPr>
        <p:txBody>
          <a:bodyPr anchorCtr="0" anchor="ctr" bIns="91425" lIns="91425" rIns="91425" wrap="square" tIns="91425">
            <a:noAutofit/>
          </a:bodyPr>
          <a:lstStyle/>
          <a:p>
            <a:pPr indent="0" lvl="0" marL="0">
              <a:spcBef>
                <a:spcPts val="0"/>
              </a:spcBef>
              <a:buNone/>
            </a:pPr>
            <a:r>
              <a:rPr lang="en"/>
              <a:t>Gravity Review</a:t>
            </a:r>
          </a:p>
        </p:txBody>
      </p:sp>
      <p:sp>
        <p:nvSpPr>
          <p:cNvPr id="129" name="Shape 129"/>
          <p:cNvSpPr txBox="1"/>
          <p:nvPr>
            <p:ph idx="1" type="subTitle"/>
          </p:nvPr>
        </p:nvSpPr>
        <p:spPr>
          <a:xfrm>
            <a:off x="1858700" y="3413158"/>
            <a:ext cx="5361300" cy="522600"/>
          </a:xfrm>
          <a:prstGeom prst="rect">
            <a:avLst/>
          </a:prstGeom>
        </p:spPr>
        <p:txBody>
          <a:bodyPr anchorCtr="0" anchor="t" bIns="91425" lIns="91425" rIns="91425" wrap="square" tIns="91425">
            <a:noAutofit/>
          </a:bodyPr>
          <a:lstStyle/>
          <a:p>
            <a:pPr indent="0" lvl="0" marL="0" rtl="0">
              <a:spcBef>
                <a:spcPts val="0"/>
              </a:spcBef>
              <a:buNone/>
            </a:pPr>
            <a:r>
              <a:rPr lang="en"/>
              <a:t>By: Josh Fung, Leilani Burke, Logan Wilcox, Kylie Yetenekian, Skyla Park, and Steven Aghakhani</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Tycho Brahe</a:t>
            </a:r>
          </a:p>
        </p:txBody>
      </p:sp>
      <p:sp>
        <p:nvSpPr>
          <p:cNvPr id="187" name="Shape 187"/>
          <p:cNvSpPr txBox="1"/>
          <p:nvPr>
            <p:ph idx="1" type="body"/>
          </p:nvPr>
        </p:nvSpPr>
        <p:spPr>
          <a:xfrm>
            <a:off x="819150" y="1664800"/>
            <a:ext cx="7505700" cy="1018800"/>
          </a:xfrm>
          <a:prstGeom prst="rect">
            <a:avLst/>
          </a:prstGeom>
        </p:spPr>
        <p:txBody>
          <a:bodyPr anchorCtr="0" anchor="t" bIns="91425" lIns="91425" rIns="91425" wrap="square" tIns="91425">
            <a:noAutofit/>
          </a:bodyPr>
          <a:lstStyle/>
          <a:p>
            <a:pPr indent="0" lvl="0" marL="0" rtl="0">
              <a:spcBef>
                <a:spcPts val="0"/>
              </a:spcBef>
              <a:buNone/>
            </a:pPr>
            <a:r>
              <a:rPr lang="en"/>
              <a:t>Compared theories to data</a:t>
            </a:r>
          </a:p>
          <a:p>
            <a:pPr indent="0" lvl="0" marL="0" rtl="0">
              <a:spcBef>
                <a:spcPts val="0"/>
              </a:spcBef>
              <a:buNone/>
            </a:pPr>
            <a:r>
              <a:rPr lang="en"/>
              <a:t>World last naked eye astronomer</a:t>
            </a:r>
          </a:p>
        </p:txBody>
      </p:sp>
      <p:sp>
        <p:nvSpPr>
          <p:cNvPr id="188" name="Shape 188"/>
          <p:cNvSpPr txBox="1"/>
          <p:nvPr>
            <p:ph type="title"/>
          </p:nvPr>
        </p:nvSpPr>
        <p:spPr>
          <a:xfrm>
            <a:off x="819150" y="253635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Johannes Kepler</a:t>
            </a:r>
          </a:p>
        </p:txBody>
      </p:sp>
      <p:sp>
        <p:nvSpPr>
          <p:cNvPr id="189" name="Shape 189"/>
          <p:cNvSpPr txBox="1"/>
          <p:nvPr>
            <p:ph idx="1" type="body"/>
          </p:nvPr>
        </p:nvSpPr>
        <p:spPr>
          <a:xfrm>
            <a:off x="819150" y="3314775"/>
            <a:ext cx="7505700" cy="954600"/>
          </a:xfrm>
          <a:prstGeom prst="rect">
            <a:avLst/>
          </a:prstGeom>
        </p:spPr>
        <p:txBody>
          <a:bodyPr anchorCtr="0" anchor="t" bIns="91425" lIns="91425" rIns="91425" wrap="square" tIns="91425">
            <a:noAutofit/>
          </a:bodyPr>
          <a:lstStyle/>
          <a:p>
            <a:pPr indent="0" lvl="0" marL="0" rtl="0">
              <a:spcBef>
                <a:spcPts val="0"/>
              </a:spcBef>
              <a:buNone/>
            </a:pPr>
            <a:r>
              <a:rPr lang="en"/>
              <a:t>Tycho Brahe’s assistant</a:t>
            </a:r>
          </a:p>
          <a:p>
            <a:pPr indent="0" lvl="0" marL="0" rtl="0">
              <a:spcBef>
                <a:spcPts val="0"/>
              </a:spcBef>
              <a:buNone/>
            </a:pPr>
            <a:r>
              <a:rPr lang="en"/>
              <a:t>Formed three planetary laws with a telescope</a:t>
            </a:r>
          </a:p>
        </p:txBody>
      </p:sp>
      <p:pic>
        <p:nvPicPr>
          <p:cNvPr id="190" name="Shape 190"/>
          <p:cNvPicPr preferRelativeResize="0"/>
          <p:nvPr/>
        </p:nvPicPr>
        <p:blipFill>
          <a:blip r:embed="rId3">
            <a:alphaModFix/>
          </a:blip>
          <a:stretch>
            <a:fillRect/>
          </a:stretch>
        </p:blipFill>
        <p:spPr>
          <a:xfrm>
            <a:off x="7332875" y="281850"/>
            <a:ext cx="1543175" cy="2296253"/>
          </a:xfrm>
          <a:prstGeom prst="rect">
            <a:avLst/>
          </a:prstGeom>
          <a:noFill/>
          <a:ln>
            <a:noFill/>
          </a:ln>
        </p:spPr>
      </p:pic>
      <p:pic>
        <p:nvPicPr>
          <p:cNvPr id="191" name="Shape 191"/>
          <p:cNvPicPr preferRelativeResize="0"/>
          <p:nvPr/>
        </p:nvPicPr>
        <p:blipFill>
          <a:blip r:embed="rId4">
            <a:alphaModFix/>
          </a:blip>
          <a:stretch>
            <a:fillRect/>
          </a:stretch>
        </p:blipFill>
        <p:spPr>
          <a:xfrm>
            <a:off x="7332873" y="2729613"/>
            <a:ext cx="1543175" cy="2124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Kepler’s Laws</a:t>
            </a:r>
          </a:p>
        </p:txBody>
      </p:sp>
      <p:sp>
        <p:nvSpPr>
          <p:cNvPr id="197" name="Shape 197"/>
          <p:cNvSpPr txBox="1"/>
          <p:nvPr>
            <p:ph idx="1" type="body"/>
          </p:nvPr>
        </p:nvSpPr>
        <p:spPr>
          <a:xfrm>
            <a:off x="819150" y="1609725"/>
            <a:ext cx="7505700" cy="2448000"/>
          </a:xfrm>
          <a:prstGeom prst="rect">
            <a:avLst/>
          </a:prstGeom>
        </p:spPr>
        <p:txBody>
          <a:bodyPr anchorCtr="0" anchor="t" bIns="91425" lIns="91425" rIns="91425" wrap="square" tIns="91425">
            <a:noAutofit/>
          </a:bodyPr>
          <a:lstStyle/>
          <a:p>
            <a:pPr indent="0" lvl="0" marL="0">
              <a:spcBef>
                <a:spcPts val="0"/>
              </a:spcBef>
              <a:buNone/>
            </a:pPr>
            <a:r>
              <a:rPr b="1" lang="en" sz="1400"/>
              <a:t>The Law of </a:t>
            </a:r>
            <a:r>
              <a:rPr b="1" lang="en" sz="1400"/>
              <a:t>Ellipses</a:t>
            </a:r>
            <a:r>
              <a:rPr lang="en" sz="1400"/>
              <a:t> - An ellipse is a special curve in which the sum of the distances from every point on the curve to two other points is a constant. It has two focus points, known as the FOCI of an ellipse. Kepler’s first law states that all planets orbit the sun in an elliptical shape. </a:t>
            </a:r>
          </a:p>
          <a:p>
            <a:pPr indent="0" lvl="0" marL="0">
              <a:spcBef>
                <a:spcPts val="0"/>
              </a:spcBef>
              <a:buNone/>
            </a:pPr>
            <a:r>
              <a:rPr b="1" lang="en" sz="1400"/>
              <a:t>The Law of Equal Areas</a:t>
            </a:r>
            <a:r>
              <a:rPr lang="en" sz="1400"/>
              <a:t> - The law describes the speed of which any given planet will move while orbiting the sun. The speed </a:t>
            </a:r>
            <a:r>
              <a:rPr lang="en" sz="1400"/>
              <a:t>varies</a:t>
            </a:r>
            <a:r>
              <a:rPr lang="en" sz="1400"/>
              <a:t> depending on the location in </a:t>
            </a:r>
            <a:r>
              <a:rPr lang="en" sz="1400"/>
              <a:t>their</a:t>
            </a:r>
            <a:r>
              <a:rPr lang="en" sz="1400"/>
              <a:t> orbit. The closer they are, the faster they will move, and as they get farther in their orbit, the slower they will move. This makes it so, if measured using days, the distance traveled in 31 days while farthest from the sun will be the same as closest to the sun.</a:t>
            </a:r>
          </a:p>
          <a:p>
            <a:pPr indent="0" lvl="0" marL="0">
              <a:spcBef>
                <a:spcPts val="0"/>
              </a:spcBef>
              <a:buNone/>
            </a:pPr>
            <a:r>
              <a:rPr b="1" lang="en" sz="1400"/>
              <a:t>The Law of Harmonies</a:t>
            </a:r>
            <a:r>
              <a:rPr lang="en" sz="1400"/>
              <a:t> - The orbital period of a planet, squared, is proportional to its average distance from the sun, cubed. So the further away it is, the slower the orbit. </a:t>
            </a:r>
          </a:p>
        </p:txBody>
      </p:sp>
      <p:pic>
        <p:nvPicPr>
          <p:cNvPr id="198" name="Shape 198"/>
          <p:cNvPicPr preferRelativeResize="0"/>
          <p:nvPr/>
        </p:nvPicPr>
        <p:blipFill>
          <a:blip r:embed="rId3">
            <a:alphaModFix/>
          </a:blip>
          <a:stretch>
            <a:fillRect/>
          </a:stretch>
        </p:blipFill>
        <p:spPr>
          <a:xfrm>
            <a:off x="6328053" y="208651"/>
            <a:ext cx="2611273" cy="1401075"/>
          </a:xfrm>
          <a:prstGeom prst="rect">
            <a:avLst/>
          </a:prstGeom>
          <a:noFill/>
          <a:ln>
            <a:noFill/>
          </a:ln>
        </p:spPr>
      </p:pic>
      <p:pic>
        <p:nvPicPr>
          <p:cNvPr id="199" name="Shape 199"/>
          <p:cNvPicPr preferRelativeResize="0"/>
          <p:nvPr/>
        </p:nvPicPr>
        <p:blipFill>
          <a:blip r:embed="rId4">
            <a:alphaModFix/>
          </a:blip>
          <a:stretch>
            <a:fillRect/>
          </a:stretch>
        </p:blipFill>
        <p:spPr>
          <a:xfrm>
            <a:off x="4624400" y="237225"/>
            <a:ext cx="1724025" cy="1401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Galileo Galilei</a:t>
            </a:r>
          </a:p>
        </p:txBody>
      </p:sp>
      <p:sp>
        <p:nvSpPr>
          <p:cNvPr id="205" name="Shape 205"/>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indent="0" lvl="0" marL="0" rtl="0">
              <a:spcBef>
                <a:spcPts val="0"/>
              </a:spcBef>
              <a:buNone/>
            </a:pPr>
            <a:r>
              <a:rPr lang="en"/>
              <a:t>Found that air resistance prohibits objects from being acted upon by gravity</a:t>
            </a:r>
          </a:p>
          <a:p>
            <a:pPr indent="0" lvl="0" marL="0" rtl="0">
              <a:spcBef>
                <a:spcPts val="0"/>
              </a:spcBef>
              <a:buNone/>
            </a:pPr>
            <a:r>
              <a:rPr lang="en"/>
              <a:t>Gravity works on all objects the same</a:t>
            </a:r>
          </a:p>
          <a:p>
            <a:pPr indent="0" lvl="0" marL="0" rtl="0">
              <a:spcBef>
                <a:spcPts val="0"/>
              </a:spcBef>
              <a:buNone/>
            </a:pPr>
            <a:r>
              <a:rPr lang="en"/>
              <a:t>{Bowling ball vs feather}</a:t>
            </a:r>
          </a:p>
        </p:txBody>
      </p:sp>
      <p:pic>
        <p:nvPicPr>
          <p:cNvPr id="206" name="Shape 206"/>
          <p:cNvPicPr preferRelativeResize="0"/>
          <p:nvPr/>
        </p:nvPicPr>
        <p:blipFill>
          <a:blip r:embed="rId3">
            <a:alphaModFix/>
          </a:blip>
          <a:stretch>
            <a:fillRect/>
          </a:stretch>
        </p:blipFill>
        <p:spPr>
          <a:xfrm>
            <a:off x="5532750" y="2798324"/>
            <a:ext cx="3297784" cy="1855000"/>
          </a:xfrm>
          <a:prstGeom prst="rect">
            <a:avLst/>
          </a:prstGeom>
          <a:noFill/>
          <a:ln>
            <a:noFill/>
          </a:ln>
        </p:spPr>
      </p:pic>
      <p:pic>
        <p:nvPicPr>
          <p:cNvPr id="207" name="Shape 207"/>
          <p:cNvPicPr preferRelativeResize="0"/>
          <p:nvPr/>
        </p:nvPicPr>
        <p:blipFill>
          <a:blip r:embed="rId4">
            <a:alphaModFix/>
          </a:blip>
          <a:stretch>
            <a:fillRect/>
          </a:stretch>
        </p:blipFill>
        <p:spPr>
          <a:xfrm>
            <a:off x="6562825" y="308750"/>
            <a:ext cx="2267700" cy="226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Isaac Newton</a:t>
            </a:r>
          </a:p>
        </p:txBody>
      </p:sp>
      <p:sp>
        <p:nvSpPr>
          <p:cNvPr id="213" name="Shape 213"/>
          <p:cNvSpPr txBox="1"/>
          <p:nvPr>
            <p:ph idx="1" type="body"/>
          </p:nvPr>
        </p:nvSpPr>
        <p:spPr>
          <a:xfrm>
            <a:off x="819150" y="1685175"/>
            <a:ext cx="7505700" cy="954600"/>
          </a:xfrm>
          <a:prstGeom prst="rect">
            <a:avLst/>
          </a:prstGeom>
        </p:spPr>
        <p:txBody>
          <a:bodyPr anchorCtr="0" anchor="t" bIns="91425" lIns="91425" rIns="91425" wrap="square" tIns="91425">
            <a:noAutofit/>
          </a:bodyPr>
          <a:lstStyle/>
          <a:p>
            <a:pPr indent="0" lvl="0" marL="0" rtl="0">
              <a:spcBef>
                <a:spcPts val="0"/>
              </a:spcBef>
              <a:buNone/>
            </a:pPr>
            <a:r>
              <a:rPr lang="en"/>
              <a:t>Principia</a:t>
            </a:r>
          </a:p>
          <a:p>
            <a:pPr indent="0" lvl="0" marL="0" rtl="0">
              <a:spcBef>
                <a:spcPts val="0"/>
              </a:spcBef>
              <a:buNone/>
            </a:pPr>
            <a:r>
              <a:rPr lang="en"/>
              <a:t>Proved laws formed by others’ before him</a:t>
            </a:r>
          </a:p>
        </p:txBody>
      </p:sp>
      <p:sp>
        <p:nvSpPr>
          <p:cNvPr id="214" name="Shape 214"/>
          <p:cNvSpPr txBox="1"/>
          <p:nvPr>
            <p:ph type="title"/>
          </p:nvPr>
        </p:nvSpPr>
        <p:spPr>
          <a:xfrm>
            <a:off x="758050" y="258725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Henry Cavendish</a:t>
            </a:r>
          </a:p>
        </p:txBody>
      </p:sp>
      <p:sp>
        <p:nvSpPr>
          <p:cNvPr id="215" name="Shape 215"/>
          <p:cNvSpPr txBox="1"/>
          <p:nvPr>
            <p:ph idx="1" type="body"/>
          </p:nvPr>
        </p:nvSpPr>
        <p:spPr>
          <a:xfrm>
            <a:off x="819150" y="3274050"/>
            <a:ext cx="7505700" cy="998400"/>
          </a:xfrm>
          <a:prstGeom prst="rect">
            <a:avLst/>
          </a:prstGeom>
        </p:spPr>
        <p:txBody>
          <a:bodyPr anchorCtr="0" anchor="t" bIns="91425" lIns="91425" rIns="91425" wrap="square" tIns="91425">
            <a:noAutofit/>
          </a:bodyPr>
          <a:lstStyle/>
          <a:p>
            <a:pPr indent="0" lvl="0" marL="0" rtl="0">
              <a:spcBef>
                <a:spcPts val="0"/>
              </a:spcBef>
              <a:buNone/>
            </a:pPr>
            <a:r>
              <a:rPr lang="en"/>
              <a:t>The Cavendish experiment - The cavendish experiment </a:t>
            </a:r>
          </a:p>
          <a:p>
            <a:pPr indent="0" lvl="0" marL="0" rtl="0">
              <a:spcBef>
                <a:spcPts val="0"/>
              </a:spcBef>
              <a:buNone/>
            </a:pPr>
            <a:r>
              <a:rPr lang="en"/>
              <a:t>Discovered hydrogen or at the time “inflammable air”</a:t>
            </a:r>
          </a:p>
        </p:txBody>
      </p:sp>
      <p:pic>
        <p:nvPicPr>
          <p:cNvPr id="216" name="Shape 216"/>
          <p:cNvPicPr preferRelativeResize="0"/>
          <p:nvPr/>
        </p:nvPicPr>
        <p:blipFill>
          <a:blip r:embed="rId3">
            <a:alphaModFix/>
          </a:blip>
          <a:stretch>
            <a:fillRect/>
          </a:stretch>
        </p:blipFill>
        <p:spPr>
          <a:xfrm>
            <a:off x="6674225" y="2821475"/>
            <a:ext cx="2276649" cy="2102826"/>
          </a:xfrm>
          <a:prstGeom prst="rect">
            <a:avLst/>
          </a:prstGeom>
          <a:noFill/>
          <a:ln>
            <a:noFill/>
          </a:ln>
        </p:spPr>
      </p:pic>
      <p:pic>
        <p:nvPicPr>
          <p:cNvPr id="217" name="Shape 217"/>
          <p:cNvPicPr preferRelativeResize="0"/>
          <p:nvPr/>
        </p:nvPicPr>
        <p:blipFill>
          <a:blip r:embed="rId4">
            <a:alphaModFix/>
          </a:blip>
          <a:stretch>
            <a:fillRect/>
          </a:stretch>
        </p:blipFill>
        <p:spPr>
          <a:xfrm>
            <a:off x="6674225" y="210925"/>
            <a:ext cx="2276650" cy="2610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Albert Einstein</a:t>
            </a:r>
          </a:p>
        </p:txBody>
      </p:sp>
      <p:sp>
        <p:nvSpPr>
          <p:cNvPr id="223" name="Shape 223"/>
          <p:cNvSpPr txBox="1"/>
          <p:nvPr>
            <p:ph idx="1" type="body"/>
          </p:nvPr>
        </p:nvSpPr>
        <p:spPr>
          <a:xfrm>
            <a:off x="819150" y="1685175"/>
            <a:ext cx="7505700" cy="2448000"/>
          </a:xfrm>
          <a:prstGeom prst="rect">
            <a:avLst/>
          </a:prstGeom>
        </p:spPr>
        <p:txBody>
          <a:bodyPr anchorCtr="0" anchor="t" bIns="91425" lIns="91425" rIns="91425" wrap="square" tIns="91425">
            <a:noAutofit/>
          </a:bodyPr>
          <a:lstStyle/>
          <a:p>
            <a:pPr indent="0" lvl="0" marL="0" rtl="0">
              <a:spcBef>
                <a:spcPts val="0"/>
              </a:spcBef>
              <a:buNone/>
            </a:pPr>
            <a:r>
              <a:rPr lang="en"/>
              <a:t>Found that mass distorts space time</a:t>
            </a:r>
          </a:p>
          <a:p>
            <a:pPr indent="0" lvl="0" marL="0" rtl="0">
              <a:spcBef>
                <a:spcPts val="0"/>
              </a:spcBef>
              <a:buNone/>
            </a:pPr>
            <a:r>
              <a:t/>
            </a:r>
            <a:endParaRPr/>
          </a:p>
        </p:txBody>
      </p:sp>
      <p:sp>
        <p:nvSpPr>
          <p:cNvPr id="224" name="Shape 224"/>
          <p:cNvSpPr txBox="1"/>
          <p:nvPr>
            <p:ph type="title"/>
          </p:nvPr>
        </p:nvSpPr>
        <p:spPr>
          <a:xfrm>
            <a:off x="819150" y="256690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Vesto Slipher</a:t>
            </a:r>
          </a:p>
        </p:txBody>
      </p:sp>
      <p:sp>
        <p:nvSpPr>
          <p:cNvPr id="225" name="Shape 225"/>
          <p:cNvSpPr txBox="1"/>
          <p:nvPr>
            <p:ph idx="1" type="body"/>
          </p:nvPr>
        </p:nvSpPr>
        <p:spPr>
          <a:xfrm>
            <a:off x="819150" y="334535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Found that the universe is always expanding </a:t>
            </a:r>
          </a:p>
        </p:txBody>
      </p:sp>
      <p:pic>
        <p:nvPicPr>
          <p:cNvPr id="226" name="Shape 226"/>
          <p:cNvPicPr preferRelativeResize="0"/>
          <p:nvPr/>
        </p:nvPicPr>
        <p:blipFill>
          <a:blip r:embed="rId3">
            <a:alphaModFix/>
          </a:blip>
          <a:stretch>
            <a:fillRect/>
          </a:stretch>
        </p:blipFill>
        <p:spPr>
          <a:xfrm>
            <a:off x="7170100" y="233337"/>
            <a:ext cx="1700049" cy="2179137"/>
          </a:xfrm>
          <a:prstGeom prst="rect">
            <a:avLst/>
          </a:prstGeom>
          <a:noFill/>
          <a:ln>
            <a:noFill/>
          </a:ln>
        </p:spPr>
      </p:pic>
      <p:pic>
        <p:nvPicPr>
          <p:cNvPr id="227" name="Shape 227"/>
          <p:cNvPicPr preferRelativeResize="0"/>
          <p:nvPr/>
        </p:nvPicPr>
        <p:blipFill>
          <a:blip r:embed="rId4">
            <a:alphaModFix/>
          </a:blip>
          <a:stretch>
            <a:fillRect/>
          </a:stretch>
        </p:blipFill>
        <p:spPr>
          <a:xfrm>
            <a:off x="7191575" y="2465276"/>
            <a:ext cx="1657103" cy="244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Edwin Hubble</a:t>
            </a:r>
          </a:p>
        </p:txBody>
      </p:sp>
      <p:sp>
        <p:nvSpPr>
          <p:cNvPr id="233" name="Shape 233"/>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indent="0" lvl="0" marL="0" rtl="0">
              <a:spcBef>
                <a:spcPts val="0"/>
              </a:spcBef>
              <a:buNone/>
            </a:pPr>
            <a:r>
              <a:rPr lang="en"/>
              <a:t>Discovered that there are billions of other galaxies</a:t>
            </a:r>
          </a:p>
          <a:p>
            <a:pPr indent="0" lvl="0" marL="0" rtl="0">
              <a:spcBef>
                <a:spcPts val="0"/>
              </a:spcBef>
              <a:buNone/>
            </a:pPr>
            <a:r>
              <a:rPr lang="en"/>
              <a:t>Found the Andromeda galaxy</a:t>
            </a:r>
          </a:p>
          <a:p>
            <a:pPr indent="0" lvl="0" marL="0" rtl="0">
              <a:spcBef>
                <a:spcPts val="0"/>
              </a:spcBef>
              <a:buNone/>
            </a:pPr>
            <a:r>
              <a:rPr lang="en"/>
              <a:t>The further away a galaxy is, the faster it moves away from others</a:t>
            </a:r>
          </a:p>
          <a:p>
            <a:pPr indent="0" lvl="0" marL="0" rtl="0">
              <a:spcBef>
                <a:spcPts val="0"/>
              </a:spcBef>
              <a:buNone/>
            </a:pPr>
            <a:r>
              <a:rPr lang="en"/>
              <a:t>Dark energy causes the universe to expand</a:t>
            </a:r>
          </a:p>
        </p:txBody>
      </p:sp>
      <p:pic>
        <p:nvPicPr>
          <p:cNvPr id="234" name="Shape 234"/>
          <p:cNvPicPr preferRelativeResize="0"/>
          <p:nvPr/>
        </p:nvPicPr>
        <p:blipFill>
          <a:blip r:embed="rId3">
            <a:alphaModFix/>
          </a:blip>
          <a:stretch>
            <a:fillRect/>
          </a:stretch>
        </p:blipFill>
        <p:spPr>
          <a:xfrm>
            <a:off x="6681450" y="347676"/>
            <a:ext cx="2083225" cy="2667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819150" y="516700"/>
            <a:ext cx="7505700" cy="954600"/>
          </a:xfrm>
          <a:prstGeom prst="rect">
            <a:avLst/>
          </a:prstGeom>
        </p:spPr>
        <p:txBody>
          <a:bodyPr anchorCtr="0" anchor="t" bIns="91425" lIns="91425" rIns="91425" wrap="square" tIns="91425">
            <a:noAutofit/>
          </a:bodyPr>
          <a:lstStyle/>
          <a:p>
            <a:pPr indent="0" lvl="0" marL="0">
              <a:spcBef>
                <a:spcPts val="0"/>
              </a:spcBef>
              <a:buNone/>
            </a:pPr>
            <a:r>
              <a:rPr lang="en"/>
              <a:t>Common Misconceptions related to Gravity</a:t>
            </a:r>
          </a:p>
        </p:txBody>
      </p:sp>
      <p:sp>
        <p:nvSpPr>
          <p:cNvPr id="240" name="Shape 240"/>
          <p:cNvSpPr txBox="1"/>
          <p:nvPr>
            <p:ph idx="1" type="body"/>
          </p:nvPr>
        </p:nvSpPr>
        <p:spPr>
          <a:xfrm>
            <a:off x="819150" y="1209975"/>
            <a:ext cx="7505700" cy="2448000"/>
          </a:xfrm>
          <a:prstGeom prst="rect">
            <a:avLst/>
          </a:prstGeom>
        </p:spPr>
        <p:txBody>
          <a:bodyPr anchorCtr="0" anchor="t" bIns="91425" lIns="91425" rIns="91425" wrap="square" tIns="91425">
            <a:noAutofit/>
          </a:bodyPr>
          <a:lstStyle/>
          <a:p>
            <a:pPr indent="0" lvl="0" marL="0">
              <a:lnSpc>
                <a:spcPct val="100000"/>
              </a:lnSpc>
              <a:spcBef>
                <a:spcPts val="0"/>
              </a:spcBef>
              <a:buNone/>
            </a:pPr>
            <a:r>
              <a:rPr lang="en" sz="1400"/>
              <a:t>-Space Shuttle astronauts are weightless because there is no gravity outside the atmosphere</a:t>
            </a:r>
          </a:p>
          <a:p>
            <a:pPr indent="0" lvl="0" marL="0">
              <a:lnSpc>
                <a:spcPct val="100000"/>
              </a:lnSpc>
              <a:spcBef>
                <a:spcPts val="0"/>
              </a:spcBef>
              <a:buNone/>
            </a:pPr>
            <a:r>
              <a:rPr b="1" lang="en" sz="1400"/>
              <a:t>Astronauts are not actually weightless, they just feel that way because they are in perpetual freefall. The only force acting on astronauts is gravity, and since you need other oppressing forces to feel gravity, you would therefore feel weightless. </a:t>
            </a:r>
          </a:p>
          <a:p>
            <a:pPr indent="0" lvl="0" marL="0">
              <a:lnSpc>
                <a:spcPct val="100000"/>
              </a:lnSpc>
              <a:spcBef>
                <a:spcPts val="0"/>
              </a:spcBef>
              <a:buNone/>
            </a:pPr>
            <a:r>
              <a:rPr lang="en" sz="1400"/>
              <a:t>-Gravity is stronger on heavier objects</a:t>
            </a:r>
          </a:p>
          <a:p>
            <a:pPr indent="0" lvl="0" marL="0">
              <a:lnSpc>
                <a:spcPct val="100000"/>
              </a:lnSpc>
              <a:spcBef>
                <a:spcPts val="0"/>
              </a:spcBef>
              <a:buNone/>
            </a:pPr>
            <a:r>
              <a:rPr b="1" lang="en" sz="1400"/>
              <a:t>G</a:t>
            </a:r>
            <a:r>
              <a:rPr b="1" lang="en" sz="1400"/>
              <a:t>ravity acts on all things equally, it’s just air resistance that prevents lighter things from falling as fast. </a:t>
            </a:r>
          </a:p>
          <a:p>
            <a:pPr indent="0" lvl="0" marL="0">
              <a:lnSpc>
                <a:spcPct val="100000"/>
              </a:lnSpc>
              <a:spcBef>
                <a:spcPts val="0"/>
              </a:spcBef>
              <a:buNone/>
            </a:pPr>
            <a:r>
              <a:rPr lang="en" sz="1400"/>
              <a:t>-There is no gravity on the Moon because it is so far away from the Earth</a:t>
            </a:r>
          </a:p>
          <a:p>
            <a:pPr indent="0" lvl="0" marL="0">
              <a:lnSpc>
                <a:spcPct val="100000"/>
              </a:lnSpc>
              <a:spcBef>
                <a:spcPts val="0"/>
              </a:spcBef>
              <a:buNone/>
            </a:pPr>
            <a:r>
              <a:rPr b="1" lang="en" sz="1400"/>
              <a:t>There is gravity on the moon regardless of where it is because it is being pulled into orbit by the Earth, therefore it has to have gravity. Also, it wouldn’t be a sphere if it didn’t have gravity. </a:t>
            </a:r>
          </a:p>
          <a:p>
            <a:pPr indent="0" lvl="0" marL="0">
              <a:lnSpc>
                <a:spcPct val="100000"/>
              </a:lnSpc>
              <a:spcBef>
                <a:spcPts val="0"/>
              </a:spcBef>
              <a:buNone/>
            </a:pPr>
            <a:r>
              <a:t/>
            </a:r>
            <a:endParaRPr b="1"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Common Misconceptions related to Gravity </a:t>
            </a:r>
          </a:p>
        </p:txBody>
      </p:sp>
      <p:sp>
        <p:nvSpPr>
          <p:cNvPr id="246" name="Shape 246"/>
          <p:cNvSpPr txBox="1"/>
          <p:nvPr>
            <p:ph idx="1" type="body"/>
          </p:nvPr>
        </p:nvSpPr>
        <p:spPr>
          <a:xfrm>
            <a:off x="819150" y="1593500"/>
            <a:ext cx="7505700" cy="3045600"/>
          </a:xfrm>
          <a:prstGeom prst="rect">
            <a:avLst/>
          </a:prstGeom>
        </p:spPr>
        <p:txBody>
          <a:bodyPr anchorCtr="0" anchor="t" bIns="91425" lIns="91425" rIns="91425" wrap="square" tIns="91425">
            <a:noAutofit/>
          </a:bodyPr>
          <a:lstStyle/>
          <a:p>
            <a:pPr indent="0" lvl="0" marL="0">
              <a:lnSpc>
                <a:spcPct val="100000"/>
              </a:lnSpc>
              <a:spcBef>
                <a:spcPts val="0"/>
              </a:spcBef>
              <a:buNone/>
            </a:pPr>
            <a:r>
              <a:rPr lang="en" sz="1400"/>
              <a:t>-Gravity is related to magnetic fields and movement.</a:t>
            </a:r>
          </a:p>
          <a:p>
            <a:pPr indent="0" lvl="0" marL="0">
              <a:lnSpc>
                <a:spcPct val="100000"/>
              </a:lnSpc>
              <a:spcBef>
                <a:spcPts val="0"/>
              </a:spcBef>
              <a:buNone/>
            </a:pPr>
            <a:r>
              <a:rPr b="1" lang="en" sz="1400"/>
              <a:t>Neither magnetic fields nor movement have an effect on gravity. Gravity is an individual force that is only affected by mass and distance.</a:t>
            </a:r>
          </a:p>
          <a:p>
            <a:pPr indent="0" lvl="0" marL="0">
              <a:lnSpc>
                <a:spcPct val="100000"/>
              </a:lnSpc>
              <a:spcBef>
                <a:spcPts val="0"/>
              </a:spcBef>
              <a:buNone/>
            </a:pPr>
            <a:r>
              <a:rPr lang="en" sz="1400"/>
              <a:t>-Planets that are farther away from the Sun have a smaller gravity. </a:t>
            </a:r>
          </a:p>
          <a:p>
            <a:pPr indent="0" lvl="0" marL="0">
              <a:lnSpc>
                <a:spcPct val="100000"/>
              </a:lnSpc>
              <a:spcBef>
                <a:spcPts val="0"/>
              </a:spcBef>
              <a:buNone/>
            </a:pPr>
            <a:r>
              <a:rPr b="1" lang="en" sz="1400"/>
              <a:t>Each planet has a different gravitational force and are independent of each other, however they do have a gravitational pull towards each other but is extremely miniscule</a:t>
            </a:r>
          </a:p>
          <a:p>
            <a:pPr indent="0" lvl="0" marL="0" rtl="0">
              <a:lnSpc>
                <a:spcPct val="100000"/>
              </a:lnSpc>
              <a:spcBef>
                <a:spcPts val="0"/>
              </a:spcBef>
              <a:buNone/>
            </a:pPr>
            <a:r>
              <a:rPr lang="en" sz="1400"/>
              <a:t>-There is no gravity in space.</a:t>
            </a:r>
          </a:p>
          <a:p>
            <a:pPr indent="0" lvl="0" marL="0">
              <a:lnSpc>
                <a:spcPct val="100000"/>
              </a:lnSpc>
              <a:spcBef>
                <a:spcPts val="0"/>
              </a:spcBef>
              <a:buNone/>
            </a:pPr>
            <a:r>
              <a:rPr b="1" lang="en" sz="1400"/>
              <a:t>There is always gravity in space, even if it doesn’t feel strong, because it is the force that keeps planets in orbit and galaxies constantly moving.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Kahoot</a:t>
            </a:r>
          </a:p>
        </p:txBody>
      </p:sp>
      <p:sp>
        <p:nvSpPr>
          <p:cNvPr id="252" name="Shape 252"/>
          <p:cNvSpPr txBox="1"/>
          <p:nvPr>
            <p:ph idx="1" type="body"/>
          </p:nvPr>
        </p:nvSpPr>
        <p:spPr>
          <a:xfrm>
            <a:off x="819150" y="1634375"/>
            <a:ext cx="7505700" cy="2448000"/>
          </a:xfrm>
          <a:prstGeom prst="rect">
            <a:avLst/>
          </a:prstGeom>
        </p:spPr>
        <p:txBody>
          <a:bodyPr anchorCtr="0" anchor="t" bIns="91425" lIns="91425" rIns="91425" wrap="square" tIns="91425">
            <a:noAutofit/>
          </a:bodyPr>
          <a:lstStyle/>
          <a:p>
            <a:pPr indent="0" lvl="0" marL="0">
              <a:spcBef>
                <a:spcPts val="0"/>
              </a:spcBef>
              <a:buNone/>
            </a:pPr>
            <a:r>
              <a:t/>
            </a:r>
            <a:endParaRPr sz="1800"/>
          </a:p>
          <a:p>
            <a:pPr indent="0" lvl="0" marL="0">
              <a:spcBef>
                <a:spcPts val="0"/>
              </a:spcBef>
              <a:buNone/>
            </a:pPr>
            <a:r>
              <a:t/>
            </a:r>
            <a:endParaRPr sz="1800"/>
          </a:p>
          <a:p>
            <a:pPr indent="0" lvl="0" marL="0">
              <a:spcBef>
                <a:spcPts val="0"/>
              </a:spcBef>
              <a:buNone/>
            </a:pPr>
            <a:r>
              <a:rPr lang="en" sz="1800" u="sng">
                <a:solidFill>
                  <a:schemeClr val="hlink"/>
                </a:solidFill>
                <a:hlinkClick r:id="rId3"/>
              </a:rPr>
              <a:t>https://play.kahoot.it/#/lobby?quizId=f26ae784-fab4-425f-a22c-b1c0aaec62cc</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444150" y="855275"/>
            <a:ext cx="8255700" cy="3234600"/>
          </a:xfrm>
          <a:prstGeom prst="rect">
            <a:avLst/>
          </a:prstGeom>
        </p:spPr>
        <p:txBody>
          <a:bodyPr anchorCtr="0" anchor="ctr" bIns="91425" lIns="91425" rIns="91425" wrap="square" tIns="91425">
            <a:noAutofit/>
          </a:bodyPr>
          <a:lstStyle/>
          <a:p>
            <a:pPr indent="0" lvl="0" marL="0" algn="l">
              <a:spcBef>
                <a:spcPts val="0"/>
              </a:spcBef>
              <a:buNone/>
            </a:pPr>
            <a:r>
              <a:rPr lang="en"/>
              <a:t>Gravity is a type of force also known as the </a:t>
            </a:r>
            <a:r>
              <a:rPr lang="en">
                <a:highlight>
                  <a:srgbClr val="FFFF00"/>
                </a:highlight>
              </a:rPr>
              <a:t>gravitational force</a:t>
            </a:r>
            <a:r>
              <a:rPr lang="en"/>
              <a:t>. Gravity usually forces two objects to attract towards </a:t>
            </a:r>
            <a:r>
              <a:rPr lang="en"/>
              <a:t>each other</a:t>
            </a:r>
            <a:r>
              <a:rPr lang="en"/>
              <a:t> when they have a nonzero mass.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2135850" y="346975"/>
            <a:ext cx="4872300" cy="1347000"/>
          </a:xfrm>
          <a:prstGeom prst="rect">
            <a:avLst/>
          </a:prstGeom>
        </p:spPr>
        <p:txBody>
          <a:bodyPr anchorCtr="0" anchor="ctr" bIns="91425" lIns="91425" rIns="91425" wrap="square" tIns="91425">
            <a:noAutofit/>
          </a:bodyPr>
          <a:lstStyle/>
          <a:p>
            <a:pPr indent="0" lvl="0" marL="0" algn="l">
              <a:spcBef>
                <a:spcPts val="0"/>
              </a:spcBef>
              <a:buNone/>
            </a:pPr>
            <a:r>
              <a:rPr lang="en" sz="4800"/>
              <a:t>Gravity Equation</a:t>
            </a:r>
          </a:p>
        </p:txBody>
      </p:sp>
      <p:sp>
        <p:nvSpPr>
          <p:cNvPr id="140" name="Shape 140"/>
          <p:cNvSpPr txBox="1"/>
          <p:nvPr>
            <p:ph type="title"/>
          </p:nvPr>
        </p:nvSpPr>
        <p:spPr>
          <a:xfrm>
            <a:off x="1692000" y="1396574"/>
            <a:ext cx="5760000" cy="2064600"/>
          </a:xfrm>
          <a:prstGeom prst="rect">
            <a:avLst/>
          </a:prstGeom>
        </p:spPr>
        <p:txBody>
          <a:bodyPr anchorCtr="0" anchor="ctr" bIns="91425" lIns="91425" rIns="91425" wrap="square" tIns="91425">
            <a:noAutofit/>
          </a:bodyPr>
          <a:lstStyle/>
          <a:p>
            <a:pPr indent="0" lvl="0" marL="0" rtl="0">
              <a:spcBef>
                <a:spcPts val="0"/>
              </a:spcBef>
              <a:buNone/>
            </a:pPr>
            <a:r>
              <a:rPr lang="en"/>
              <a:t>F</a:t>
            </a:r>
            <a:r>
              <a:rPr baseline="-25000" lang="en"/>
              <a:t>g</a:t>
            </a:r>
            <a:r>
              <a:rPr lang="en"/>
              <a:t>=Gm</a:t>
            </a:r>
            <a:r>
              <a:rPr baseline="-25000" lang="en"/>
              <a:t>1</a:t>
            </a:r>
            <a:r>
              <a:rPr lang="en"/>
              <a:t>m</a:t>
            </a:r>
            <a:r>
              <a:rPr baseline="-25000" lang="en"/>
              <a:t>2 </a:t>
            </a:r>
            <a:r>
              <a:rPr lang="en"/>
              <a:t>/ r</a:t>
            </a:r>
            <a:r>
              <a:rPr baseline="30000" lang="en"/>
              <a:t>2</a:t>
            </a:r>
          </a:p>
        </p:txBody>
      </p:sp>
      <p:sp>
        <p:nvSpPr>
          <p:cNvPr id="141" name="Shape 141"/>
          <p:cNvSpPr txBox="1"/>
          <p:nvPr/>
        </p:nvSpPr>
        <p:spPr>
          <a:xfrm>
            <a:off x="1328250" y="3316775"/>
            <a:ext cx="6487500" cy="10983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1800">
                <a:solidFill>
                  <a:schemeClr val="lt1"/>
                </a:solidFill>
                <a:latin typeface="Nunito"/>
                <a:ea typeface="Nunito"/>
                <a:cs typeface="Nunito"/>
                <a:sym typeface="Nunito"/>
              </a:rPr>
              <a:t>(the force of gravity is proportional to the product of the masses and inversely proportional to the distance squared)</a:t>
            </a:r>
          </a:p>
          <a:p>
            <a:pPr indent="-342900" lvl="0" marL="457200">
              <a:spcBef>
                <a:spcPts val="0"/>
              </a:spcBef>
              <a:buClr>
                <a:schemeClr val="lt1"/>
              </a:buClr>
              <a:buSzPts val="1800"/>
              <a:buFont typeface="Nunito"/>
              <a:buChar char="●"/>
            </a:pPr>
            <a:r>
              <a:rPr lang="en" sz="1800">
                <a:solidFill>
                  <a:schemeClr val="lt1"/>
                </a:solidFill>
                <a:latin typeface="Nunito"/>
                <a:ea typeface="Nunito"/>
                <a:cs typeface="Nunito"/>
                <a:sym typeface="Nunito"/>
              </a:rPr>
              <a:t>Used to find the force of gravity in scenarios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1393929" y="1301146"/>
            <a:ext cx="6366900" cy="2539200"/>
          </a:xfrm>
          <a:prstGeom prst="rect">
            <a:avLst/>
          </a:prstGeom>
        </p:spPr>
        <p:txBody>
          <a:bodyPr anchorCtr="0" anchor="ctr" bIns="91425" lIns="91425" rIns="91425" wrap="square" tIns="91425">
            <a:noAutofit/>
          </a:bodyPr>
          <a:lstStyle/>
          <a:p>
            <a:pPr indent="0" lvl="0" marL="0">
              <a:spcBef>
                <a:spcPts val="0"/>
              </a:spcBef>
              <a:buNone/>
            </a:pPr>
            <a:r>
              <a:rPr lang="en"/>
              <a:t>F</a:t>
            </a:r>
            <a:r>
              <a:rPr baseline="-25000" lang="en"/>
              <a:t>c</a:t>
            </a:r>
            <a:r>
              <a:rPr lang="en"/>
              <a:t> = MV</a:t>
            </a:r>
            <a:r>
              <a:rPr baseline="30000" lang="en"/>
              <a:t>2</a:t>
            </a:r>
            <a:r>
              <a:rPr lang="en"/>
              <a:t> / r</a:t>
            </a:r>
          </a:p>
        </p:txBody>
      </p:sp>
      <p:sp>
        <p:nvSpPr>
          <p:cNvPr id="147" name="Shape 147"/>
          <p:cNvSpPr txBox="1"/>
          <p:nvPr/>
        </p:nvSpPr>
        <p:spPr>
          <a:xfrm>
            <a:off x="1005725" y="3504650"/>
            <a:ext cx="7261500" cy="847200"/>
          </a:xfrm>
          <a:prstGeom prst="rect">
            <a:avLst/>
          </a:prstGeom>
          <a:noFill/>
          <a:ln>
            <a:noFill/>
          </a:ln>
        </p:spPr>
        <p:txBody>
          <a:bodyPr anchorCtr="0" anchor="t" bIns="91425" lIns="91425" rIns="91425" wrap="square" tIns="91425">
            <a:noAutofit/>
          </a:bodyPr>
          <a:lstStyle/>
          <a:p>
            <a:pPr indent="0" lvl="0" marL="0" algn="ctr">
              <a:spcBef>
                <a:spcPts val="0"/>
              </a:spcBef>
              <a:buNone/>
            </a:pPr>
            <a:r>
              <a:rPr lang="en" sz="2400">
                <a:solidFill>
                  <a:schemeClr val="lt1"/>
                </a:solidFill>
                <a:latin typeface="Nunito"/>
                <a:ea typeface="Nunito"/>
                <a:cs typeface="Nunito"/>
                <a:sym typeface="Nunito"/>
              </a:rPr>
              <a:t>Product of mass &amp; </a:t>
            </a:r>
            <a:r>
              <a:rPr lang="en" sz="2400">
                <a:solidFill>
                  <a:schemeClr val="lt1"/>
                </a:solidFill>
                <a:latin typeface="Nunito"/>
                <a:ea typeface="Nunito"/>
                <a:cs typeface="Nunito"/>
                <a:sym typeface="Nunito"/>
              </a:rPr>
              <a:t>velocity</a:t>
            </a:r>
            <a:r>
              <a:rPr baseline="30000" lang="en" sz="2400">
                <a:solidFill>
                  <a:schemeClr val="lt1"/>
                </a:solidFill>
                <a:latin typeface="Nunito"/>
                <a:ea typeface="Nunito"/>
                <a:cs typeface="Nunito"/>
                <a:sym typeface="Nunito"/>
              </a:rPr>
              <a:t>2</a:t>
            </a:r>
            <a:r>
              <a:rPr lang="en" sz="2400">
                <a:solidFill>
                  <a:schemeClr val="lt1"/>
                </a:solidFill>
                <a:latin typeface="Nunito"/>
                <a:ea typeface="Nunito"/>
                <a:cs typeface="Nunito"/>
                <a:sym typeface="Nunito"/>
              </a:rPr>
              <a:t> / radius of circular path</a:t>
            </a:r>
          </a:p>
        </p:txBody>
      </p:sp>
      <p:sp>
        <p:nvSpPr>
          <p:cNvPr id="148" name="Shape 148"/>
          <p:cNvSpPr txBox="1"/>
          <p:nvPr/>
        </p:nvSpPr>
        <p:spPr>
          <a:xfrm>
            <a:off x="1248050" y="743800"/>
            <a:ext cx="7261500" cy="847200"/>
          </a:xfrm>
          <a:prstGeom prst="rect">
            <a:avLst/>
          </a:prstGeom>
          <a:noFill/>
          <a:ln>
            <a:noFill/>
          </a:ln>
        </p:spPr>
        <p:txBody>
          <a:bodyPr anchorCtr="0" anchor="t" bIns="91425" lIns="91425" rIns="91425" wrap="square" tIns="91425">
            <a:noAutofit/>
          </a:bodyPr>
          <a:lstStyle/>
          <a:p>
            <a:pPr indent="0" lvl="0" marL="0">
              <a:spcBef>
                <a:spcPts val="0"/>
              </a:spcBef>
              <a:buNone/>
            </a:pPr>
            <a:r>
              <a:rPr lang="en" sz="3000">
                <a:solidFill>
                  <a:schemeClr val="lt1"/>
                </a:solidFill>
                <a:latin typeface="Nunito"/>
                <a:ea typeface="Nunito"/>
                <a:cs typeface="Nunito"/>
                <a:sym typeface="Nunito"/>
              </a:rPr>
              <a:t>Circular Motion Equation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54" name="Shape 154"/>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indent="0" lvl="0" marL="0">
              <a:spcBef>
                <a:spcPts val="0"/>
              </a:spcBef>
              <a:buNone/>
            </a:pPr>
            <a:r>
              <a:t/>
            </a:r>
            <a:endParaRPr/>
          </a:p>
        </p:txBody>
      </p:sp>
      <p:pic>
        <p:nvPicPr>
          <p:cNvPr id="155" name="Shape 155"/>
          <p:cNvPicPr preferRelativeResize="0"/>
          <p:nvPr/>
        </p:nvPicPr>
        <p:blipFill>
          <a:blip r:embed="rId3">
            <a:alphaModFix/>
          </a:blip>
          <a:stretch>
            <a:fillRect/>
          </a:stretch>
        </p:blipFill>
        <p:spPr>
          <a:xfrm>
            <a:off x="978141" y="845597"/>
            <a:ext cx="7163658" cy="359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757925" y="393150"/>
            <a:ext cx="7505700" cy="954600"/>
          </a:xfrm>
          <a:prstGeom prst="rect">
            <a:avLst/>
          </a:prstGeom>
        </p:spPr>
        <p:txBody>
          <a:bodyPr anchorCtr="0" anchor="t" bIns="91425" lIns="91425" rIns="91425" wrap="square" tIns="91425">
            <a:noAutofit/>
          </a:bodyPr>
          <a:lstStyle/>
          <a:p>
            <a:pPr indent="0" lvl="0" marL="0">
              <a:spcBef>
                <a:spcPts val="0"/>
              </a:spcBef>
              <a:buNone/>
            </a:pPr>
            <a:r>
              <a:rPr lang="en"/>
              <a:t>Vocabulary</a:t>
            </a:r>
          </a:p>
        </p:txBody>
      </p:sp>
      <p:sp>
        <p:nvSpPr>
          <p:cNvPr id="161" name="Shape 161"/>
          <p:cNvSpPr txBox="1"/>
          <p:nvPr>
            <p:ph idx="1" type="body"/>
          </p:nvPr>
        </p:nvSpPr>
        <p:spPr>
          <a:xfrm>
            <a:off x="757925" y="1010975"/>
            <a:ext cx="7505700" cy="3806100"/>
          </a:xfrm>
          <a:prstGeom prst="rect">
            <a:avLst/>
          </a:prstGeom>
        </p:spPr>
        <p:txBody>
          <a:bodyPr anchorCtr="0" anchor="t" bIns="91425" lIns="91425" rIns="91425" wrap="square" tIns="91425">
            <a:noAutofit/>
          </a:bodyPr>
          <a:lstStyle/>
          <a:p>
            <a:pPr indent="0" lvl="0" marL="0">
              <a:spcBef>
                <a:spcPts val="0"/>
              </a:spcBef>
              <a:buNone/>
            </a:pPr>
            <a:r>
              <a:rPr b="1" lang="en" sz="1800"/>
              <a:t>Scientific Law </a:t>
            </a:r>
            <a:r>
              <a:rPr lang="en" sz="1800"/>
              <a:t>- predicts what </a:t>
            </a:r>
            <a:r>
              <a:rPr b="1" lang="en" sz="1800"/>
              <a:t>will</a:t>
            </a:r>
            <a:r>
              <a:rPr lang="en" sz="1800"/>
              <a:t> happen</a:t>
            </a:r>
          </a:p>
          <a:p>
            <a:pPr indent="0" lvl="0" marL="0">
              <a:spcBef>
                <a:spcPts val="0"/>
              </a:spcBef>
              <a:buNone/>
            </a:pPr>
            <a:r>
              <a:rPr lang="en" sz="1800"/>
              <a:t>	For example, Newton’s Universal Law of Gravitation explains and predicts how “every point mass attracts every single point mass by a force pointing along the line intersecting both points”</a:t>
            </a:r>
          </a:p>
          <a:p>
            <a:pPr indent="0" lvl="0" marL="0">
              <a:spcBef>
                <a:spcPts val="0"/>
              </a:spcBef>
              <a:buNone/>
            </a:pPr>
            <a:r>
              <a:rPr b="1" lang="en" sz="1800"/>
              <a:t>-Scientific</a:t>
            </a:r>
            <a:r>
              <a:rPr b="1" lang="en" sz="1800"/>
              <a:t> Theory</a:t>
            </a:r>
            <a:r>
              <a:rPr lang="en" sz="1800"/>
              <a:t> -  predicts </a:t>
            </a:r>
            <a:r>
              <a:rPr b="1" lang="en" sz="1800"/>
              <a:t>why </a:t>
            </a:r>
            <a:r>
              <a:rPr lang="en" sz="1800"/>
              <a:t>what happened has occurred </a:t>
            </a:r>
          </a:p>
          <a:p>
            <a:pPr indent="0" lvl="0" marL="0">
              <a:spcBef>
                <a:spcPts val="0"/>
              </a:spcBef>
              <a:buNone/>
            </a:pPr>
            <a:r>
              <a:rPr lang="en" sz="1800"/>
              <a:t>	For example, Einstein’s Theory of General Relativity attempts to provide an explanation for why things fall.</a:t>
            </a:r>
          </a:p>
          <a:p>
            <a:pPr indent="0" lvl="0" marL="0">
              <a:spcBef>
                <a:spcPts val="0"/>
              </a:spcBef>
              <a:buNone/>
            </a:pPr>
            <a:r>
              <a:t/>
            </a:r>
            <a:endParaRPr sz="1800"/>
          </a:p>
          <a:p>
            <a:pPr indent="0" lvl="0" mar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819150" y="519025"/>
            <a:ext cx="7505700" cy="954600"/>
          </a:xfrm>
          <a:prstGeom prst="rect">
            <a:avLst/>
          </a:prstGeom>
        </p:spPr>
        <p:txBody>
          <a:bodyPr anchorCtr="0" anchor="t" bIns="91425" lIns="91425" rIns="91425" wrap="square" tIns="91425">
            <a:noAutofit/>
          </a:bodyPr>
          <a:lstStyle/>
          <a:p>
            <a:pPr indent="0" lvl="0" marL="0">
              <a:spcBef>
                <a:spcPts val="0"/>
              </a:spcBef>
              <a:buNone/>
            </a:pPr>
            <a:r>
              <a:rPr lang="en"/>
              <a:t>Vocabulary (cont.)</a:t>
            </a:r>
          </a:p>
        </p:txBody>
      </p:sp>
      <p:sp>
        <p:nvSpPr>
          <p:cNvPr id="167" name="Shape 167"/>
          <p:cNvSpPr txBox="1"/>
          <p:nvPr>
            <p:ph idx="1" type="body"/>
          </p:nvPr>
        </p:nvSpPr>
        <p:spPr>
          <a:xfrm>
            <a:off x="819150" y="1143700"/>
            <a:ext cx="7505700" cy="3550800"/>
          </a:xfrm>
          <a:prstGeom prst="rect">
            <a:avLst/>
          </a:prstGeom>
        </p:spPr>
        <p:txBody>
          <a:bodyPr anchorCtr="0" anchor="t" bIns="91425" lIns="91425" rIns="91425" wrap="square" tIns="91425">
            <a:noAutofit/>
          </a:bodyPr>
          <a:lstStyle/>
          <a:p>
            <a:pPr indent="0" lvl="0" marL="0">
              <a:spcBef>
                <a:spcPts val="0"/>
              </a:spcBef>
              <a:buNone/>
            </a:pPr>
            <a:r>
              <a:rPr b="1" lang="en" sz="1800"/>
              <a:t>Centripetal force</a:t>
            </a:r>
            <a:r>
              <a:rPr lang="en" sz="1800"/>
              <a:t>- the force that affects the body that orbits in a circular path that is directed towards the center of which the body is moving around</a:t>
            </a:r>
          </a:p>
          <a:p>
            <a:pPr indent="0" lvl="0" marL="0">
              <a:spcBef>
                <a:spcPts val="0"/>
              </a:spcBef>
              <a:buNone/>
            </a:pPr>
            <a:r>
              <a:rPr lang="en" sz="1800"/>
              <a:t>	For example, when the earth is being orbited by the moon, the centripetal force is provided by the force of gravity that acts on the moon. </a:t>
            </a:r>
          </a:p>
          <a:p>
            <a:pPr indent="0" lvl="0" marL="0">
              <a:spcBef>
                <a:spcPts val="0"/>
              </a:spcBef>
              <a:buNone/>
            </a:pPr>
            <a:r>
              <a:rPr b="1" lang="en" sz="1800"/>
              <a:t>Tangential velocity</a:t>
            </a:r>
            <a:r>
              <a:rPr lang="en" sz="1800"/>
              <a:t>- the linear velocity/speed of an object moving in a circular motion or path </a:t>
            </a:r>
          </a:p>
          <a:p>
            <a:pPr indent="0" lvl="0" marL="0">
              <a:spcBef>
                <a:spcPts val="0"/>
              </a:spcBef>
              <a:buNone/>
            </a:pPr>
            <a:r>
              <a:rPr lang="en" sz="1800"/>
              <a:t>	For example, you could figure out how much distance a planet travels in its orbit during a certain amount of time (in a linear motion versus a circular motion) by calculating the tangential velocity.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Ptolemy</a:t>
            </a:r>
          </a:p>
        </p:txBody>
      </p:sp>
      <p:sp>
        <p:nvSpPr>
          <p:cNvPr id="173" name="Shape 173"/>
          <p:cNvSpPr txBox="1"/>
          <p:nvPr>
            <p:ph idx="1" type="body"/>
          </p:nvPr>
        </p:nvSpPr>
        <p:spPr>
          <a:xfrm>
            <a:off x="973575" y="1800200"/>
            <a:ext cx="7505700" cy="2448000"/>
          </a:xfrm>
          <a:prstGeom prst="rect">
            <a:avLst/>
          </a:prstGeom>
        </p:spPr>
        <p:txBody>
          <a:bodyPr anchorCtr="0" anchor="t" bIns="91425" lIns="91425" rIns="91425" wrap="square" tIns="91425">
            <a:noAutofit/>
          </a:bodyPr>
          <a:lstStyle/>
          <a:p>
            <a:pPr indent="0" lvl="0" marL="0" rtl="0">
              <a:spcBef>
                <a:spcPts val="0"/>
              </a:spcBef>
              <a:buNone/>
            </a:pPr>
            <a:r>
              <a:rPr lang="en" sz="1800"/>
              <a:t>Geocentric model</a:t>
            </a:r>
          </a:p>
          <a:p>
            <a:pPr indent="0" lvl="0" marL="0" rtl="0">
              <a:spcBef>
                <a:spcPts val="0"/>
              </a:spcBef>
              <a:buNone/>
            </a:pPr>
            <a:r>
              <a:rPr lang="en" sz="1800"/>
              <a:t>Earth was the center of the solar system</a:t>
            </a:r>
          </a:p>
        </p:txBody>
      </p:sp>
      <p:pic>
        <p:nvPicPr>
          <p:cNvPr id="174" name="Shape 174"/>
          <p:cNvPicPr preferRelativeResize="0"/>
          <p:nvPr/>
        </p:nvPicPr>
        <p:blipFill>
          <a:blip r:embed="rId3">
            <a:alphaModFix/>
          </a:blip>
          <a:stretch>
            <a:fillRect/>
          </a:stretch>
        </p:blipFill>
        <p:spPr>
          <a:xfrm>
            <a:off x="6384199" y="407400"/>
            <a:ext cx="2308626" cy="2754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Nicolaus Copernicus</a:t>
            </a:r>
          </a:p>
        </p:txBody>
      </p:sp>
      <p:sp>
        <p:nvSpPr>
          <p:cNvPr id="180" name="Shape 180"/>
          <p:cNvSpPr txBox="1"/>
          <p:nvPr>
            <p:ph idx="1" type="body"/>
          </p:nvPr>
        </p:nvSpPr>
        <p:spPr>
          <a:xfrm>
            <a:off x="605350" y="2014475"/>
            <a:ext cx="7505700" cy="2448000"/>
          </a:xfrm>
          <a:prstGeom prst="rect">
            <a:avLst/>
          </a:prstGeom>
        </p:spPr>
        <p:txBody>
          <a:bodyPr anchorCtr="0" anchor="t" bIns="91425" lIns="91425" rIns="91425" wrap="square" tIns="91425">
            <a:noAutofit/>
          </a:bodyPr>
          <a:lstStyle/>
          <a:p>
            <a:pPr indent="0" lvl="0" marL="0" rtl="0">
              <a:spcBef>
                <a:spcPts val="0"/>
              </a:spcBef>
              <a:buNone/>
            </a:pPr>
            <a:r>
              <a:rPr lang="en" sz="1800"/>
              <a:t>Heliocentric theory</a:t>
            </a:r>
          </a:p>
          <a:p>
            <a:pPr indent="0" lvl="0" marL="0" rtl="0">
              <a:spcBef>
                <a:spcPts val="0"/>
              </a:spcBef>
              <a:buNone/>
            </a:pPr>
            <a:r>
              <a:rPr lang="en" sz="1800"/>
              <a:t>Sun was the center of the solar system</a:t>
            </a:r>
          </a:p>
          <a:p>
            <a:pPr indent="0" lvl="0" marL="0" rtl="0">
              <a:spcBef>
                <a:spcPts val="0"/>
              </a:spcBef>
              <a:buNone/>
            </a:pPr>
            <a:r>
              <a:rPr lang="en" sz="1800"/>
              <a:t>Beginning of the scientific revolution</a:t>
            </a:r>
          </a:p>
        </p:txBody>
      </p:sp>
      <p:pic>
        <p:nvPicPr>
          <p:cNvPr id="181" name="Shape 181"/>
          <p:cNvPicPr preferRelativeResize="0"/>
          <p:nvPr/>
        </p:nvPicPr>
        <p:blipFill>
          <a:blip r:embed="rId3">
            <a:alphaModFix/>
          </a:blip>
          <a:stretch>
            <a:fillRect/>
          </a:stretch>
        </p:blipFill>
        <p:spPr>
          <a:xfrm>
            <a:off x="5893250" y="358750"/>
            <a:ext cx="2857500" cy="285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