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Economica"/>
      <p:regular r:id="rId21"/>
      <p:bold r:id="rId22"/>
      <p:italic r:id="rId23"/>
      <p:boldItalic r:id="rId24"/>
    </p:embeddedFont>
    <p:embeddedFont>
      <p:font typeface="Montserrat"/>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Economica-bold.fntdata"/><Relationship Id="rId21" Type="http://schemas.openxmlformats.org/officeDocument/2006/relationships/font" Target="fonts/Economica-regular.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2" name="Shape 12"/>
          <p:cNvSpPr txBox="1"/>
          <p:nvPr>
            <p:ph type="ctrTitle"/>
          </p:nvPr>
        </p:nvSpPr>
        <p:spPr>
          <a:xfrm>
            <a:off x="3044700" y="1444255"/>
            <a:ext cx="3054600" cy="1537200"/>
          </a:xfrm>
          <a:prstGeom prst="rect">
            <a:avLst/>
          </a:prstGeom>
        </p:spPr>
        <p:txBody>
          <a:bodyPr anchorCtr="0" anchor="b" bIns="91425" lIns="91425" rIns="91425" wrap="square" tIns="91425"/>
          <a:lstStyle>
            <a:lvl1pPr lvl="0" algn="ctr">
              <a:spcBef>
                <a:spcPts val="0"/>
              </a:spcBef>
              <a:buSzPts val="4200"/>
              <a:buNone/>
              <a:defRPr/>
            </a:lvl1pPr>
            <a:lvl2pPr lvl="1" algn="ctr">
              <a:spcBef>
                <a:spcPts val="0"/>
              </a:spcBef>
              <a:buSzPts val="4200"/>
              <a:buNone/>
              <a:defRPr/>
            </a:lvl2pPr>
            <a:lvl3pPr lvl="2" algn="ctr">
              <a:spcBef>
                <a:spcPts val="0"/>
              </a:spcBef>
              <a:buSzPts val="4200"/>
              <a:buNone/>
              <a:defRPr/>
            </a:lvl3pPr>
            <a:lvl4pPr lvl="3" algn="ctr">
              <a:spcBef>
                <a:spcPts val="0"/>
              </a:spcBef>
              <a:buSzPts val="4200"/>
              <a:buNone/>
              <a:defRPr/>
            </a:lvl4pPr>
            <a:lvl5pPr lvl="4" algn="ctr">
              <a:spcBef>
                <a:spcPts val="0"/>
              </a:spcBef>
              <a:buSzPts val="4200"/>
              <a:buNone/>
              <a:defRPr/>
            </a:lvl5pPr>
            <a:lvl6pPr lvl="5" algn="ctr">
              <a:spcBef>
                <a:spcPts val="0"/>
              </a:spcBef>
              <a:buSzPts val="4200"/>
              <a:buNone/>
              <a:defRPr/>
            </a:lvl6pPr>
            <a:lvl7pPr lvl="6" algn="ctr">
              <a:spcBef>
                <a:spcPts val="0"/>
              </a:spcBef>
              <a:buSzPts val="4200"/>
              <a:buNone/>
              <a:defRPr/>
            </a:lvl7pPr>
            <a:lvl8pPr lvl="7" algn="ctr">
              <a:spcBef>
                <a:spcPts val="0"/>
              </a:spcBef>
              <a:buSzPts val="4200"/>
              <a:buNone/>
              <a:defRPr/>
            </a:lvl8pPr>
            <a:lvl9pPr lvl="8" algn="ctr">
              <a:spcBef>
                <a:spcPts val="0"/>
              </a:spcBef>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3" name="Shape 53"/>
          <p:cNvSpPr txBox="1"/>
          <p:nvPr>
            <p:ph type="title"/>
          </p:nvPr>
        </p:nvSpPr>
        <p:spPr>
          <a:xfrm>
            <a:off x="311700" y="957125"/>
            <a:ext cx="8520600" cy="2128800"/>
          </a:xfrm>
          <a:prstGeom prst="rect">
            <a:avLst/>
          </a:prstGeom>
        </p:spPr>
        <p:txBody>
          <a:bodyPr anchorCtr="0" anchor="ctr" bIns="91425" lIns="91425" rIns="91425" wrap="square" tIns="91425"/>
          <a:lstStyle>
            <a:lvl1pPr lvl="0" algn="ctr">
              <a:spcBef>
                <a:spcPts val="0"/>
              </a:spcBef>
              <a:buClr>
                <a:schemeClr val="lt2"/>
              </a:buClr>
              <a:buSzPts val="16000"/>
              <a:buNone/>
              <a:defRPr sz="16000">
                <a:solidFill>
                  <a:schemeClr val="lt2"/>
                </a:solidFill>
              </a:defRPr>
            </a:lvl1pPr>
            <a:lvl2pPr lvl="1" algn="ctr">
              <a:spcBef>
                <a:spcPts val="0"/>
              </a:spcBef>
              <a:buClr>
                <a:schemeClr val="lt2"/>
              </a:buClr>
              <a:buSzPts val="16000"/>
              <a:buNone/>
              <a:defRPr sz="16000">
                <a:solidFill>
                  <a:schemeClr val="lt2"/>
                </a:solidFill>
              </a:defRPr>
            </a:lvl2pPr>
            <a:lvl3pPr lvl="2" algn="ctr">
              <a:spcBef>
                <a:spcPts val="0"/>
              </a:spcBef>
              <a:buClr>
                <a:schemeClr val="lt2"/>
              </a:buClr>
              <a:buSzPts val="16000"/>
              <a:buNone/>
              <a:defRPr sz="16000">
                <a:solidFill>
                  <a:schemeClr val="lt2"/>
                </a:solidFill>
              </a:defRPr>
            </a:lvl3pPr>
            <a:lvl4pPr lvl="3" algn="ctr">
              <a:spcBef>
                <a:spcPts val="0"/>
              </a:spcBef>
              <a:buClr>
                <a:schemeClr val="lt2"/>
              </a:buClr>
              <a:buSzPts val="16000"/>
              <a:buNone/>
              <a:defRPr sz="16000">
                <a:solidFill>
                  <a:schemeClr val="lt2"/>
                </a:solidFill>
              </a:defRPr>
            </a:lvl4pPr>
            <a:lvl5pPr lvl="4" algn="ctr">
              <a:spcBef>
                <a:spcPts val="0"/>
              </a:spcBef>
              <a:buClr>
                <a:schemeClr val="lt2"/>
              </a:buClr>
              <a:buSzPts val="16000"/>
              <a:buNone/>
              <a:defRPr sz="16000">
                <a:solidFill>
                  <a:schemeClr val="lt2"/>
                </a:solidFill>
              </a:defRPr>
            </a:lvl5pPr>
            <a:lvl6pPr lvl="5" algn="ctr">
              <a:spcBef>
                <a:spcPts val="0"/>
              </a:spcBef>
              <a:buClr>
                <a:schemeClr val="lt2"/>
              </a:buClr>
              <a:buSzPts val="16000"/>
              <a:buNone/>
              <a:defRPr sz="16000">
                <a:solidFill>
                  <a:schemeClr val="lt2"/>
                </a:solidFill>
              </a:defRPr>
            </a:lvl6pPr>
            <a:lvl7pPr lvl="6" algn="ctr">
              <a:spcBef>
                <a:spcPts val="0"/>
              </a:spcBef>
              <a:buClr>
                <a:schemeClr val="lt2"/>
              </a:buClr>
              <a:buSzPts val="16000"/>
              <a:buNone/>
              <a:defRPr sz="16000">
                <a:solidFill>
                  <a:schemeClr val="lt2"/>
                </a:solidFill>
              </a:defRPr>
            </a:lvl7pPr>
            <a:lvl8pPr lvl="7" algn="ctr">
              <a:spcBef>
                <a:spcPts val="0"/>
              </a:spcBef>
              <a:buClr>
                <a:schemeClr val="lt2"/>
              </a:buClr>
              <a:buSzPts val="16000"/>
              <a:buNone/>
              <a:defRPr sz="16000">
                <a:solidFill>
                  <a:schemeClr val="lt2"/>
                </a:solidFill>
              </a:defRPr>
            </a:lvl8pPr>
            <a:lvl9pPr lvl="8" algn="ctr">
              <a:spcBef>
                <a:spcPts val="0"/>
              </a:spcBef>
              <a:buClr>
                <a:schemeClr val="lt2"/>
              </a:buClr>
              <a:buSzPts val="16000"/>
              <a:buNone/>
              <a:defRPr sz="16000">
                <a:solidFill>
                  <a:schemeClr val="lt2"/>
                </a:solidFill>
              </a:defRPr>
            </a:lvl9pPr>
          </a:lstStyle>
          <a:p/>
        </p:txBody>
      </p:sp>
      <p:sp>
        <p:nvSpPr>
          <p:cNvPr id="54" name="Shape 54"/>
          <p:cNvSpPr txBox="1"/>
          <p:nvPr>
            <p:ph idx="1" type="body"/>
          </p:nvPr>
        </p:nvSpPr>
        <p:spPr>
          <a:xfrm>
            <a:off x="311700" y="3162000"/>
            <a:ext cx="8520600" cy="10716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8" name="Shape 18"/>
          <p:cNvSpPr txBox="1"/>
          <p:nvPr>
            <p:ph type="title"/>
          </p:nvPr>
        </p:nvSpPr>
        <p:spPr>
          <a:xfrm>
            <a:off x="773700" y="1806450"/>
            <a:ext cx="7596600" cy="1530600"/>
          </a:xfrm>
          <a:prstGeom prst="rect">
            <a:avLst/>
          </a:prstGeom>
        </p:spPr>
        <p:txBody>
          <a:bodyPr anchorCtr="0" anchor="ctr" bIns="91425" lIns="91425" rIns="91425" wrap="square" tIns="91425"/>
          <a:lstStyle>
            <a:lvl1pPr lvl="0" algn="ctr">
              <a:spcBef>
                <a:spcPts val="0"/>
              </a:spcBef>
              <a:buSzPts val="4200"/>
              <a:buNone/>
              <a:defRPr/>
            </a:lvl1pPr>
            <a:lvl2pPr lvl="1" algn="ctr">
              <a:spcBef>
                <a:spcPts val="0"/>
              </a:spcBef>
              <a:buSzPts val="4200"/>
              <a:buNone/>
              <a:defRPr/>
            </a:lvl2pPr>
            <a:lvl3pPr lvl="2" algn="ctr">
              <a:spcBef>
                <a:spcPts val="0"/>
              </a:spcBef>
              <a:buSzPts val="4200"/>
              <a:buNone/>
              <a:defRPr/>
            </a:lvl3pPr>
            <a:lvl4pPr lvl="3" algn="ctr">
              <a:spcBef>
                <a:spcPts val="0"/>
              </a:spcBef>
              <a:buSzPts val="4200"/>
              <a:buNone/>
              <a:defRPr/>
            </a:lvl4pPr>
            <a:lvl5pPr lvl="4" algn="ctr">
              <a:spcBef>
                <a:spcPts val="0"/>
              </a:spcBef>
              <a:buSzPts val="4200"/>
              <a:buNone/>
              <a:defRPr/>
            </a:lvl5pPr>
            <a:lvl6pPr lvl="5" algn="ctr">
              <a:spcBef>
                <a:spcPts val="0"/>
              </a:spcBef>
              <a:buSzPts val="4200"/>
              <a:buNone/>
              <a:defRPr/>
            </a:lvl6pPr>
            <a:lvl7pPr lvl="6" algn="ctr">
              <a:spcBef>
                <a:spcPts val="0"/>
              </a:spcBef>
              <a:buSzPts val="4200"/>
              <a:buNone/>
              <a:defRPr/>
            </a:lvl7pPr>
            <a:lvl8pPr lvl="7" algn="ctr">
              <a:spcBef>
                <a:spcPts val="0"/>
              </a:spcBef>
              <a:buSzPts val="4200"/>
              <a:buNone/>
              <a:defRPr/>
            </a:lvl8pPr>
            <a:lvl9pPr lvl="8" algn="ctr">
              <a:spcBef>
                <a:spcPts val="0"/>
              </a:spcBef>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rIns="91425" wrap="square" tIns="91425"/>
          <a:lstStyle>
            <a:lvl1pPr lvl="0">
              <a:spcBef>
                <a:spcPts val="0"/>
              </a:spcBef>
              <a:buSzPts val="4200"/>
              <a:buNone/>
              <a:defRPr/>
            </a:lvl1pPr>
            <a:lvl2pPr lvl="1">
              <a:spcBef>
                <a:spcPts val="0"/>
              </a:spcBef>
              <a:buSzPts val="4200"/>
              <a:buNone/>
              <a:defRPr/>
            </a:lvl2pPr>
            <a:lvl3pPr lvl="2">
              <a:spcBef>
                <a:spcPts val="0"/>
              </a:spcBef>
              <a:buSzPts val="4200"/>
              <a:buNone/>
              <a:defRPr/>
            </a:lvl3pPr>
            <a:lvl4pPr lvl="3">
              <a:spcBef>
                <a:spcPts val="0"/>
              </a:spcBef>
              <a:buSzPts val="4200"/>
              <a:buNone/>
              <a:defRPr/>
            </a:lvl4pPr>
            <a:lvl5pPr lvl="4">
              <a:spcBef>
                <a:spcPts val="0"/>
              </a:spcBef>
              <a:buSzPts val="4200"/>
              <a:buNone/>
              <a:defRPr/>
            </a:lvl5pPr>
            <a:lvl6pPr lvl="5">
              <a:spcBef>
                <a:spcPts val="0"/>
              </a:spcBef>
              <a:buSzPts val="4200"/>
              <a:buNone/>
              <a:defRPr/>
            </a:lvl6pPr>
            <a:lvl7pPr lvl="6">
              <a:spcBef>
                <a:spcPts val="0"/>
              </a:spcBef>
              <a:buSzPts val="4200"/>
              <a:buNone/>
              <a:defRPr/>
            </a:lvl7pPr>
            <a:lvl8pPr lvl="7">
              <a:spcBef>
                <a:spcPts val="0"/>
              </a:spcBef>
              <a:buSzPts val="4200"/>
              <a:buNone/>
              <a:defRPr/>
            </a:lvl8pPr>
            <a:lvl9pPr lvl="8">
              <a:spcBef>
                <a:spcPts val="0"/>
              </a:spcBef>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4" name="Shape 44"/>
          <p:cNvSpPr txBox="1"/>
          <p:nvPr>
            <p:ph type="title"/>
          </p:nvPr>
        </p:nvSpPr>
        <p:spPr>
          <a:xfrm>
            <a:off x="265500" y="929275"/>
            <a:ext cx="4045200" cy="1786200"/>
          </a:xfrm>
          <a:prstGeom prst="rect">
            <a:avLst/>
          </a:prstGeom>
        </p:spPr>
        <p:txBody>
          <a:bodyPr anchorCtr="0" anchor="b" bIns="91425" lIns="91425" rIns="91425" wrap="square" tIns="91425"/>
          <a:lstStyle>
            <a:lvl1pPr lvl="0" algn="ctr">
              <a:spcBef>
                <a:spcPts val="0"/>
              </a:spcBef>
              <a:buClr>
                <a:schemeClr val="lt2"/>
              </a:buClr>
              <a:buSzPts val="4200"/>
              <a:buNone/>
              <a:defRPr>
                <a:solidFill>
                  <a:schemeClr val="lt2"/>
                </a:solidFill>
              </a:defRPr>
            </a:lvl1pPr>
            <a:lvl2pPr lvl="1" algn="ctr">
              <a:spcBef>
                <a:spcPts val="0"/>
              </a:spcBef>
              <a:buClr>
                <a:schemeClr val="lt2"/>
              </a:buClr>
              <a:buSzPts val="4200"/>
              <a:buNone/>
              <a:defRPr>
                <a:solidFill>
                  <a:schemeClr val="lt2"/>
                </a:solidFill>
              </a:defRPr>
            </a:lvl2pPr>
            <a:lvl3pPr lvl="2" algn="ctr">
              <a:spcBef>
                <a:spcPts val="0"/>
              </a:spcBef>
              <a:buClr>
                <a:schemeClr val="lt2"/>
              </a:buClr>
              <a:buSzPts val="4200"/>
              <a:buNone/>
              <a:defRPr>
                <a:solidFill>
                  <a:schemeClr val="lt2"/>
                </a:solidFill>
              </a:defRPr>
            </a:lvl3pPr>
            <a:lvl4pPr lvl="3" algn="ctr">
              <a:spcBef>
                <a:spcPts val="0"/>
              </a:spcBef>
              <a:buClr>
                <a:schemeClr val="lt2"/>
              </a:buClr>
              <a:buSzPts val="4200"/>
              <a:buNone/>
              <a:defRPr>
                <a:solidFill>
                  <a:schemeClr val="lt2"/>
                </a:solidFill>
              </a:defRPr>
            </a:lvl4pPr>
            <a:lvl5pPr lvl="4" algn="ctr">
              <a:spcBef>
                <a:spcPts val="0"/>
              </a:spcBef>
              <a:buClr>
                <a:schemeClr val="lt2"/>
              </a:buClr>
              <a:buSzPts val="4200"/>
              <a:buNone/>
              <a:defRPr>
                <a:solidFill>
                  <a:schemeClr val="lt2"/>
                </a:solidFill>
              </a:defRPr>
            </a:lvl5pPr>
            <a:lvl6pPr lvl="5" algn="ctr">
              <a:spcBef>
                <a:spcPts val="0"/>
              </a:spcBef>
              <a:buClr>
                <a:schemeClr val="lt2"/>
              </a:buClr>
              <a:buSzPts val="4200"/>
              <a:buNone/>
              <a:defRPr>
                <a:solidFill>
                  <a:schemeClr val="lt2"/>
                </a:solidFill>
              </a:defRPr>
            </a:lvl6pPr>
            <a:lvl7pPr lvl="6" algn="ctr">
              <a:spcBef>
                <a:spcPts val="0"/>
              </a:spcBef>
              <a:buClr>
                <a:schemeClr val="lt2"/>
              </a:buClr>
              <a:buSzPts val="4200"/>
              <a:buNone/>
              <a:defRPr>
                <a:solidFill>
                  <a:schemeClr val="lt2"/>
                </a:solidFill>
              </a:defRPr>
            </a:lvl7pPr>
            <a:lvl8pPr lvl="7" algn="ctr">
              <a:spcBef>
                <a:spcPts val="0"/>
              </a:spcBef>
              <a:buClr>
                <a:schemeClr val="lt2"/>
              </a:buClr>
              <a:buSzPts val="4200"/>
              <a:buNone/>
              <a:defRPr>
                <a:solidFill>
                  <a:schemeClr val="lt2"/>
                </a:solidFill>
              </a:defRPr>
            </a:lvl8pPr>
            <a:lvl9pPr lvl="8" algn="ctr">
              <a:spcBef>
                <a:spcPts val="0"/>
              </a:spcBef>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rIns="91425" wrap="square" tIns="91425"/>
          <a:lstStyle>
            <a:lvl1pPr lvl="0">
              <a:spcBef>
                <a:spcPts val="0"/>
              </a:spcBef>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ts val="1800"/>
              <a:buFont typeface="Open Sans"/>
              <a:buChar char="●"/>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play.kahoot.it/#/?quizId=d0bab641-1bca-4657-9f95-9f5450d056eb"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3044700" y="1444255"/>
            <a:ext cx="3054600" cy="1537200"/>
          </a:xfrm>
          <a:prstGeom prst="rect">
            <a:avLst/>
          </a:prstGeom>
        </p:spPr>
        <p:txBody>
          <a:bodyPr anchorCtr="0" anchor="b" bIns="91425" lIns="91425" rIns="91425" wrap="square" tIns="91425">
            <a:noAutofit/>
          </a:bodyPr>
          <a:lstStyle/>
          <a:p>
            <a:pPr indent="0" lvl="0" marL="0">
              <a:spcBef>
                <a:spcPts val="0"/>
              </a:spcBef>
              <a:buNone/>
            </a:pPr>
            <a:r>
              <a:rPr lang="en"/>
              <a:t>Gravity</a:t>
            </a:r>
          </a:p>
          <a:p>
            <a:pPr indent="0" lvl="0" marL="0">
              <a:spcBef>
                <a:spcPts val="0"/>
              </a:spcBef>
              <a:buNone/>
            </a:pPr>
            <a:r>
              <a:rPr lang="en"/>
              <a:t>(Act III, Scene II)</a:t>
            </a:r>
          </a:p>
        </p:txBody>
      </p:sp>
      <p:sp>
        <p:nvSpPr>
          <p:cNvPr id="63" name="Shape 63"/>
          <p:cNvSpPr txBox="1"/>
          <p:nvPr>
            <p:ph idx="1" type="subTitle"/>
          </p:nvPr>
        </p:nvSpPr>
        <p:spPr>
          <a:xfrm>
            <a:off x="3044700" y="3116571"/>
            <a:ext cx="3054600" cy="1178700"/>
          </a:xfrm>
          <a:prstGeom prst="rect">
            <a:avLst/>
          </a:prstGeom>
        </p:spPr>
        <p:txBody>
          <a:bodyPr anchorCtr="0" anchor="t" bIns="91425" lIns="91425" rIns="91425" wrap="square" tIns="91425">
            <a:noAutofit/>
          </a:bodyPr>
          <a:lstStyle/>
          <a:p>
            <a:pPr indent="0" lvl="0" marL="0">
              <a:spcBef>
                <a:spcPts val="0"/>
              </a:spcBef>
              <a:buNone/>
            </a:pPr>
            <a:r>
              <a:rPr lang="en"/>
              <a:t>Michael</a:t>
            </a:r>
            <a:r>
              <a:rPr lang="en"/>
              <a:t> Lea, Noah Chun, Amber Kim, </a:t>
            </a:r>
            <a:r>
              <a:rPr lang="en"/>
              <a:t>Annalise</a:t>
            </a:r>
            <a:r>
              <a:rPr lang="en"/>
              <a:t> Evans, Lauren Scoville, </a:t>
            </a:r>
            <a:r>
              <a:rPr lang="en"/>
              <a:t>Luka Jovanovic</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id="123" name="Shape 123"/>
          <p:cNvPicPr preferRelativeResize="0"/>
          <p:nvPr/>
        </p:nvPicPr>
        <p:blipFill>
          <a:blip r:embed="rId3">
            <a:alphaModFix/>
          </a:blip>
          <a:stretch>
            <a:fillRect/>
          </a:stretch>
        </p:blipFill>
        <p:spPr>
          <a:xfrm>
            <a:off x="0" y="0"/>
            <a:ext cx="9144003" cy="5143500"/>
          </a:xfrm>
          <a:prstGeom prst="rect">
            <a:avLst/>
          </a:prstGeom>
          <a:noFill/>
          <a:ln>
            <a:noFill/>
          </a:ln>
        </p:spPr>
      </p:pic>
      <p:sp>
        <p:nvSpPr>
          <p:cNvPr id="124" name="Shape 124"/>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rgbClr val="FFFFFF"/>
                </a:solidFill>
              </a:rPr>
              <a:t>Earth </a:t>
            </a:r>
            <a:r>
              <a:rPr lang="en">
                <a:solidFill>
                  <a:srgbClr val="FFFFFF"/>
                </a:solidFill>
              </a:rPr>
              <a:t>Satellites</a:t>
            </a:r>
          </a:p>
        </p:txBody>
      </p:sp>
      <p:sp>
        <p:nvSpPr>
          <p:cNvPr id="125" name="Shape 125"/>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A satellite is a moon, planet, or man-made machine that orbits a planet or a star. Earth is a satellite that orbits the Sun. </a:t>
            </a:r>
            <a:r>
              <a:rPr lang="en">
                <a:solidFill>
                  <a:srgbClr val="B7B7B7"/>
                </a:solidFill>
              </a:rPr>
              <a:t>Earth’s</a:t>
            </a:r>
            <a:r>
              <a:rPr lang="en">
                <a:solidFill>
                  <a:srgbClr val="FFFFFF"/>
                </a:solidFill>
              </a:rPr>
              <a:t> satellites include the moon, along with many other man-created </a:t>
            </a:r>
            <a:r>
              <a:rPr lang="en">
                <a:solidFill>
                  <a:srgbClr val="B7B7B7"/>
                </a:solidFill>
              </a:rPr>
              <a:t>machines</a:t>
            </a:r>
            <a:r>
              <a:rPr lang="en">
                <a:solidFill>
                  <a:srgbClr val="FFFFFF"/>
                </a:solidFill>
              </a:rPr>
              <a:t> that are put into orbit around our planet. </a:t>
            </a:r>
          </a:p>
          <a:p>
            <a:pPr indent="-342900" lvl="0" marL="457200" rtl="0">
              <a:spcBef>
                <a:spcPts val="0"/>
              </a:spcBef>
              <a:spcAft>
                <a:spcPts val="0"/>
              </a:spcAft>
              <a:buClr>
                <a:srgbClr val="FFFFFF"/>
              </a:buClr>
              <a:buSzPts val="1800"/>
              <a:buChar char="●"/>
            </a:pPr>
            <a:r>
              <a:rPr lang="en">
                <a:solidFill>
                  <a:srgbClr val="FFFFFF"/>
                </a:solidFill>
              </a:rPr>
              <a:t>The reason these satellites are able to stay in orbit around Earth is because they are perpetually falling toward Earth because gravity is pulling on them, but they keep missing. </a:t>
            </a:r>
          </a:p>
          <a:p>
            <a:pPr indent="-342900" lvl="0" marL="457200" rtl="0">
              <a:spcBef>
                <a:spcPts val="0"/>
              </a:spcBef>
              <a:spcAft>
                <a:spcPts val="0"/>
              </a:spcAft>
              <a:buClr>
                <a:srgbClr val="FFFFFF"/>
              </a:buClr>
              <a:buSzPts val="1800"/>
              <a:buChar char="●"/>
            </a:pPr>
            <a:r>
              <a:rPr lang="en">
                <a:solidFill>
                  <a:srgbClr val="FFFFFF"/>
                </a:solidFill>
              </a:rPr>
              <a:t>They miss Earth every time they get close to it because they are in constant motion and Newton’s First Law of Motion tells us that an object in motion will stay in motion unless acted upon by an outside force. </a:t>
            </a:r>
          </a:p>
          <a:p>
            <a:pPr indent="-342900" lvl="0" marL="457200">
              <a:spcBef>
                <a:spcPts val="0"/>
              </a:spcBef>
              <a:buClr>
                <a:srgbClr val="FFFFFF"/>
              </a:buClr>
              <a:buSzPts val="1800"/>
              <a:buChar char="●"/>
            </a:pPr>
            <a:r>
              <a:rPr lang="en">
                <a:solidFill>
                  <a:srgbClr val="FFFFFF"/>
                </a:solidFill>
              </a:rPr>
              <a:t>These satellites stay in motion around Earth in an elliptical or circular orbit, always falling toward Earth, but always missing.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t>Circular </a:t>
            </a:r>
            <a:r>
              <a:rPr lang="en"/>
              <a:t>Orbits</a:t>
            </a:r>
            <a:r>
              <a:rPr lang="en"/>
              <a:t> and Elliptical Orbits </a:t>
            </a:r>
          </a:p>
        </p:txBody>
      </p:sp>
      <p:sp>
        <p:nvSpPr>
          <p:cNvPr id="131" name="Shape 131"/>
          <p:cNvSpPr txBox="1"/>
          <p:nvPr>
            <p:ph idx="1" type="body"/>
          </p:nvPr>
        </p:nvSpPr>
        <p:spPr>
          <a:xfrm>
            <a:off x="311700" y="1225225"/>
            <a:ext cx="3999900" cy="3354000"/>
          </a:xfrm>
          <a:prstGeom prst="rect">
            <a:avLst/>
          </a:prstGeom>
        </p:spPr>
        <p:txBody>
          <a:bodyPr anchorCtr="0" anchor="t" bIns="91425" lIns="91425" rIns="91425" wrap="square" tIns="91425">
            <a:noAutofit/>
          </a:bodyPr>
          <a:lstStyle/>
          <a:p>
            <a:pPr indent="0" lvl="0" marL="0">
              <a:spcBef>
                <a:spcPts val="0"/>
              </a:spcBef>
              <a:buNone/>
            </a:pPr>
            <a:r>
              <a:rPr lang="en">
                <a:latin typeface="Arial"/>
                <a:ea typeface="Arial"/>
                <a:cs typeface="Arial"/>
                <a:sym typeface="Arial"/>
              </a:rPr>
              <a:t>Circular Orbits:  A perfect circular orbit is very rare in the space world. Earth is off by 3 </a:t>
            </a:r>
            <a:r>
              <a:rPr lang="en">
                <a:latin typeface="Arial"/>
                <a:ea typeface="Arial"/>
                <a:cs typeface="Arial"/>
                <a:sym typeface="Arial"/>
              </a:rPr>
              <a:t>degrees</a:t>
            </a:r>
            <a:r>
              <a:rPr lang="en">
                <a:latin typeface="Arial"/>
                <a:ea typeface="Arial"/>
                <a:cs typeface="Arial"/>
                <a:sym typeface="Arial"/>
              </a:rPr>
              <a:t> of a </a:t>
            </a:r>
            <a:r>
              <a:rPr lang="en">
                <a:latin typeface="Arial"/>
                <a:ea typeface="Arial"/>
                <a:cs typeface="Arial"/>
                <a:sym typeface="Arial"/>
              </a:rPr>
              <a:t>perfect</a:t>
            </a:r>
            <a:r>
              <a:rPr lang="en">
                <a:latin typeface="Arial"/>
                <a:ea typeface="Arial"/>
                <a:cs typeface="Arial"/>
                <a:sym typeface="Arial"/>
              </a:rPr>
              <a:t> circular orbit.  Most kids on earth </a:t>
            </a:r>
            <a:r>
              <a:rPr lang="en">
                <a:latin typeface="Arial"/>
                <a:ea typeface="Arial"/>
                <a:cs typeface="Arial"/>
                <a:sym typeface="Arial"/>
              </a:rPr>
              <a:t>recognize</a:t>
            </a:r>
            <a:r>
              <a:rPr lang="en">
                <a:latin typeface="Arial"/>
                <a:ea typeface="Arial"/>
                <a:cs typeface="Arial"/>
                <a:sym typeface="Arial"/>
              </a:rPr>
              <a:t> planets orbit as a circular, but actually, its elliptical. The only way for a planet to achieve the Circular Orbit is if it has perfect eccentricity. </a:t>
            </a:r>
          </a:p>
        </p:txBody>
      </p:sp>
      <p:sp>
        <p:nvSpPr>
          <p:cNvPr id="132" name="Shape 132"/>
          <p:cNvSpPr txBox="1"/>
          <p:nvPr>
            <p:ph idx="2" type="body"/>
          </p:nvPr>
        </p:nvSpPr>
        <p:spPr>
          <a:xfrm>
            <a:off x="4832400" y="1225225"/>
            <a:ext cx="3999900" cy="3354000"/>
          </a:xfrm>
          <a:prstGeom prst="rect">
            <a:avLst/>
          </a:prstGeom>
        </p:spPr>
        <p:txBody>
          <a:bodyPr anchorCtr="0" anchor="t" bIns="91425" lIns="91425" rIns="91425" wrap="square" tIns="91425">
            <a:noAutofit/>
          </a:bodyPr>
          <a:lstStyle/>
          <a:p>
            <a:pPr indent="0" lvl="0" marL="0">
              <a:spcBef>
                <a:spcPts val="0"/>
              </a:spcBef>
              <a:buNone/>
            </a:pPr>
            <a:r>
              <a:rPr lang="en"/>
              <a:t>Elliptical Orbits: This Orbit is what most planets follow. For an example, when a too slow or small object enters the </a:t>
            </a:r>
            <a:r>
              <a:rPr lang="en"/>
              <a:t>sun's</a:t>
            </a:r>
            <a:r>
              <a:rPr lang="en"/>
              <a:t> gravitational pull,  it starts to orbit in a non-circular orbit because of its energy and trajectory when it enters. </a:t>
            </a:r>
          </a:p>
          <a:p>
            <a:pPr indent="0" lvl="0" marL="0">
              <a:spcBef>
                <a:spcPts val="0"/>
              </a:spcBef>
              <a:buNone/>
            </a:pPr>
            <a:r>
              <a:t/>
            </a:r>
            <a:endParaRPr/>
          </a:p>
        </p:txBody>
      </p:sp>
      <p:sp>
        <p:nvSpPr>
          <p:cNvPr id="133" name="Shape 133"/>
          <p:cNvSpPr txBox="1"/>
          <p:nvPr/>
        </p:nvSpPr>
        <p:spPr>
          <a:xfrm>
            <a:off x="9740575" y="3456725"/>
            <a:ext cx="1259100" cy="32904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pic>
        <p:nvPicPr>
          <p:cNvPr id="134" name="Shape 134"/>
          <p:cNvPicPr preferRelativeResize="0"/>
          <p:nvPr/>
        </p:nvPicPr>
        <p:blipFill>
          <a:blip r:embed="rId3">
            <a:alphaModFix/>
          </a:blip>
          <a:stretch>
            <a:fillRect/>
          </a:stretch>
        </p:blipFill>
        <p:spPr>
          <a:xfrm>
            <a:off x="2649350" y="2833673"/>
            <a:ext cx="3389226" cy="190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Escape Speed</a:t>
            </a:r>
          </a:p>
        </p:txBody>
      </p:sp>
      <p:sp>
        <p:nvSpPr>
          <p:cNvPr id="140" name="Shape 140"/>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If there was no such thing as air resistance, an object would be able to leave the Earth if it was shot at a speed of 11.2 km/s or more. </a:t>
            </a:r>
          </a:p>
          <a:p>
            <a:pPr indent="-342900" lvl="0" marL="457200" rtl="0">
              <a:spcBef>
                <a:spcPts val="0"/>
              </a:spcBef>
              <a:spcAft>
                <a:spcPts val="0"/>
              </a:spcAft>
              <a:buSzPts val="1800"/>
              <a:buChar char="●"/>
            </a:pPr>
            <a:r>
              <a:rPr lang="en"/>
              <a:t>However, since air resistance pushes heavily in the downward direction on an object, t</a:t>
            </a:r>
            <a:r>
              <a:rPr lang="en"/>
              <a:t>he escape speed needed to leave Earth’s atmosphere is actually much greater, depending on the mass of the rocket. </a:t>
            </a:r>
          </a:p>
          <a:p>
            <a:pPr indent="-342900" lvl="0" marL="457200" rtl="0">
              <a:spcBef>
                <a:spcPts val="0"/>
              </a:spcBef>
              <a:spcAft>
                <a:spcPts val="0"/>
              </a:spcAft>
              <a:buSzPts val="1800"/>
              <a:buChar char="●"/>
            </a:pPr>
            <a:r>
              <a:rPr lang="en"/>
              <a:t>Since there is more gravity the nearer you are to Earth, the most speed needed is the speed necessary to lift the rocket off the ground. </a:t>
            </a:r>
          </a:p>
          <a:p>
            <a:pPr indent="-342900" lvl="0" marL="457200">
              <a:spcBef>
                <a:spcPts val="0"/>
              </a:spcBef>
              <a:buSzPts val="1800"/>
              <a:buChar char="●"/>
            </a:pPr>
            <a:r>
              <a:rPr lang="en"/>
              <a:t>An additional boost in speed in required in order to change the rocket’s path from vertical to horizontal. This boost in speed knocks the rocket into orbit. </a:t>
            </a:r>
          </a:p>
        </p:txBody>
      </p:sp>
      <p:pic>
        <p:nvPicPr>
          <p:cNvPr id="141" name="Shape 141"/>
          <p:cNvPicPr preferRelativeResize="0"/>
          <p:nvPr/>
        </p:nvPicPr>
        <p:blipFill>
          <a:blip r:embed="rId3">
            <a:alphaModFix/>
          </a:blip>
          <a:stretch>
            <a:fillRect/>
          </a:stretch>
        </p:blipFill>
        <p:spPr>
          <a:xfrm>
            <a:off x="2685915" y="277388"/>
            <a:ext cx="938950" cy="908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How Was it Discovered and By Who? </a:t>
            </a:r>
          </a:p>
        </p:txBody>
      </p:sp>
      <p:sp>
        <p:nvSpPr>
          <p:cNvPr id="147" name="Shape 147"/>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spcBef>
                <a:spcPts val="0"/>
              </a:spcBef>
              <a:buNone/>
            </a:pPr>
            <a:r>
              <a:rPr lang="en"/>
              <a:t>Discoverer: Sir </a:t>
            </a:r>
            <a:r>
              <a:rPr lang="en"/>
              <a:t>Isaac</a:t>
            </a:r>
            <a:r>
              <a:rPr lang="en"/>
              <a:t> Newton</a:t>
            </a:r>
          </a:p>
          <a:p>
            <a:pPr indent="-342900" lvl="0" marL="457200" rtl="0">
              <a:spcBef>
                <a:spcPts val="0"/>
              </a:spcBef>
              <a:spcAft>
                <a:spcPts val="0"/>
              </a:spcAft>
              <a:buSzPts val="1800"/>
              <a:buChar char="-"/>
            </a:pPr>
            <a:r>
              <a:rPr lang="en"/>
              <a:t>English mathematician and </a:t>
            </a:r>
            <a:r>
              <a:rPr lang="en"/>
              <a:t>physicist</a:t>
            </a:r>
          </a:p>
          <a:p>
            <a:pPr indent="-342900" lvl="0" marL="457200" rtl="0">
              <a:spcBef>
                <a:spcPts val="0"/>
              </a:spcBef>
              <a:buSzPts val="1800"/>
              <a:buChar char="-"/>
            </a:pPr>
            <a:r>
              <a:rPr lang="en"/>
              <a:t>Lived from 1642-1727</a:t>
            </a:r>
          </a:p>
          <a:p>
            <a:pPr indent="0" lvl="0" marL="0" rtl="0">
              <a:spcBef>
                <a:spcPts val="0"/>
              </a:spcBef>
              <a:buNone/>
            </a:pPr>
            <a:r>
              <a:rPr lang="en"/>
              <a:t> How: When he saw an apple fall while thinking of forces of nature</a:t>
            </a:r>
          </a:p>
          <a:p>
            <a:pPr indent="0" lvl="0" marL="0" rtl="0">
              <a:spcBef>
                <a:spcPts val="0"/>
              </a:spcBef>
              <a:buNone/>
            </a:pPr>
            <a:r>
              <a:t/>
            </a:r>
            <a:endParaRPr/>
          </a:p>
        </p:txBody>
      </p:sp>
      <p:pic>
        <p:nvPicPr>
          <p:cNvPr id="148" name="Shape 148"/>
          <p:cNvPicPr preferRelativeResize="0"/>
          <p:nvPr/>
        </p:nvPicPr>
        <p:blipFill>
          <a:blip r:embed="rId3">
            <a:alphaModFix/>
          </a:blip>
          <a:stretch>
            <a:fillRect/>
          </a:stretch>
        </p:blipFill>
        <p:spPr>
          <a:xfrm>
            <a:off x="6276451" y="1068399"/>
            <a:ext cx="2555848" cy="1481525"/>
          </a:xfrm>
          <a:prstGeom prst="rect">
            <a:avLst/>
          </a:prstGeom>
          <a:noFill/>
          <a:ln>
            <a:noFill/>
          </a:ln>
        </p:spPr>
      </p:pic>
      <p:pic>
        <p:nvPicPr>
          <p:cNvPr id="149" name="Shape 149"/>
          <p:cNvPicPr preferRelativeResize="0"/>
          <p:nvPr/>
        </p:nvPicPr>
        <p:blipFill>
          <a:blip r:embed="rId4">
            <a:alphaModFix/>
          </a:blip>
          <a:stretch>
            <a:fillRect/>
          </a:stretch>
        </p:blipFill>
        <p:spPr>
          <a:xfrm>
            <a:off x="1102575" y="3261738"/>
            <a:ext cx="2292575" cy="1481525"/>
          </a:xfrm>
          <a:prstGeom prst="rect">
            <a:avLst/>
          </a:prstGeom>
          <a:noFill/>
          <a:ln>
            <a:noFill/>
          </a:ln>
        </p:spPr>
      </p:pic>
      <p:pic>
        <p:nvPicPr>
          <p:cNvPr id="150" name="Shape 150"/>
          <p:cNvPicPr preferRelativeResize="0"/>
          <p:nvPr/>
        </p:nvPicPr>
        <p:blipFill>
          <a:blip r:embed="rId5">
            <a:alphaModFix/>
          </a:blip>
          <a:stretch>
            <a:fillRect/>
          </a:stretch>
        </p:blipFill>
        <p:spPr>
          <a:xfrm>
            <a:off x="5482275" y="3315850"/>
            <a:ext cx="2690300" cy="137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0"/>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t>Common Misconceptions</a:t>
            </a:r>
          </a:p>
        </p:txBody>
      </p:sp>
      <p:sp>
        <p:nvSpPr>
          <p:cNvPr id="156" name="Shape 156"/>
          <p:cNvSpPr txBox="1"/>
          <p:nvPr>
            <p:ph idx="1" type="body"/>
          </p:nvPr>
        </p:nvSpPr>
        <p:spPr>
          <a:xfrm>
            <a:off x="311700" y="728000"/>
            <a:ext cx="8832300" cy="3432000"/>
          </a:xfrm>
          <a:prstGeom prst="rect">
            <a:avLst/>
          </a:prstGeom>
        </p:spPr>
        <p:txBody>
          <a:bodyPr anchorCtr="0" anchor="t" bIns="91425" lIns="91425" rIns="91425" wrap="square" tIns="91425">
            <a:noAutofit/>
          </a:bodyPr>
          <a:lstStyle/>
          <a:p>
            <a:pPr indent="-330200" lvl="0" marL="457200" rtl="0">
              <a:lnSpc>
                <a:spcPct val="100000"/>
              </a:lnSpc>
              <a:spcBef>
                <a:spcPts val="0"/>
              </a:spcBef>
              <a:buSzPts val="1600"/>
              <a:buAutoNum type="arabicPeriod"/>
            </a:pPr>
            <a:r>
              <a:rPr b="1" lang="en" sz="1600"/>
              <a:t>0 gravity exists. </a:t>
            </a:r>
          </a:p>
          <a:p>
            <a:pPr indent="0" lvl="0" marL="0" rtl="0">
              <a:lnSpc>
                <a:spcPct val="150000"/>
              </a:lnSpc>
              <a:spcBef>
                <a:spcPts val="0"/>
              </a:spcBef>
              <a:spcAft>
                <a:spcPts val="0"/>
              </a:spcAft>
              <a:buNone/>
            </a:pPr>
            <a:r>
              <a:rPr lang="en" sz="1600">
                <a:latin typeface="Arial"/>
                <a:ea typeface="Arial"/>
                <a:cs typeface="Arial"/>
                <a:sym typeface="Arial"/>
              </a:rPr>
              <a:t>There’s gravity everywhere it is just not as strong in some areas of space. The inverse square law (1/r</a:t>
            </a:r>
            <a:r>
              <a:rPr baseline="30000" lang="en" sz="1600">
                <a:latin typeface="Arial"/>
                <a:ea typeface="Arial"/>
                <a:cs typeface="Arial"/>
                <a:sym typeface="Arial"/>
              </a:rPr>
              <a:t>2</a:t>
            </a:r>
            <a:r>
              <a:rPr lang="en" sz="1600">
                <a:latin typeface="Arial"/>
                <a:ea typeface="Arial"/>
                <a:cs typeface="Arial"/>
                <a:sym typeface="Arial"/>
              </a:rPr>
              <a:t>, where r is the distance between the objects) can never equal 0. </a:t>
            </a:r>
          </a:p>
          <a:p>
            <a:pPr indent="0" lvl="0" marL="0" rtl="0">
              <a:lnSpc>
                <a:spcPct val="100000"/>
              </a:lnSpc>
              <a:spcBef>
                <a:spcPts val="0"/>
              </a:spcBef>
              <a:buNone/>
            </a:pPr>
            <a:r>
              <a:rPr b="1" lang="en" sz="1600"/>
              <a:t>2. </a:t>
            </a:r>
            <a:r>
              <a:rPr b="1" lang="en" sz="1600"/>
              <a:t>Heavier objects fall faster than lighter ones. </a:t>
            </a:r>
          </a:p>
          <a:p>
            <a:pPr indent="0" lvl="0" marL="0" rtl="0">
              <a:lnSpc>
                <a:spcPct val="100000"/>
              </a:lnSpc>
              <a:spcBef>
                <a:spcPts val="0"/>
              </a:spcBef>
              <a:buNone/>
            </a:pPr>
            <a:r>
              <a:rPr lang="en" sz="1600"/>
              <a:t>Gravity accelerates all objects at the same rate. The reason a flat sheet of paper falls slower than a rock is because of air resistance. </a:t>
            </a:r>
          </a:p>
          <a:p>
            <a:pPr indent="0" lvl="0" marL="0" rtl="0">
              <a:lnSpc>
                <a:spcPct val="100000"/>
              </a:lnSpc>
              <a:spcBef>
                <a:spcPts val="0"/>
              </a:spcBef>
              <a:buNone/>
            </a:pPr>
            <a:r>
              <a:rPr b="1" lang="en" sz="1600"/>
              <a:t>3. </a:t>
            </a:r>
            <a:r>
              <a:rPr b="1" lang="en" sz="1600"/>
              <a:t>Gravity only pulls humans towards earth. </a:t>
            </a:r>
          </a:p>
          <a:p>
            <a:pPr indent="0" lvl="0" marL="0" rtl="0">
              <a:lnSpc>
                <a:spcPct val="100000"/>
              </a:lnSpc>
              <a:spcBef>
                <a:spcPts val="0"/>
              </a:spcBef>
              <a:buNone/>
            </a:pPr>
            <a:r>
              <a:rPr lang="en" sz="1600"/>
              <a:t>Gravity also pulls all objects toward each other, it's just so insignificant (because the objects are so small) that we can’t feel it. </a:t>
            </a:r>
          </a:p>
          <a:p>
            <a:pPr indent="0" lvl="0" marL="0" rtl="0">
              <a:lnSpc>
                <a:spcPct val="100000"/>
              </a:lnSpc>
              <a:spcBef>
                <a:spcPts val="0"/>
              </a:spcBef>
              <a:buNone/>
            </a:pPr>
            <a:r>
              <a:t/>
            </a:r>
            <a:endParaRPr sz="1600"/>
          </a:p>
          <a:p>
            <a:pPr indent="0" lvl="0" marL="0" rtl="0">
              <a:lnSpc>
                <a:spcPct val="100000"/>
              </a:lnSpc>
              <a:spcBef>
                <a:spcPts val="0"/>
              </a:spcBef>
              <a:buNone/>
            </a:pPr>
            <a:r>
              <a:t/>
            </a:r>
            <a:endParaRPr/>
          </a:p>
          <a:p>
            <a:pPr indent="0" lvl="0" marL="0">
              <a:lnSpc>
                <a:spcPct val="100000"/>
              </a:lnSpc>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lgn="ctr">
              <a:spcBef>
                <a:spcPts val="0"/>
              </a:spcBef>
              <a:buNone/>
            </a:pPr>
            <a:r>
              <a:rPr lang="en"/>
              <a:t>Common misconceptions (Continued) </a:t>
            </a:r>
          </a:p>
        </p:txBody>
      </p:sp>
      <p:sp>
        <p:nvSpPr>
          <p:cNvPr id="162" name="Shape 162"/>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lnSpc>
                <a:spcPct val="100000"/>
              </a:lnSpc>
              <a:spcBef>
                <a:spcPts val="0"/>
              </a:spcBef>
              <a:buNone/>
            </a:pPr>
            <a:r>
              <a:rPr b="1" lang="en" sz="1600"/>
              <a:t>4. The further away 2 objects are, the stronger the gravitational pull. </a:t>
            </a:r>
          </a:p>
          <a:p>
            <a:pPr indent="-69850" lvl="0" marL="0" rtl="0">
              <a:lnSpc>
                <a:spcPct val="100000"/>
              </a:lnSpc>
              <a:spcBef>
                <a:spcPts val="0"/>
              </a:spcBef>
              <a:buClr>
                <a:schemeClr val="dk1"/>
              </a:buClr>
              <a:buSzPts val="1100"/>
              <a:buFont typeface="Arial"/>
              <a:buNone/>
            </a:pPr>
            <a:r>
              <a:rPr lang="en" sz="1600"/>
              <a:t>The gravitational pull gets stronger the closer the objects are together - which is proven in the formula (Fg=Gmm/r^2) because if the r is smaller, the force of gravity will be greater.</a:t>
            </a:r>
          </a:p>
          <a:p>
            <a:pPr indent="0" lvl="0" marL="0" rtl="0">
              <a:lnSpc>
                <a:spcPct val="100000"/>
              </a:lnSpc>
              <a:spcBef>
                <a:spcPts val="0"/>
              </a:spcBef>
              <a:buNone/>
            </a:pPr>
            <a:r>
              <a:rPr b="1" lang="en" sz="1600"/>
              <a:t>5. The gravitational pull on an object </a:t>
            </a:r>
            <a:r>
              <a:rPr b="1" lang="en" sz="1600" u="sng"/>
              <a:t>only</a:t>
            </a:r>
            <a:r>
              <a:rPr b="1" lang="en" sz="1600"/>
              <a:t> depends on the mass of the object. </a:t>
            </a:r>
          </a:p>
          <a:p>
            <a:pPr indent="-69850" lvl="0" marL="0" rtl="0">
              <a:lnSpc>
                <a:spcPct val="100000"/>
              </a:lnSpc>
              <a:spcBef>
                <a:spcPts val="0"/>
              </a:spcBef>
              <a:buClr>
                <a:schemeClr val="dk1"/>
              </a:buClr>
              <a:buSzPts val="1100"/>
              <a:buFont typeface="Arial"/>
              <a:buNone/>
            </a:pPr>
            <a:r>
              <a:rPr lang="en" sz="1600"/>
              <a:t>The gravitational pull on an object also depends on the distance between the objects. Which is also shown in the formula and represented by “r.” </a:t>
            </a:r>
          </a:p>
          <a:p>
            <a:pPr indent="0" lvl="0" marL="0" rtl="0">
              <a:lnSpc>
                <a:spcPct val="100000"/>
              </a:lnSpc>
              <a:spcBef>
                <a:spcPts val="0"/>
              </a:spcBef>
              <a:buNone/>
            </a:pPr>
            <a:r>
              <a:rPr b="1" lang="en" sz="1600"/>
              <a:t>6. In the formula for gravity the G is referring to the gravity on earth (9.81 m/s^2)</a:t>
            </a:r>
          </a:p>
          <a:p>
            <a:pPr indent="-69850" lvl="0" marL="0" rtl="0">
              <a:lnSpc>
                <a:spcPct val="100000"/>
              </a:lnSpc>
              <a:spcBef>
                <a:spcPts val="0"/>
              </a:spcBef>
              <a:buClr>
                <a:schemeClr val="dk1"/>
              </a:buClr>
              <a:buSzPts val="1100"/>
              <a:buFont typeface="Arial"/>
              <a:buNone/>
            </a:pPr>
            <a:r>
              <a:rPr lang="en" sz="1600"/>
              <a:t>The “G” is referring to the gravitational constant, (approximately 7 x 10^-11.) And this “G” is universally true and doesn’t just refer to how fast and object accelerated towards earth.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Questions</a:t>
            </a:r>
          </a:p>
        </p:txBody>
      </p:sp>
      <p:sp>
        <p:nvSpPr>
          <p:cNvPr id="168" name="Shape 168"/>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marR="0" rtl="0" algn="l">
              <a:lnSpc>
                <a:spcPct val="115000"/>
              </a:lnSpc>
              <a:spcBef>
                <a:spcPts val="0"/>
              </a:spcBef>
              <a:spcAft>
                <a:spcPts val="1600"/>
              </a:spcAft>
              <a:buSzPts val="1800"/>
              <a:buFont typeface="Montserrat"/>
              <a:buChar char="●"/>
            </a:pPr>
            <a:r>
              <a:rPr lang="en" u="sng">
                <a:solidFill>
                  <a:schemeClr val="hlink"/>
                </a:solidFill>
                <a:latin typeface="Montserrat"/>
                <a:ea typeface="Montserrat"/>
                <a:cs typeface="Montserrat"/>
                <a:sym typeface="Montserrat"/>
                <a:hlinkClick r:id="rId3"/>
              </a:rPr>
              <a:t>Kahoot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Concepts</a:t>
            </a:r>
          </a:p>
        </p:txBody>
      </p:sp>
      <p:sp>
        <p:nvSpPr>
          <p:cNvPr id="69" name="Shape 69"/>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Char char="●"/>
            </a:pPr>
            <a:r>
              <a:rPr lang="en" sz="1400"/>
              <a:t>What Is Gravity? </a:t>
            </a:r>
          </a:p>
          <a:p>
            <a:pPr indent="-317500" lvl="0" marL="457200" rtl="0">
              <a:spcBef>
                <a:spcPts val="0"/>
              </a:spcBef>
              <a:spcAft>
                <a:spcPts val="0"/>
              </a:spcAft>
              <a:buSzPts val="1400"/>
              <a:buChar char="●"/>
            </a:pPr>
            <a:r>
              <a:rPr lang="en" sz="1400"/>
              <a:t>Universal Gravitation and Newton’s Law of Universal Gravitation</a:t>
            </a:r>
          </a:p>
          <a:p>
            <a:pPr indent="-317500" lvl="0" marL="457200" rtl="0">
              <a:spcBef>
                <a:spcPts val="0"/>
              </a:spcBef>
              <a:spcAft>
                <a:spcPts val="0"/>
              </a:spcAft>
              <a:buSzPts val="1400"/>
              <a:buChar char="●"/>
            </a:pPr>
            <a:r>
              <a:rPr lang="en" sz="1400"/>
              <a:t>Gravity and Distance: The Inverse Square Law</a:t>
            </a:r>
          </a:p>
          <a:p>
            <a:pPr indent="-317500" lvl="0" marL="457200" rtl="0">
              <a:spcBef>
                <a:spcPts val="0"/>
              </a:spcBef>
              <a:spcAft>
                <a:spcPts val="0"/>
              </a:spcAft>
              <a:buSzPts val="1400"/>
              <a:buChar char="●"/>
            </a:pPr>
            <a:r>
              <a:rPr lang="en" sz="1400"/>
              <a:t>Gravitational Fields and Fields </a:t>
            </a:r>
            <a:r>
              <a:rPr lang="en" sz="1400"/>
              <a:t>Inside a Planet</a:t>
            </a:r>
          </a:p>
          <a:p>
            <a:pPr indent="-317500" lvl="0" marL="457200" rtl="0">
              <a:spcBef>
                <a:spcPts val="0"/>
              </a:spcBef>
              <a:spcAft>
                <a:spcPts val="0"/>
              </a:spcAft>
              <a:buSzPts val="1400"/>
              <a:buChar char="●"/>
            </a:pPr>
            <a:r>
              <a:rPr lang="en" sz="1400"/>
              <a:t>Weight and Weightlessness</a:t>
            </a:r>
          </a:p>
          <a:p>
            <a:pPr indent="-317500" lvl="0" marL="457200" rtl="0">
              <a:spcBef>
                <a:spcPts val="0"/>
              </a:spcBef>
              <a:spcAft>
                <a:spcPts val="0"/>
              </a:spcAft>
              <a:buSzPts val="1400"/>
              <a:buChar char="●"/>
            </a:pPr>
            <a:r>
              <a:rPr lang="en" sz="1400"/>
              <a:t>Ocean Tides: Tides in Earth and the Atmosphere </a:t>
            </a:r>
          </a:p>
          <a:p>
            <a:pPr indent="-317500" lvl="0" marL="457200" rtl="0">
              <a:spcBef>
                <a:spcPts val="0"/>
              </a:spcBef>
              <a:spcAft>
                <a:spcPts val="0"/>
              </a:spcAft>
              <a:buSzPts val="1400"/>
              <a:buChar char="●"/>
            </a:pPr>
            <a:r>
              <a:rPr lang="en" sz="1400"/>
              <a:t>Black Holes </a:t>
            </a:r>
          </a:p>
          <a:p>
            <a:pPr indent="-317500" lvl="0" marL="457200" rtl="0">
              <a:spcBef>
                <a:spcPts val="0"/>
              </a:spcBef>
              <a:spcAft>
                <a:spcPts val="0"/>
              </a:spcAft>
              <a:buSzPts val="1400"/>
              <a:buChar char="●"/>
            </a:pPr>
            <a:r>
              <a:rPr lang="en" sz="1400"/>
              <a:t>Earth Satellites </a:t>
            </a:r>
          </a:p>
          <a:p>
            <a:pPr indent="-317500" lvl="0" marL="457200" rtl="0">
              <a:spcBef>
                <a:spcPts val="0"/>
              </a:spcBef>
              <a:spcAft>
                <a:spcPts val="0"/>
              </a:spcAft>
              <a:buSzPts val="1400"/>
              <a:buChar char="●"/>
            </a:pPr>
            <a:r>
              <a:rPr lang="en" sz="1400"/>
              <a:t>Circular Orbits/Elliptical Orbits</a:t>
            </a:r>
          </a:p>
          <a:p>
            <a:pPr indent="-317500" lvl="0" marL="457200" rtl="0">
              <a:spcBef>
                <a:spcPts val="0"/>
              </a:spcBef>
              <a:spcAft>
                <a:spcPts val="0"/>
              </a:spcAft>
              <a:buSzPts val="1400"/>
              <a:buChar char="●"/>
            </a:pPr>
            <a:r>
              <a:rPr lang="en" sz="1400"/>
              <a:t>Escape Speed</a:t>
            </a:r>
          </a:p>
          <a:p>
            <a:pPr indent="-317500" lvl="0" marL="457200" rtl="0">
              <a:spcBef>
                <a:spcPts val="0"/>
              </a:spcBef>
              <a:buSzPts val="1400"/>
              <a:buChar char="●"/>
            </a:pPr>
            <a:r>
              <a:rPr lang="en" sz="1400"/>
              <a:t>Common Misconceptions  </a:t>
            </a:r>
          </a:p>
          <a:p>
            <a:pPr indent="0" lvl="0" marL="0">
              <a:spcBef>
                <a:spcPts val="0"/>
              </a:spcBef>
              <a:buNone/>
            </a:pPr>
            <a:r>
              <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Shape 74"/>
          <p:cNvPicPr preferRelativeResize="0"/>
          <p:nvPr/>
        </p:nvPicPr>
        <p:blipFill>
          <a:blip r:embed="rId3">
            <a:alphaModFix/>
          </a:blip>
          <a:stretch>
            <a:fillRect/>
          </a:stretch>
        </p:blipFill>
        <p:spPr>
          <a:xfrm>
            <a:off x="0" y="0"/>
            <a:ext cx="9143999" cy="5143500"/>
          </a:xfrm>
          <a:prstGeom prst="rect">
            <a:avLst/>
          </a:prstGeom>
          <a:noFill/>
          <a:ln>
            <a:noFill/>
          </a:ln>
        </p:spPr>
      </p:pic>
      <p:sp>
        <p:nvSpPr>
          <p:cNvPr id="75" name="Shape 7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rgbClr val="FFFFFF"/>
                </a:solidFill>
              </a:rPr>
              <a:t>What is Gravity? </a:t>
            </a:r>
          </a:p>
        </p:txBody>
      </p:sp>
      <p:sp>
        <p:nvSpPr>
          <p:cNvPr id="76" name="Shape 76"/>
          <p:cNvSpPr txBox="1"/>
          <p:nvPr>
            <p:ph idx="1" type="body"/>
          </p:nvPr>
        </p:nvSpPr>
        <p:spPr>
          <a:xfrm>
            <a:off x="311700" y="1389100"/>
            <a:ext cx="8520600" cy="3354000"/>
          </a:xfrm>
          <a:prstGeom prst="rect">
            <a:avLst/>
          </a:prstGeom>
        </p:spPr>
        <p:txBody>
          <a:bodyPr anchorCtr="0" anchor="t" bIns="91425" lIns="91425" rIns="91425" wrap="square" tIns="91425">
            <a:noAutofit/>
          </a:bodyPr>
          <a:lstStyle/>
          <a:p>
            <a:pPr indent="0" lvl="0" marL="0">
              <a:spcBef>
                <a:spcPts val="0"/>
              </a:spcBef>
              <a:buNone/>
            </a:pPr>
            <a:r>
              <a:rPr lang="en" sz="2000">
                <a:solidFill>
                  <a:srgbClr val="FFFFFF"/>
                </a:solidFill>
              </a:rPr>
              <a:t>Gravity is a natural force pulling objects together. As long as </a:t>
            </a:r>
            <a:r>
              <a:rPr lang="en" sz="2000">
                <a:solidFill>
                  <a:srgbClr val="FFFFFF"/>
                </a:solidFill>
              </a:rPr>
              <a:t>a</a:t>
            </a:r>
            <a:r>
              <a:rPr lang="en" sz="2000">
                <a:solidFill>
                  <a:srgbClr val="FFFFFF"/>
                </a:solidFill>
              </a:rPr>
              <a:t> object has mass than it means that there is </a:t>
            </a:r>
            <a:r>
              <a:rPr lang="en" sz="2000">
                <a:solidFill>
                  <a:srgbClr val="FFFFFF"/>
                </a:solidFill>
              </a:rPr>
              <a:t>a</a:t>
            </a:r>
            <a:r>
              <a:rPr lang="en" sz="2000">
                <a:solidFill>
                  <a:srgbClr val="FFFFFF"/>
                </a:solidFill>
              </a:rPr>
              <a:t> force </a:t>
            </a:r>
            <a:r>
              <a:rPr lang="en" sz="2000">
                <a:solidFill>
                  <a:srgbClr val="FFFFFF"/>
                </a:solidFill>
              </a:rPr>
              <a:t>pulling things</a:t>
            </a:r>
            <a:r>
              <a:rPr lang="en" sz="2000">
                <a:solidFill>
                  <a:srgbClr val="FFFFFF"/>
                </a:solidFill>
              </a:rPr>
              <a:t> to it and </a:t>
            </a:r>
            <a:r>
              <a:rPr lang="en" sz="2000">
                <a:solidFill>
                  <a:srgbClr val="FFFFFF"/>
                </a:solidFill>
              </a:rPr>
              <a:t>vice versa</a:t>
            </a:r>
            <a:r>
              <a:rPr lang="en" sz="2000">
                <a:solidFill>
                  <a:srgbClr val="FFFFFF"/>
                </a:solidFill>
              </a:rPr>
              <a:t>.  We do not feel this force from other people because it is so small/weak, but it is the reason our universe doesn’t fall apart and the reason the moon doesn’t crash into the Earth. Gravity on Earth can be measured by approximately 9.8 m/s</a:t>
            </a:r>
            <a:r>
              <a:rPr baseline="30000" lang="en" sz="2000">
                <a:solidFill>
                  <a:srgbClr val="FFFFFF"/>
                </a:solidFill>
              </a:rPr>
              <a:t>2</a:t>
            </a:r>
            <a:r>
              <a:rPr lang="en" sz="2000">
                <a:solidFill>
                  <a:srgbClr val="FFFFFF"/>
                </a:solidFill>
              </a:rPr>
              <a:t>. However, it varies </a:t>
            </a:r>
            <a:r>
              <a:rPr lang="en" sz="2000">
                <a:solidFill>
                  <a:srgbClr val="FFFFFF"/>
                </a:solidFill>
              </a:rPr>
              <a:t>drastically</a:t>
            </a:r>
            <a:r>
              <a:rPr lang="en" sz="2000">
                <a:solidFill>
                  <a:srgbClr val="FFFFFF"/>
                </a:solidFill>
              </a:rPr>
              <a:t> depending on where you are. The gravity of the moon is appr. 1.622 m/s</a:t>
            </a:r>
            <a:r>
              <a:rPr baseline="30000" lang="en" sz="2000">
                <a:solidFill>
                  <a:srgbClr val="FFFFFF"/>
                </a:solidFill>
              </a:rPr>
              <a:t>2</a:t>
            </a:r>
            <a:r>
              <a:rPr lang="en" sz="2000">
                <a:solidFill>
                  <a:srgbClr val="FFFFFF"/>
                </a:solidFill>
              </a:rPr>
              <a:t>, whereas the gravity of the Sun is appr. 274 m/s</a:t>
            </a:r>
            <a:r>
              <a:rPr baseline="30000" lang="en" sz="2000">
                <a:solidFill>
                  <a:srgbClr val="FFFFFF"/>
                </a:solidFill>
              </a:rPr>
              <a:t>2</a:t>
            </a:r>
            <a:r>
              <a:rPr lang="en" sz="2000">
                <a:solidFill>
                  <a:srgbClr val="FFFFFF"/>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6823106" y="0"/>
            <a:ext cx="2256894" cy="1225225"/>
          </a:xfrm>
          <a:prstGeom prst="rect">
            <a:avLst/>
          </a:prstGeom>
          <a:noFill/>
          <a:ln>
            <a:noFill/>
          </a:ln>
        </p:spPr>
      </p:pic>
      <p:sp>
        <p:nvSpPr>
          <p:cNvPr id="82" name="Shape 82"/>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Universal Gravitation </a:t>
            </a:r>
          </a:p>
        </p:txBody>
      </p:sp>
      <p:sp>
        <p:nvSpPr>
          <p:cNvPr id="83" name="Shape 83"/>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In the early 20th Century, it was discovered by Albert Einstein that gravity is the warping of </a:t>
            </a:r>
            <a:r>
              <a:rPr lang="en"/>
              <a:t>spacetime</a:t>
            </a:r>
            <a:r>
              <a:rPr lang="en"/>
              <a:t>. This means that when you feel gravity, what you are really experiencing is this distortion of space and time. </a:t>
            </a:r>
          </a:p>
          <a:p>
            <a:pPr indent="-342900" lvl="0" marL="457200" rtl="0">
              <a:spcBef>
                <a:spcPts val="0"/>
              </a:spcBef>
              <a:spcAft>
                <a:spcPts val="0"/>
              </a:spcAft>
              <a:buSzPts val="1800"/>
              <a:buChar char="●"/>
            </a:pPr>
            <a:r>
              <a:rPr lang="en" u="sng"/>
              <a:t>Newton’s Law of Universal Gravitation </a:t>
            </a:r>
            <a:r>
              <a:rPr lang="en"/>
              <a:t>states that every mass in the universe attracts every other mass. These masses all feel an attraction to each other, but this attraction is often too small to feel. </a:t>
            </a:r>
          </a:p>
          <a:p>
            <a:pPr indent="-342900" lvl="0" marL="457200" rtl="0">
              <a:spcBef>
                <a:spcPts val="0"/>
              </a:spcBef>
              <a:buSzPts val="1800"/>
              <a:buChar char="●"/>
            </a:pPr>
            <a:r>
              <a:rPr lang="en"/>
              <a:t>If you recall, we measured the attraction between Adam and Michael and the number was barely over zero Newtons. </a:t>
            </a:r>
            <a:r>
              <a:rPr lang="en"/>
              <a:t>THERE IS NO SUCH THING AS ZERO GRAVITY.  E</a:t>
            </a:r>
            <a:r>
              <a:rPr lang="en"/>
              <a:t>ven if you were very far away from Earth, you would still have a gravitational attraction to it. It would just be so small it would become insignificant. </a:t>
            </a:r>
          </a:p>
          <a:p>
            <a:pPr indent="0" lvl="0" marL="0">
              <a:spcBef>
                <a:spcPts val="0"/>
              </a:spcBef>
              <a:buNone/>
            </a:pPr>
            <a:r>
              <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Inverse Square Law</a:t>
            </a:r>
          </a:p>
        </p:txBody>
      </p:sp>
      <p:sp>
        <p:nvSpPr>
          <p:cNvPr id="89" name="Shape 89"/>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F</a:t>
            </a:r>
            <a:r>
              <a:rPr baseline="-25000" lang="en"/>
              <a:t>g</a:t>
            </a:r>
            <a:r>
              <a:rPr lang="en"/>
              <a:t>∝m</a:t>
            </a:r>
            <a:r>
              <a:rPr baseline="-25000" lang="en"/>
              <a:t>1</a:t>
            </a:r>
            <a:r>
              <a:rPr lang="en"/>
              <a:t>m</a:t>
            </a:r>
            <a:r>
              <a:rPr baseline="-25000" lang="en"/>
              <a:t>2</a:t>
            </a:r>
            <a:r>
              <a:rPr lang="en"/>
              <a:t>/r</a:t>
            </a:r>
            <a:r>
              <a:rPr baseline="30000" lang="en"/>
              <a:t>2</a:t>
            </a:r>
          </a:p>
          <a:p>
            <a:pPr indent="-342900" lvl="0" marL="457200" rtl="0">
              <a:spcBef>
                <a:spcPts val="0"/>
              </a:spcBef>
              <a:spcAft>
                <a:spcPts val="0"/>
              </a:spcAft>
              <a:buSzPts val="1800"/>
              <a:buChar char="●"/>
            </a:pPr>
            <a:r>
              <a:rPr lang="en"/>
              <a:t>The force of gravity is proportional to the product of the masses divided by the distance between the centers of the two objects squared.</a:t>
            </a:r>
          </a:p>
          <a:p>
            <a:pPr indent="-342900" lvl="0" marL="457200" rtl="0">
              <a:spcBef>
                <a:spcPts val="0"/>
              </a:spcBef>
              <a:spcAft>
                <a:spcPts val="0"/>
              </a:spcAft>
              <a:buSzPts val="1800"/>
              <a:buChar char="●"/>
            </a:pPr>
            <a:r>
              <a:rPr lang="en"/>
              <a:t>Example:</a:t>
            </a:r>
          </a:p>
          <a:p>
            <a:pPr indent="-317500" lvl="1" marL="914400" rtl="0">
              <a:spcBef>
                <a:spcPts val="0"/>
              </a:spcBef>
              <a:spcAft>
                <a:spcPts val="0"/>
              </a:spcAft>
              <a:buSzPts val="1400"/>
              <a:buChar char="○"/>
            </a:pPr>
            <a:r>
              <a:rPr lang="en"/>
              <a:t>The centers of two spheres in space are 500 meters apart. Both of the spheres have masses of 100 grams.</a:t>
            </a:r>
          </a:p>
          <a:p>
            <a:pPr indent="-317500" lvl="1" marL="914400" rtl="0">
              <a:spcBef>
                <a:spcPts val="0"/>
              </a:spcBef>
              <a:spcAft>
                <a:spcPts val="0"/>
              </a:spcAft>
              <a:buSzPts val="1400"/>
              <a:buChar char="○"/>
            </a:pPr>
            <a:r>
              <a:rPr lang="en"/>
              <a:t>100x100/500</a:t>
            </a:r>
            <a:r>
              <a:rPr baseline="30000" lang="en"/>
              <a:t>2</a:t>
            </a:r>
          </a:p>
          <a:p>
            <a:pPr indent="-317500" lvl="2" marL="1371600" rtl="0">
              <a:spcBef>
                <a:spcPts val="0"/>
              </a:spcBef>
              <a:spcAft>
                <a:spcPts val="0"/>
              </a:spcAft>
              <a:buSzPts val="1400"/>
              <a:buChar char="■"/>
            </a:pPr>
            <a:r>
              <a:rPr lang="en"/>
              <a:t>10000/250000=0.04</a:t>
            </a:r>
          </a:p>
          <a:p>
            <a:pPr indent="-317500" lvl="2" marL="1371600" rtl="0">
              <a:spcBef>
                <a:spcPts val="0"/>
              </a:spcBef>
              <a:spcAft>
                <a:spcPts val="0"/>
              </a:spcAft>
              <a:buSzPts val="1400"/>
              <a:buChar char="■"/>
            </a:pPr>
            <a:r>
              <a:rPr lang="en"/>
              <a:t>This would mean that the gravitational force between the two spheres are 0.04 Newtons.</a:t>
            </a:r>
          </a:p>
          <a:p>
            <a:pPr indent="-342900" lvl="0" marL="457200" rtl="0">
              <a:spcBef>
                <a:spcPts val="0"/>
              </a:spcBef>
              <a:buSzPts val="1800"/>
              <a:buChar char="●"/>
            </a:pPr>
            <a:r>
              <a:rPr lang="en"/>
              <a:t>Gravity gets weaker as distance gets farther or the mass becomes smaller.</a:t>
            </a:r>
          </a:p>
        </p:txBody>
      </p:sp>
      <p:pic>
        <p:nvPicPr>
          <p:cNvPr id="90" name="Shape 90"/>
          <p:cNvPicPr preferRelativeResize="0"/>
          <p:nvPr/>
        </p:nvPicPr>
        <p:blipFill>
          <a:blip r:embed="rId3">
            <a:alphaModFix/>
          </a:blip>
          <a:stretch>
            <a:fillRect/>
          </a:stretch>
        </p:blipFill>
        <p:spPr>
          <a:xfrm>
            <a:off x="4626625" y="59150"/>
            <a:ext cx="4205674" cy="169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t>Gravitational Fields and Fields Inside a Planet</a:t>
            </a:r>
          </a:p>
        </p:txBody>
      </p:sp>
      <p:sp>
        <p:nvSpPr>
          <p:cNvPr id="96" name="Shape 96"/>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0" lvl="0" marL="0" rtl="0">
              <a:lnSpc>
                <a:spcPct val="100000"/>
              </a:lnSpc>
              <a:spcBef>
                <a:spcPts val="0"/>
              </a:spcBef>
              <a:spcAft>
                <a:spcPts val="0"/>
              </a:spcAft>
              <a:buNone/>
            </a:pPr>
            <a:r>
              <a:rPr lang="en" sz="3600"/>
              <a:t>Gravitational Fields</a:t>
            </a:r>
          </a:p>
          <a:p>
            <a:pPr indent="-342900" lvl="0" marL="457200" rtl="0">
              <a:lnSpc>
                <a:spcPct val="100000"/>
              </a:lnSpc>
              <a:spcBef>
                <a:spcPts val="0"/>
              </a:spcBef>
              <a:spcAft>
                <a:spcPts val="0"/>
              </a:spcAft>
              <a:buSzPts val="1800"/>
              <a:buChar char="●"/>
            </a:pPr>
            <a:r>
              <a:rPr lang="en"/>
              <a:t>It is a kind of force field that surrounds a massive object.</a:t>
            </a:r>
          </a:p>
          <a:p>
            <a:pPr indent="-342900" lvl="0" marL="457200" rtl="0">
              <a:lnSpc>
                <a:spcPct val="100000"/>
              </a:lnSpc>
              <a:spcBef>
                <a:spcPts val="0"/>
              </a:spcBef>
              <a:spcAft>
                <a:spcPts val="0"/>
              </a:spcAft>
              <a:buSzPts val="1800"/>
              <a:buChar char="●"/>
            </a:pPr>
            <a:r>
              <a:rPr lang="en"/>
              <a:t>The gravitational field is equal to the free fall acceleration experienced when a force of gravity is acting on something. </a:t>
            </a:r>
          </a:p>
          <a:p>
            <a:pPr indent="0" lvl="0" marL="0" rtl="0">
              <a:lnSpc>
                <a:spcPct val="100000"/>
              </a:lnSpc>
              <a:spcBef>
                <a:spcPts val="0"/>
              </a:spcBef>
              <a:spcAft>
                <a:spcPts val="0"/>
              </a:spcAft>
              <a:buNone/>
            </a:pPr>
            <a:r>
              <a:rPr lang="en" sz="3600"/>
              <a:t>Fields Inside a Planet</a:t>
            </a:r>
          </a:p>
          <a:p>
            <a:pPr indent="-342900" lvl="0" marL="457200" rtl="0">
              <a:lnSpc>
                <a:spcPct val="100000"/>
              </a:lnSpc>
              <a:spcBef>
                <a:spcPts val="0"/>
              </a:spcBef>
              <a:spcAft>
                <a:spcPts val="0"/>
              </a:spcAft>
              <a:buSzPts val="1800"/>
              <a:buChar char="●"/>
            </a:pPr>
            <a:r>
              <a:rPr lang="en"/>
              <a:t>The gravitational field of a planet is in the inside of a planet as well as the outside. </a:t>
            </a:r>
          </a:p>
          <a:p>
            <a:pPr indent="-342900" lvl="0" marL="457200" rtl="0">
              <a:lnSpc>
                <a:spcPct val="100000"/>
              </a:lnSpc>
              <a:spcBef>
                <a:spcPts val="0"/>
              </a:spcBef>
              <a:spcAft>
                <a:spcPts val="0"/>
              </a:spcAft>
              <a:buSzPts val="1800"/>
              <a:buChar char="●"/>
            </a:pPr>
            <a:r>
              <a:rPr lang="en"/>
              <a:t>If you started from the North pole, and fell through the earth it would take around 45 minutes to get from the north pole to the south pole. </a:t>
            </a:r>
          </a:p>
          <a:p>
            <a:pPr indent="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t/>
            </a:r>
            <a:endParaRPr/>
          </a:p>
          <a:p>
            <a:pPr indent="0" lvl="0" marL="0" rtl="0">
              <a:lnSpc>
                <a:spcPct val="100000"/>
              </a:lnSpc>
              <a:spcBef>
                <a:spcPts val="0"/>
              </a:spcBef>
              <a:spcAft>
                <a:spcPts val="0"/>
              </a:spcAft>
              <a:buNone/>
            </a:pPr>
            <a:r>
              <a:t/>
            </a:r>
            <a:endParaRPr sz="3600"/>
          </a:p>
          <a:p>
            <a:pPr indent="0" lvl="0" marL="0" rtl="0">
              <a:lnSpc>
                <a:spcPct val="100000"/>
              </a:lnSpc>
              <a:spcBef>
                <a:spcPts val="0"/>
              </a:spcBef>
              <a:spcAft>
                <a:spcPts val="0"/>
              </a:spcAft>
              <a:buNone/>
            </a:pPr>
            <a:r>
              <a:t/>
            </a:r>
            <a:endParaRPr sz="3600"/>
          </a:p>
          <a:p>
            <a:pPr indent="0" lvl="0" marL="0" rtl="0">
              <a:lnSpc>
                <a:spcPct val="100000"/>
              </a:lnSpc>
              <a:spcBef>
                <a:spcPts val="0"/>
              </a:spcBef>
              <a:spcAft>
                <a:spcPts val="0"/>
              </a:spcAft>
              <a:buNone/>
            </a:pPr>
            <a:r>
              <a:t/>
            </a:r>
            <a:endParaRPr sz="3600">
              <a:latin typeface="Economica"/>
              <a:ea typeface="Economica"/>
              <a:cs typeface="Economica"/>
              <a:sym typeface="Economica"/>
            </a:endParaRPr>
          </a:p>
          <a:p>
            <a:pPr indent="-69850" lvl="0" marL="0" rtl="0">
              <a:lnSpc>
                <a:spcPct val="100000"/>
              </a:lnSpc>
              <a:spcBef>
                <a:spcPts val="0"/>
              </a:spcBef>
              <a:spcAft>
                <a:spcPts val="0"/>
              </a:spcAft>
              <a:buClr>
                <a:schemeClr val="dk1"/>
              </a:buClr>
              <a:buSzPts val="1100"/>
              <a:buFont typeface="Arial"/>
              <a:buNone/>
            </a:pPr>
            <a:r>
              <a:t/>
            </a:r>
            <a:endParaRPr sz="4200">
              <a:latin typeface="Economica"/>
              <a:ea typeface="Economica"/>
              <a:cs typeface="Economica"/>
              <a:sym typeface="Economica"/>
            </a:endParaRPr>
          </a:p>
        </p:txBody>
      </p:sp>
      <p:pic>
        <p:nvPicPr>
          <p:cNvPr id="97" name="Shape 97"/>
          <p:cNvPicPr preferRelativeResize="0"/>
          <p:nvPr/>
        </p:nvPicPr>
        <p:blipFill>
          <a:blip r:embed="rId3">
            <a:alphaModFix/>
          </a:blip>
          <a:stretch>
            <a:fillRect/>
          </a:stretch>
        </p:blipFill>
        <p:spPr>
          <a:xfrm>
            <a:off x="6978150" y="1084175"/>
            <a:ext cx="2165850" cy="216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83100" y="74718"/>
            <a:ext cx="8520600" cy="831300"/>
          </a:xfrm>
          <a:prstGeom prst="rect">
            <a:avLst/>
          </a:prstGeom>
        </p:spPr>
        <p:txBody>
          <a:bodyPr anchorCtr="0" anchor="b" bIns="91425" lIns="91425" rIns="91425" wrap="square" tIns="91425">
            <a:noAutofit/>
          </a:bodyPr>
          <a:lstStyle/>
          <a:p>
            <a:pPr indent="0" lvl="0" marL="0">
              <a:spcBef>
                <a:spcPts val="0"/>
              </a:spcBef>
              <a:buNone/>
            </a:pPr>
            <a:r>
              <a:rPr lang="en"/>
              <a:t>Weight and Weightlessness</a:t>
            </a:r>
          </a:p>
        </p:txBody>
      </p:sp>
      <p:sp>
        <p:nvSpPr>
          <p:cNvPr id="103" name="Shape 103"/>
          <p:cNvSpPr txBox="1"/>
          <p:nvPr>
            <p:ph idx="1" type="body"/>
          </p:nvPr>
        </p:nvSpPr>
        <p:spPr>
          <a:xfrm>
            <a:off x="-69300" y="844225"/>
            <a:ext cx="5490000" cy="40092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WEIGHT AND MASS ARE NOT THE SAME THING!!! </a:t>
            </a:r>
          </a:p>
          <a:p>
            <a:pPr indent="-342900" lvl="0" marL="457200" rtl="0">
              <a:spcBef>
                <a:spcPts val="0"/>
              </a:spcBef>
              <a:spcAft>
                <a:spcPts val="0"/>
              </a:spcAft>
              <a:buSzPts val="1800"/>
              <a:buChar char="●"/>
            </a:pPr>
            <a:r>
              <a:rPr lang="en"/>
              <a:t>Weight is </a:t>
            </a:r>
            <a:r>
              <a:rPr lang="en"/>
              <a:t>the</a:t>
            </a:r>
            <a:r>
              <a:rPr lang="en"/>
              <a:t> </a:t>
            </a:r>
            <a:r>
              <a:rPr lang="en"/>
              <a:t>force</a:t>
            </a:r>
            <a:r>
              <a:rPr lang="en"/>
              <a:t> of </a:t>
            </a:r>
            <a:r>
              <a:rPr lang="en"/>
              <a:t>gravity</a:t>
            </a:r>
            <a:r>
              <a:rPr lang="en"/>
              <a:t> pulling you on </a:t>
            </a:r>
            <a:r>
              <a:rPr lang="en"/>
              <a:t>a</a:t>
            </a:r>
            <a:r>
              <a:rPr lang="en"/>
              <a:t> </a:t>
            </a:r>
            <a:r>
              <a:rPr lang="en"/>
              <a:t>certain</a:t>
            </a:r>
            <a:r>
              <a:rPr lang="en"/>
              <a:t> </a:t>
            </a:r>
            <a:r>
              <a:rPr lang="en"/>
              <a:t>planet. </a:t>
            </a:r>
          </a:p>
          <a:p>
            <a:pPr indent="-342900" lvl="0" marL="457200" rtl="0">
              <a:spcBef>
                <a:spcPts val="0"/>
              </a:spcBef>
              <a:spcAft>
                <a:spcPts val="0"/>
              </a:spcAft>
              <a:buSzPts val="1800"/>
              <a:buChar char="●"/>
            </a:pPr>
            <a:r>
              <a:rPr lang="en"/>
              <a:t>Mass is the amount of matter that makes you up. Your mass NEVER changes. You could be on Mars, jupiter, or the moon and your mass would still the same. But your weight will diffrent on each one of those planets. </a:t>
            </a:r>
          </a:p>
          <a:p>
            <a:pPr indent="-342900" lvl="0" marL="457200" rtl="0">
              <a:spcBef>
                <a:spcPts val="0"/>
              </a:spcBef>
              <a:buSzPts val="1800"/>
              <a:buChar char="●"/>
            </a:pPr>
            <a:r>
              <a:rPr lang="en"/>
              <a:t>The word Weightlessness is a misleading word. When you think Weightlessness you think of no gravity but that's true, it is actually just the the lack of a support force. </a:t>
            </a:r>
          </a:p>
        </p:txBody>
      </p:sp>
      <p:pic>
        <p:nvPicPr>
          <p:cNvPr id="104" name="Shape 104"/>
          <p:cNvPicPr preferRelativeResize="0"/>
          <p:nvPr/>
        </p:nvPicPr>
        <p:blipFill>
          <a:blip r:embed="rId3">
            <a:alphaModFix/>
          </a:blip>
          <a:stretch>
            <a:fillRect/>
          </a:stretch>
        </p:blipFill>
        <p:spPr>
          <a:xfrm>
            <a:off x="5420700" y="844225"/>
            <a:ext cx="3723301" cy="408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347975"/>
            <a:ext cx="8520600" cy="1098300"/>
          </a:xfrm>
          <a:prstGeom prst="rect">
            <a:avLst/>
          </a:prstGeom>
        </p:spPr>
        <p:txBody>
          <a:bodyPr anchorCtr="0" anchor="b" bIns="91425" lIns="91425" rIns="91425" wrap="square" tIns="91425">
            <a:noAutofit/>
          </a:bodyPr>
          <a:lstStyle/>
          <a:p>
            <a:pPr indent="0" lvl="0" marL="0" rtl="0">
              <a:lnSpc>
                <a:spcPct val="115000"/>
              </a:lnSpc>
              <a:spcBef>
                <a:spcPts val="0"/>
              </a:spcBef>
              <a:spcAft>
                <a:spcPts val="1600"/>
              </a:spcAft>
              <a:buNone/>
            </a:pPr>
            <a:r>
              <a:rPr lang="en"/>
              <a:t>Ocean Tides: Tides in Earth and the Atmosphere</a:t>
            </a:r>
          </a:p>
        </p:txBody>
      </p:sp>
      <p:sp>
        <p:nvSpPr>
          <p:cNvPr id="110" name="Shape 110"/>
          <p:cNvSpPr txBox="1"/>
          <p:nvPr>
            <p:ph idx="1" type="body"/>
          </p:nvPr>
        </p:nvSpPr>
        <p:spPr>
          <a:xfrm>
            <a:off x="311700" y="1225225"/>
            <a:ext cx="4736700" cy="33540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Tides are caused from the </a:t>
            </a:r>
            <a:r>
              <a:rPr lang="en"/>
              <a:t>gravitational pull of both sun and moon. </a:t>
            </a:r>
          </a:p>
          <a:p>
            <a:pPr indent="-342900" lvl="0" marL="457200" rtl="0">
              <a:spcBef>
                <a:spcPts val="0"/>
              </a:spcBef>
              <a:spcAft>
                <a:spcPts val="0"/>
              </a:spcAft>
              <a:buSzPts val="1800"/>
              <a:buChar char="●"/>
            </a:pPr>
            <a:r>
              <a:rPr lang="en"/>
              <a:t>Moon has about twice as much of an impact as the sun even though the sun is 175 times greater. </a:t>
            </a:r>
          </a:p>
          <a:p>
            <a:pPr indent="-342900" lvl="0" marL="457200" rtl="0">
              <a:spcBef>
                <a:spcPts val="0"/>
              </a:spcBef>
              <a:buSzPts val="1800"/>
              <a:buChar char="●"/>
            </a:pPr>
            <a:r>
              <a:rPr lang="en"/>
              <a:t>Moon has a greater impact because its gravitational difference is bigger meaning that it is closer to Earth.  </a:t>
            </a:r>
          </a:p>
          <a:p>
            <a:pPr indent="0" lvl="0" marL="0" rtl="0">
              <a:spcBef>
                <a:spcPts val="0"/>
              </a:spcBef>
              <a:buNone/>
            </a:pPr>
            <a:r>
              <a:t/>
            </a:r>
            <a:endParaRPr/>
          </a:p>
        </p:txBody>
      </p:sp>
      <p:pic>
        <p:nvPicPr>
          <p:cNvPr id="111" name="Shape 111"/>
          <p:cNvPicPr preferRelativeResize="0"/>
          <p:nvPr/>
        </p:nvPicPr>
        <p:blipFill>
          <a:blip r:embed="rId3">
            <a:alphaModFix/>
          </a:blip>
          <a:stretch>
            <a:fillRect/>
          </a:stretch>
        </p:blipFill>
        <p:spPr>
          <a:xfrm>
            <a:off x="5262950" y="1225225"/>
            <a:ext cx="3569350" cy="3251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pic>
        <p:nvPicPr>
          <p:cNvPr id="116" name="Shape 116"/>
          <p:cNvPicPr preferRelativeResize="0"/>
          <p:nvPr/>
        </p:nvPicPr>
        <p:blipFill>
          <a:blip r:embed="rId3">
            <a:alphaModFix/>
          </a:blip>
          <a:stretch>
            <a:fillRect/>
          </a:stretch>
        </p:blipFill>
        <p:spPr>
          <a:xfrm>
            <a:off x="0" y="-63025"/>
            <a:ext cx="9144000" cy="5204800"/>
          </a:xfrm>
          <a:prstGeom prst="rect">
            <a:avLst/>
          </a:prstGeom>
          <a:noFill/>
          <a:ln>
            <a:noFill/>
          </a:ln>
        </p:spPr>
      </p:pic>
      <p:sp>
        <p:nvSpPr>
          <p:cNvPr id="117" name="Shape 117"/>
          <p:cNvSpPr txBox="1"/>
          <p:nvPr>
            <p:ph type="title"/>
          </p:nvPr>
        </p:nvSpPr>
        <p:spPr>
          <a:xfrm>
            <a:off x="311700" y="315925"/>
            <a:ext cx="8520600" cy="831300"/>
          </a:xfrm>
          <a:prstGeom prst="rect">
            <a:avLst/>
          </a:prstGeom>
        </p:spPr>
        <p:txBody>
          <a:bodyPr anchorCtr="0" anchor="b" bIns="91425" lIns="91425" rIns="91425" wrap="square" tIns="91425">
            <a:noAutofit/>
          </a:bodyPr>
          <a:lstStyle/>
          <a:p>
            <a:pPr indent="0" lvl="0" marL="0">
              <a:spcBef>
                <a:spcPts val="0"/>
              </a:spcBef>
              <a:buNone/>
            </a:pPr>
            <a:r>
              <a:rPr lang="en">
                <a:solidFill>
                  <a:srgbClr val="FFFFFF"/>
                </a:solidFill>
              </a:rPr>
              <a:t>Black Holes</a:t>
            </a:r>
          </a:p>
        </p:txBody>
      </p:sp>
      <p:sp>
        <p:nvSpPr>
          <p:cNvPr id="118" name="Shape 118"/>
          <p:cNvSpPr txBox="1"/>
          <p:nvPr>
            <p:ph idx="1" type="body"/>
          </p:nvPr>
        </p:nvSpPr>
        <p:spPr>
          <a:xfrm>
            <a:off x="311700" y="1225225"/>
            <a:ext cx="8520600" cy="33540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FFFFFF"/>
              </a:buClr>
              <a:buSzPts val="1800"/>
              <a:buChar char="●"/>
            </a:pPr>
            <a:r>
              <a:rPr lang="en">
                <a:solidFill>
                  <a:srgbClr val="FFFFFF"/>
                </a:solidFill>
              </a:rPr>
              <a:t>Black holes occur when giant stars (2-3 times bigger than our sun) reach the end of their lives and collapse.</a:t>
            </a:r>
          </a:p>
          <a:p>
            <a:pPr indent="-342900" lvl="0" marL="457200" rtl="0">
              <a:spcBef>
                <a:spcPts val="0"/>
              </a:spcBef>
              <a:spcAft>
                <a:spcPts val="0"/>
              </a:spcAft>
              <a:buClr>
                <a:srgbClr val="FFFFFF"/>
              </a:buClr>
              <a:buSzPts val="1800"/>
              <a:buChar char="●"/>
            </a:pPr>
            <a:r>
              <a:rPr lang="en">
                <a:solidFill>
                  <a:srgbClr val="FFFFFF"/>
                </a:solidFill>
              </a:rPr>
              <a:t>Because a star no longer has enough fuel to allow it to not collapse, it </a:t>
            </a:r>
            <a:r>
              <a:rPr lang="en">
                <a:solidFill>
                  <a:srgbClr val="FFFFFF"/>
                </a:solidFill>
              </a:rPr>
              <a:t>collapses</a:t>
            </a:r>
            <a:r>
              <a:rPr lang="en">
                <a:solidFill>
                  <a:srgbClr val="FFFFFF"/>
                </a:solidFill>
              </a:rPr>
              <a:t>.</a:t>
            </a:r>
          </a:p>
          <a:p>
            <a:pPr indent="-342900" lvl="0" marL="457200" rtl="0">
              <a:spcBef>
                <a:spcPts val="0"/>
              </a:spcBef>
              <a:spcAft>
                <a:spcPts val="0"/>
              </a:spcAft>
              <a:buClr>
                <a:srgbClr val="FFFFFF"/>
              </a:buClr>
              <a:buSzPts val="1800"/>
              <a:buChar char="●"/>
            </a:pPr>
            <a:r>
              <a:rPr lang="en">
                <a:solidFill>
                  <a:srgbClr val="FFFFFF"/>
                </a:solidFill>
              </a:rPr>
              <a:t>The star keeps </a:t>
            </a:r>
            <a:r>
              <a:rPr lang="en">
                <a:solidFill>
                  <a:srgbClr val="FFFFFF"/>
                </a:solidFill>
              </a:rPr>
              <a:t>infinitely</a:t>
            </a:r>
            <a:r>
              <a:rPr lang="en">
                <a:solidFill>
                  <a:srgbClr val="FFFFFF"/>
                </a:solidFill>
              </a:rPr>
              <a:t> </a:t>
            </a:r>
            <a:r>
              <a:rPr lang="en">
                <a:solidFill>
                  <a:srgbClr val="FFFFFF"/>
                </a:solidFill>
              </a:rPr>
              <a:t>collapsing</a:t>
            </a:r>
            <a:r>
              <a:rPr lang="en">
                <a:solidFill>
                  <a:srgbClr val="FFFFFF"/>
                </a:solidFill>
              </a:rPr>
              <a:t> in on itself, compressing it.</a:t>
            </a:r>
          </a:p>
          <a:p>
            <a:pPr indent="-342900" lvl="0" marL="457200" rtl="0">
              <a:spcBef>
                <a:spcPts val="0"/>
              </a:spcBef>
              <a:spcAft>
                <a:spcPts val="0"/>
              </a:spcAft>
              <a:buClr>
                <a:srgbClr val="FFFFFF"/>
              </a:buClr>
              <a:buSzPts val="1800"/>
              <a:buChar char="●"/>
            </a:pPr>
            <a:r>
              <a:rPr lang="en">
                <a:solidFill>
                  <a:srgbClr val="FFFFFF"/>
                </a:solidFill>
              </a:rPr>
              <a:t>This results in a huge amount of gravity around the black hole.</a:t>
            </a:r>
          </a:p>
          <a:p>
            <a:pPr indent="-342900" lvl="0" marL="457200" rtl="0">
              <a:spcBef>
                <a:spcPts val="0"/>
              </a:spcBef>
              <a:spcAft>
                <a:spcPts val="0"/>
              </a:spcAft>
              <a:buClr>
                <a:srgbClr val="FFFFFF"/>
              </a:buClr>
              <a:buSzPts val="1800"/>
              <a:buChar char="●"/>
            </a:pPr>
            <a:r>
              <a:rPr lang="en">
                <a:solidFill>
                  <a:srgbClr val="FFFFFF"/>
                </a:solidFill>
              </a:rPr>
              <a:t>The black hole also sucks in stuff, which adds mass to it, which increases </a:t>
            </a:r>
            <a:r>
              <a:rPr lang="en">
                <a:solidFill>
                  <a:srgbClr val="FFFFFF"/>
                </a:solidFill>
              </a:rPr>
              <a:t>its</a:t>
            </a:r>
            <a:r>
              <a:rPr lang="en">
                <a:solidFill>
                  <a:srgbClr val="FFFFFF"/>
                </a:solidFill>
              </a:rPr>
              <a:t> gravitational pull, which sucks in more stuff which adds mass to it etc.</a:t>
            </a:r>
          </a:p>
          <a:p>
            <a:pPr indent="-342900" lvl="0" marL="457200" rtl="0">
              <a:spcBef>
                <a:spcPts val="0"/>
              </a:spcBef>
              <a:spcAft>
                <a:spcPts val="0"/>
              </a:spcAft>
              <a:buClr>
                <a:srgbClr val="FFFFFF"/>
              </a:buClr>
              <a:buSzPts val="1800"/>
              <a:buChar char="●"/>
            </a:pPr>
            <a:r>
              <a:rPr lang="en">
                <a:solidFill>
                  <a:srgbClr val="FFFFFF"/>
                </a:solidFill>
              </a:rPr>
              <a:t>Black holes are called black holes because their gravitational pull is so strong that light </a:t>
            </a:r>
            <a:r>
              <a:rPr lang="en">
                <a:solidFill>
                  <a:srgbClr val="FFFFFF"/>
                </a:solidFill>
              </a:rPr>
              <a:t>cannot</a:t>
            </a:r>
            <a:r>
              <a:rPr lang="en">
                <a:solidFill>
                  <a:srgbClr val="FFFFFF"/>
                </a:solidFill>
              </a:rPr>
              <a:t> </a:t>
            </a:r>
            <a:r>
              <a:rPr lang="en">
                <a:solidFill>
                  <a:srgbClr val="FFFFFF"/>
                </a:solidFill>
              </a:rPr>
              <a:t>escape</a:t>
            </a:r>
            <a:r>
              <a:rPr lang="en">
                <a:solidFill>
                  <a:srgbClr val="FFFFFF"/>
                </a:solidFill>
              </a:rPr>
              <a:t> it.</a:t>
            </a:r>
          </a:p>
          <a:p>
            <a:pPr indent="-342900" lvl="0" marL="457200" rtl="0">
              <a:spcBef>
                <a:spcPts val="0"/>
              </a:spcBef>
              <a:buClr>
                <a:srgbClr val="FFFFFF"/>
              </a:buClr>
              <a:buSzPts val="1800"/>
              <a:buChar char="●"/>
            </a:pPr>
            <a:r>
              <a:rPr lang="en">
                <a:solidFill>
                  <a:srgbClr val="FFFFFF"/>
                </a:solidFill>
              </a:rPr>
              <a:t>Our eyes can see things when light reflects off it, but if there is not light, it is impossible to see.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