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5143500" cx="9144000"/>
  <p:notesSz cx="6858000" cy="9144000"/>
  <p:embeddedFontLst>
    <p:embeddedFont>
      <p:font typeface="Montserrat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regular.fnt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Montserrat-italic.fntdata"/><Relationship Id="rId10" Type="http://schemas.openxmlformats.org/officeDocument/2006/relationships/slide" Target="slides/slide6.xml"/><Relationship Id="rId32" Type="http://schemas.openxmlformats.org/officeDocument/2006/relationships/font" Target="fonts/Montserrat-bold.fntdata"/><Relationship Id="rId13" Type="http://schemas.openxmlformats.org/officeDocument/2006/relationships/slide" Target="slides/slide9.xml"/><Relationship Id="rId35" Type="http://schemas.openxmlformats.org/officeDocument/2006/relationships/font" Target="fonts/Lato-regular.fntdata"/><Relationship Id="rId12" Type="http://schemas.openxmlformats.org/officeDocument/2006/relationships/slide" Target="slides/slide8.xml"/><Relationship Id="rId34" Type="http://schemas.openxmlformats.org/officeDocument/2006/relationships/font" Target="fonts/Montserrat-boldItalic.fntdata"/><Relationship Id="rId15" Type="http://schemas.openxmlformats.org/officeDocument/2006/relationships/slide" Target="slides/slide11.xml"/><Relationship Id="rId37" Type="http://schemas.openxmlformats.org/officeDocument/2006/relationships/font" Target="fonts/Lato-italic.fntdata"/><Relationship Id="rId14" Type="http://schemas.openxmlformats.org/officeDocument/2006/relationships/slide" Target="slides/slide10.xml"/><Relationship Id="rId36" Type="http://schemas.openxmlformats.org/officeDocument/2006/relationships/font" Target="fonts/Lato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font" Target="fonts/Lato-bold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Discoveries of electricity, but it wasn’t until 1897 that the electron itself was discovered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Remember to give the water pump </a:t>
            </a:r>
            <a:r>
              <a:rPr lang="en"/>
              <a:t>analogy</a:t>
            </a:r>
            <a:r>
              <a:rPr lang="en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Direction - is determined by charge, the direction will change if it’s being repelled by a like force, or attracted by opposite forces.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Size - Coulomb’s law which we will explain later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A force is a mutual reaction that results in equal and opposite push or pull on the objects.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Q = charge of each object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R = distance between two objects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Experiment in which he used sulfur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William Gilbert had already discovered that a number of gems  (diamond, sapphire, amethyst, opal, and even ordinary rock crystals) and other metal could be electrified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In the experiment, he built a large sphere, cranked it and was able to use friction to create a temporary electrification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4000"/>
              <a:buNone/>
              <a:defRPr sz="4000"/>
            </a:lvl1pPr>
            <a:lvl2pPr lvl="1">
              <a:spcBef>
                <a:spcPts val="0"/>
              </a:spcBef>
              <a:buSzPts val="4000"/>
              <a:buNone/>
              <a:defRPr sz="4000"/>
            </a:lvl2pPr>
            <a:lvl3pPr lvl="2">
              <a:spcBef>
                <a:spcPts val="0"/>
              </a:spcBef>
              <a:buSzPts val="4000"/>
              <a:buNone/>
              <a:defRPr sz="4000"/>
            </a:lvl3pPr>
            <a:lvl4pPr lvl="3">
              <a:spcBef>
                <a:spcPts val="0"/>
              </a:spcBef>
              <a:buSzPts val="4000"/>
              <a:buNone/>
              <a:defRPr sz="4000"/>
            </a:lvl4pPr>
            <a:lvl5pPr lvl="4">
              <a:spcBef>
                <a:spcPts val="0"/>
              </a:spcBef>
              <a:buSzPts val="4000"/>
              <a:buNone/>
              <a:defRPr sz="4000"/>
            </a:lvl5pPr>
            <a:lvl6pPr lvl="5">
              <a:spcBef>
                <a:spcPts val="0"/>
              </a:spcBef>
              <a:buSzPts val="4000"/>
              <a:buNone/>
              <a:defRPr sz="4000"/>
            </a:lvl6pPr>
            <a:lvl7pPr lvl="6">
              <a:spcBef>
                <a:spcPts val="0"/>
              </a:spcBef>
              <a:buSzPts val="4000"/>
              <a:buNone/>
              <a:defRPr sz="4000"/>
            </a:lvl7pPr>
            <a:lvl8pPr lvl="7">
              <a:spcBef>
                <a:spcPts val="0"/>
              </a:spcBef>
              <a:buSzPts val="4000"/>
              <a:buNone/>
              <a:defRPr sz="4000"/>
            </a:lvl8pPr>
            <a:lvl9pPr lvl="8">
              <a:spcBef>
                <a:spcPts val="0"/>
              </a:spcBef>
              <a:buSzPts val="4000"/>
              <a:buNone/>
              <a:defRPr sz="40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8000"/>
              <a:buNone/>
              <a:defRPr sz="8000"/>
            </a:lvl1pPr>
            <a:lvl2pPr lvl="1">
              <a:spcBef>
                <a:spcPts val="0"/>
              </a:spcBef>
              <a:buSzPts val="8000"/>
              <a:buNone/>
              <a:defRPr sz="8000"/>
            </a:lvl2pPr>
            <a:lvl3pPr lvl="2">
              <a:spcBef>
                <a:spcPts val="0"/>
              </a:spcBef>
              <a:buSzPts val="8000"/>
              <a:buNone/>
              <a:defRPr sz="8000"/>
            </a:lvl3pPr>
            <a:lvl4pPr lvl="3">
              <a:spcBef>
                <a:spcPts val="0"/>
              </a:spcBef>
              <a:buSzPts val="8000"/>
              <a:buNone/>
              <a:defRPr sz="8000"/>
            </a:lvl4pPr>
            <a:lvl5pPr lvl="4">
              <a:spcBef>
                <a:spcPts val="0"/>
              </a:spcBef>
              <a:buSzPts val="8000"/>
              <a:buNone/>
              <a:defRPr sz="8000"/>
            </a:lvl5pPr>
            <a:lvl6pPr lvl="5">
              <a:spcBef>
                <a:spcPts val="0"/>
              </a:spcBef>
              <a:buSzPts val="8000"/>
              <a:buNone/>
              <a:defRPr sz="8000"/>
            </a:lvl6pPr>
            <a:lvl7pPr lvl="6">
              <a:spcBef>
                <a:spcPts val="0"/>
              </a:spcBef>
              <a:buSzPts val="8000"/>
              <a:buNone/>
              <a:defRPr sz="8000"/>
            </a:lvl7pPr>
            <a:lvl8pPr lvl="7">
              <a:spcBef>
                <a:spcPts val="0"/>
              </a:spcBef>
              <a:buSzPts val="8000"/>
              <a:buNone/>
              <a:defRPr sz="8000"/>
            </a:lvl8pPr>
            <a:lvl9pPr lvl="8">
              <a:spcBef>
                <a:spcPts val="0"/>
              </a:spcBef>
              <a:buSzPts val="8000"/>
              <a:buNone/>
              <a:defRPr sz="8000"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Shape 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Shape 8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300"/>
              <a:buChar char="●"/>
              <a:defRPr/>
            </a:lvl1pPr>
            <a:lvl2pPr lvl="1">
              <a:spcBef>
                <a:spcPts val="0"/>
              </a:spcBef>
              <a:buSzPts val="1100"/>
              <a:buChar char="○"/>
              <a:defRPr/>
            </a:lvl2pPr>
            <a:lvl3pPr lvl="2">
              <a:spcBef>
                <a:spcPts val="0"/>
              </a:spcBef>
              <a:buSzPts val="1100"/>
              <a:buChar char="■"/>
              <a:defRPr/>
            </a:lvl3pPr>
            <a:lvl4pPr lvl="3">
              <a:spcBef>
                <a:spcPts val="0"/>
              </a:spcBef>
              <a:buSzPts val="1100"/>
              <a:buChar char="●"/>
              <a:defRPr/>
            </a:lvl4pPr>
            <a:lvl5pPr lvl="4">
              <a:spcBef>
                <a:spcPts val="0"/>
              </a:spcBef>
              <a:buSzPts val="1100"/>
              <a:buChar char="○"/>
              <a:defRPr/>
            </a:lvl5pPr>
            <a:lvl6pPr lvl="5">
              <a:spcBef>
                <a:spcPts val="0"/>
              </a:spcBef>
              <a:buSzPts val="1100"/>
              <a:buChar char="■"/>
              <a:defRPr/>
            </a:lvl6pPr>
            <a:lvl7pPr lvl="6">
              <a:spcBef>
                <a:spcPts val="0"/>
              </a:spcBef>
              <a:buSzPts val="1100"/>
              <a:buChar char="●"/>
              <a:defRPr/>
            </a:lvl7pPr>
            <a:lvl8pPr lvl="7">
              <a:spcBef>
                <a:spcPts val="0"/>
              </a:spcBef>
              <a:buSzPts val="1100"/>
              <a:buChar char="○"/>
              <a:defRPr/>
            </a:lvl8pPr>
            <a:lvl9pPr lvl="8">
              <a:spcBef>
                <a:spcPts val="0"/>
              </a:spcBef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Electrostatics </a:t>
            </a:r>
          </a:p>
        </p:txBody>
      </p:sp>
      <p:sp>
        <p:nvSpPr>
          <p:cNvPr id="135" name="Shape 135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By:  Ayla Nappi, Riley Fisher, Jaden Milbrodt, Ben Christensen,  and Justin Zoltzman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Electron </a:t>
            </a:r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1115550" y="1523000"/>
            <a:ext cx="74028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These electrons (subatomic particles), which are pulled from the atoms of the material, make up electricity</a:t>
            </a:r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Electrons will always have the same mass and charge, regardless of the size, object, etc. </a:t>
            </a:r>
          </a:p>
          <a:p>
            <a:pPr indent="-311150" lvl="0" marL="457200" rtl="0">
              <a:spcBef>
                <a:spcPts val="0"/>
              </a:spcBef>
              <a:buSzPts val="1300"/>
              <a:buAutoNum type="arabicPeriod"/>
            </a:pPr>
            <a:r>
              <a:rPr lang="en"/>
              <a:t>Negative charge </a:t>
            </a:r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6600" y="2631225"/>
            <a:ext cx="2070800" cy="208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Misconceptions 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ts val="1800"/>
              <a:buChar char="-"/>
            </a:pPr>
            <a:r>
              <a:rPr b="1" lang="en" sz="1800"/>
              <a:t>When you turn on the lights electricity is created.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1800"/>
              <a:t>Zero electrons are sent from the power plant to your house, they only move the electrons which induces an electric current.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="1" lang="en" sz="1800"/>
              <a:t>It is like a fluid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b="1" sz="1800"/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7225" y="3356125"/>
            <a:ext cx="3356775" cy="178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Misconceptions </a:t>
            </a:r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ts val="1800"/>
              <a:buChar char="-"/>
            </a:pPr>
            <a:r>
              <a:rPr b="1" lang="en" sz="1800"/>
              <a:t>The electric current is dependent only on the type of material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1800"/>
              <a:t>Fluid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1800"/>
              <a:t>Size </a:t>
            </a: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3">
            <a:alphaModFix/>
          </a:blip>
          <a:srcRect b="11738" l="16328" r="18719" t="29361"/>
          <a:stretch/>
        </p:blipFill>
        <p:spPr>
          <a:xfrm>
            <a:off x="3378475" y="2319425"/>
            <a:ext cx="3717250" cy="252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Misconceptions 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1297500" y="13078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ts val="1800"/>
              <a:buChar char="-"/>
            </a:pPr>
            <a:r>
              <a:rPr b="1" lang="en" sz="1800"/>
              <a:t>Electricity can be funneled to one part of an object.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b="1" lang="en" sz="1800"/>
              <a:t> </a:t>
            </a:r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5005" y="2004350"/>
            <a:ext cx="2976767" cy="291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2415725" y="2993400"/>
            <a:ext cx="1452900" cy="12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Electrically charged sphere 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3235850" y="2307000"/>
            <a:ext cx="2219700" cy="10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Electron transfer 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6141900" y="3118200"/>
            <a:ext cx="2388900" cy="1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Her hair sticks up because the electrons are dispersed and they repel each other.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Misconceptions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1800"/>
              <a:t>Electric current is NOT the same as voltage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Electric current measures the flow of electric charge</a:t>
            </a:r>
          </a:p>
          <a:p>
            <a:pPr indent="-342900" lvl="0" marL="457200">
              <a:spcBef>
                <a:spcPts val="0"/>
              </a:spcBef>
              <a:buSzPts val="1800"/>
              <a:buChar char="-"/>
            </a:pPr>
            <a:r>
              <a:rPr lang="en" sz="1800"/>
              <a:t>Voltage measures the potential energy of an electric field</a:t>
            </a:r>
          </a:p>
        </p:txBody>
      </p:sp>
      <p:pic>
        <p:nvPicPr>
          <p:cNvPr descr="Image result for no"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513" y="3050800"/>
            <a:ext cx="1704975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Misconceptions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1297500" y="1567550"/>
            <a:ext cx="4299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Conventional Current is not the same as actual current.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Conventional Current flows from positive to negative rather than negative to positive. </a:t>
            </a:r>
          </a:p>
        </p:txBody>
      </p:sp>
      <p:pic>
        <p:nvPicPr>
          <p:cNvPr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7550" y="1728900"/>
            <a:ext cx="3019650" cy="237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Misconceptions</a:t>
            </a:r>
            <a:r>
              <a:rPr lang="en"/>
              <a:t> </a:t>
            </a:r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1800"/>
              <a:t>Electric potential energy is not the same as electric potential. Electric potential energy is the energy associated between two charges while electric potential is the potential energy for one </a:t>
            </a:r>
            <a:r>
              <a:rPr lang="en" sz="1800"/>
              <a:t>charge</a:t>
            </a:r>
            <a:r>
              <a:rPr lang="en" sz="1800"/>
              <a:t>.</a:t>
            </a:r>
            <a:r>
              <a:rPr lang="en"/>
              <a:t> </a:t>
            </a:r>
          </a:p>
        </p:txBody>
      </p:sp>
      <p:pic>
        <p:nvPicPr>
          <p:cNvPr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227" y="3317550"/>
            <a:ext cx="3249775" cy="182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Question 1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In a closed loop if the voltage is doubled than the current is ______. 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Tripled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Halved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Quadrupled</a:t>
            </a:r>
          </a:p>
          <a:p>
            <a:pPr indent="-381000" lvl="0" marL="457200">
              <a:spcBef>
                <a:spcPts val="0"/>
              </a:spcBef>
              <a:buSzPts val="2400"/>
              <a:buAutoNum type="alphaUcPeriod"/>
            </a:pPr>
            <a:r>
              <a:rPr lang="en" sz="2400"/>
              <a:t>Doubled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Question 1 Answer</a:t>
            </a:r>
          </a:p>
        </p:txBody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In a closed loop if the voltage is doubled than the current is ______. 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Tripled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Halved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Quadrupled</a:t>
            </a:r>
          </a:p>
          <a:p>
            <a:pPr indent="-381000" lvl="0" marL="457200" rtl="0">
              <a:spcBef>
                <a:spcPts val="0"/>
              </a:spcBef>
              <a:buClr>
                <a:srgbClr val="00FFFF"/>
              </a:buClr>
              <a:buSzPts val="2400"/>
              <a:buAutoNum type="alphaUcPeriod"/>
            </a:pPr>
            <a:r>
              <a:rPr lang="en" sz="2400">
                <a:solidFill>
                  <a:srgbClr val="00FFFF"/>
                </a:solidFill>
              </a:rPr>
              <a:t>Doubled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Question 2</a:t>
            </a: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Which force can both attract and repel?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Gravitational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Electrical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Both gravitational and electrical</a:t>
            </a:r>
          </a:p>
          <a:p>
            <a:pPr indent="-381000" lvl="0" marL="457200">
              <a:spcBef>
                <a:spcPts val="0"/>
              </a:spcBef>
              <a:buSzPts val="2400"/>
              <a:buAutoNum type="alphaUcPeriod"/>
            </a:pPr>
            <a:r>
              <a:rPr lang="en" sz="2400"/>
              <a:t>Neither gravitational or electrical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Electrostatic Force</a:t>
            </a:r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Vector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Direction and Size </a:t>
            </a:r>
          </a:p>
          <a:p>
            <a:pPr indent="-342900" lvl="0" marL="457200">
              <a:spcBef>
                <a:spcPts val="0"/>
              </a:spcBef>
              <a:buSzPts val="1800"/>
              <a:buChar char="-"/>
            </a:pPr>
            <a:r>
              <a:rPr lang="en" sz="1800"/>
              <a:t>Non Contact Force </a:t>
            </a:r>
          </a:p>
        </p:txBody>
      </p:sp>
      <p:pic>
        <p:nvPicPr>
          <p:cNvPr id="142" name="Shape 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7725" y="1377999"/>
            <a:ext cx="4048675" cy="303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Question 2 Answer</a:t>
            </a:r>
          </a:p>
        </p:txBody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Which force can both attract and repel?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Gravitational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400"/>
              <a:buAutoNum type="alphaUcPeriod"/>
            </a:pPr>
            <a:r>
              <a:rPr lang="en" sz="2400">
                <a:solidFill>
                  <a:srgbClr val="00FFFF"/>
                </a:solidFill>
              </a:rPr>
              <a:t>Electrical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Both gravitational and electrical</a:t>
            </a:r>
          </a:p>
          <a:p>
            <a:pPr indent="-381000" lvl="0" marL="457200" rtl="0">
              <a:spcBef>
                <a:spcPts val="0"/>
              </a:spcBef>
              <a:buSzPts val="2400"/>
              <a:buAutoNum type="alphaUcPeriod"/>
            </a:pPr>
            <a:r>
              <a:rPr lang="en" sz="2400"/>
              <a:t>Neither gravitational or electrical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Question 3</a:t>
            </a:r>
          </a:p>
        </p:txBody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If a closed loop is 100 cm long and has a cross section area of 0.25 m</a:t>
            </a:r>
            <a:r>
              <a:rPr baseline="30000" lang="en" sz="2400"/>
              <a:t>2</a:t>
            </a:r>
            <a:r>
              <a:rPr lang="en" sz="2400"/>
              <a:t>, how much is the resistance?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75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4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8</a:t>
            </a:r>
          </a:p>
          <a:p>
            <a:pPr indent="-381000" lvl="0" marL="457200">
              <a:spcBef>
                <a:spcPts val="0"/>
              </a:spcBef>
              <a:buSzPts val="2400"/>
              <a:buAutoNum type="alphaUcPeriod"/>
            </a:pPr>
            <a:r>
              <a:rPr lang="en" sz="2400"/>
              <a:t>16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Question 3 Answer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If a closed loop is 100 cm long and has a cross section area of 0.25 m</a:t>
            </a:r>
            <a:r>
              <a:rPr baseline="30000" lang="en" sz="2400"/>
              <a:t>2</a:t>
            </a:r>
            <a:r>
              <a:rPr lang="en" sz="2400"/>
              <a:t>, how much is the resistance?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75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4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8</a:t>
            </a:r>
          </a:p>
          <a:p>
            <a:pPr indent="-381000" lvl="0" marL="457200" rtl="0">
              <a:spcBef>
                <a:spcPts val="0"/>
              </a:spcBef>
              <a:buClr>
                <a:srgbClr val="00FFFF"/>
              </a:buClr>
              <a:buSzPts val="2400"/>
              <a:buAutoNum type="alphaUcPeriod"/>
            </a:pPr>
            <a:r>
              <a:rPr lang="en" sz="2400">
                <a:solidFill>
                  <a:srgbClr val="00FFFF"/>
                </a:solidFill>
              </a:rPr>
              <a:t>16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Question 4</a:t>
            </a:r>
          </a:p>
        </p:txBody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If you were to put a positive charge near a negative charge, what would they do?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LcParenR"/>
            </a:pPr>
            <a:r>
              <a:rPr lang="en" sz="2400"/>
              <a:t>Attract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LcParenR"/>
            </a:pPr>
            <a:r>
              <a:rPr lang="en" sz="2400"/>
              <a:t>Repel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LcParenR"/>
            </a:pPr>
            <a:r>
              <a:rPr lang="en" sz="2400"/>
              <a:t>Connect together</a:t>
            </a:r>
          </a:p>
          <a:p>
            <a:pPr indent="-381000" lvl="0" marL="457200" rtl="0">
              <a:spcBef>
                <a:spcPts val="0"/>
              </a:spcBef>
              <a:buSzPts val="2400"/>
              <a:buAutoNum type="alphaLcParenR"/>
            </a:pPr>
            <a:r>
              <a:rPr lang="en" sz="2400"/>
              <a:t>Nothing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Question 4 Answer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If you were to put a positive charge near a negative charge, what would they do?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400"/>
              <a:buAutoNum type="alphaLcParenR"/>
            </a:pPr>
            <a:r>
              <a:rPr lang="en" sz="2400">
                <a:solidFill>
                  <a:srgbClr val="00FFFF"/>
                </a:solidFill>
              </a:rPr>
              <a:t>Attract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AutoNum type="alphaLcParenR"/>
            </a:pPr>
            <a:r>
              <a:rPr lang="en" sz="2400">
                <a:solidFill>
                  <a:srgbClr val="FFFFFF"/>
                </a:solidFill>
              </a:rPr>
              <a:t>Repel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LcParenR"/>
            </a:pPr>
            <a:r>
              <a:rPr lang="en" sz="2400"/>
              <a:t>Connect together</a:t>
            </a:r>
          </a:p>
          <a:p>
            <a:pPr indent="-381000" lvl="0" marL="457200" rtl="0">
              <a:spcBef>
                <a:spcPts val="0"/>
              </a:spcBef>
              <a:buSzPts val="2400"/>
              <a:buAutoNum type="alphaLcParenR"/>
            </a:pPr>
            <a:r>
              <a:rPr lang="en" sz="2400"/>
              <a:t>Nothing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Question 5</a:t>
            </a:r>
          </a:p>
        </p:txBody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1297500" y="1567550"/>
            <a:ext cx="7038900" cy="343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If you were to put two like charges next to each other what would they do?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Attract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Repel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Spontaneously combust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Nothing, they will have no effect.</a:t>
            </a:r>
          </a:p>
          <a:p>
            <a:pPr indent="-381000" lvl="0" marL="457200">
              <a:spcBef>
                <a:spcPts val="0"/>
              </a:spcBef>
              <a:buSzPts val="2400"/>
              <a:buAutoNum type="alphaUcPeriod"/>
            </a:pPr>
            <a:r>
              <a:rPr lang="en" sz="2400"/>
              <a:t>Generate a magnetic field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Question 5 Answer</a:t>
            </a:r>
          </a:p>
        </p:txBody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1297500" y="1567550"/>
            <a:ext cx="7038900" cy="3438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 sz="2400"/>
              <a:t>If you were to put two like charges next to each other what would they do?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Attract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ts val="2400"/>
              <a:buAutoNum type="alphaUcPeriod"/>
            </a:pPr>
            <a:r>
              <a:rPr lang="en" sz="2400">
                <a:solidFill>
                  <a:srgbClr val="00FFFF"/>
                </a:solidFill>
              </a:rPr>
              <a:t>Repel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Spontaneously combust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lphaUcPeriod"/>
            </a:pPr>
            <a:r>
              <a:rPr lang="en" sz="2400"/>
              <a:t>Nothing, they will have no effect.</a:t>
            </a:r>
          </a:p>
          <a:p>
            <a:pPr indent="-381000" lvl="0" marL="457200" rtl="0">
              <a:spcBef>
                <a:spcPts val="0"/>
              </a:spcBef>
              <a:buSzPts val="2400"/>
              <a:buAutoNum type="alphaUcPeriod"/>
            </a:pPr>
            <a:r>
              <a:rPr lang="en" sz="2400"/>
              <a:t>Generate a magnetic field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Electrostatic Force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1297500" y="13078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en" sz="2400"/>
              <a:t>Newton’s Third Law: For every action there is an equal and opposite reaction. 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b="1"/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4580" y="2443380"/>
            <a:ext cx="5834825" cy="18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Key words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Conductors - a piece of material that transmits heat, electricity or sound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Ex: metal, iron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Insulators - doesn’t allow the passage of electricity, heat, or sound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Ex: plastic, wood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Electric Current - flow of electric charge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Voltage - amount of energy supplied per charge (measured in volts - V)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Image result for minecraft iron ore"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6700" y="841675"/>
            <a:ext cx="1559100" cy="1559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inecraft wood"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31875" y="2814050"/>
            <a:ext cx="1428750" cy="142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</a:t>
            </a:r>
            <a:r>
              <a:rPr baseline="-25000" lang="en"/>
              <a:t>E </a:t>
            </a:r>
            <a:r>
              <a:rPr lang="en"/>
              <a:t>= (q</a:t>
            </a:r>
            <a:r>
              <a:rPr baseline="-25000" lang="en"/>
              <a:t>1</a:t>
            </a:r>
            <a:r>
              <a:rPr lang="en"/>
              <a:t>+q</a:t>
            </a:r>
            <a:r>
              <a:rPr baseline="-25000" lang="en"/>
              <a:t>2</a:t>
            </a:r>
            <a:r>
              <a:rPr lang="en"/>
              <a:t>)/(r</a:t>
            </a:r>
            <a:r>
              <a:rPr baseline="30000" lang="en"/>
              <a:t>2</a:t>
            </a:r>
            <a:r>
              <a:rPr lang="en"/>
              <a:t>)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baseline="-25000" lang="en"/>
              <a:t> 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Electrostatic Force and Inverse Square Law </a:t>
            </a:r>
          </a:p>
        </p:txBody>
      </p:sp>
      <p:pic>
        <p:nvPicPr>
          <p:cNvPr descr="Image result for electrostatic force"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600" y="2395250"/>
            <a:ext cx="2591675" cy="199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Shape 165"/>
          <p:cNvSpPr txBox="1"/>
          <p:nvPr/>
        </p:nvSpPr>
        <p:spPr>
          <a:xfrm>
            <a:off x="5491150" y="631125"/>
            <a:ext cx="3137700" cy="15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Coulomb’s Law describes interaction between electrically charged objects.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1297500" y="322475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I∝V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I =electric current is a flow of electric charge.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V = voltage (difference)</a:t>
            </a:r>
          </a:p>
        </p:txBody>
      </p:sp>
      <p:pic>
        <p:nvPicPr>
          <p:cNvPr descr="Image result for electric current"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0575" y="2685200"/>
            <a:ext cx="1849650" cy="16119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voltage"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9100" y="2685200"/>
            <a:ext cx="1666875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V=IR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Ohm’s Law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V= this is the voltage that is measured across the </a:t>
            </a:r>
            <a:r>
              <a:rPr lang="en"/>
              <a:t>conductors</a:t>
            </a:r>
            <a:r>
              <a:rPr lang="en"/>
              <a:t> in units of volts.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I= I is the current through the conductors in units of amperes.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/>
              <a:t>R= R is the </a:t>
            </a:r>
            <a:r>
              <a:rPr lang="en"/>
              <a:t>resistance</a:t>
            </a:r>
            <a:r>
              <a:rPr lang="en"/>
              <a:t> of the conductors in the units of Ohms.  Although </a:t>
            </a:r>
            <a:r>
              <a:rPr lang="en"/>
              <a:t>Ohm's</a:t>
            </a:r>
            <a:r>
              <a:rPr lang="en"/>
              <a:t> law states that the R in this relation is constant, without the current.</a:t>
            </a:r>
          </a:p>
        </p:txBody>
      </p:sp>
      <p:pic>
        <p:nvPicPr>
          <p:cNvPr descr="Image result for ohm's law"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7788" y="3512400"/>
            <a:ext cx="1838325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4800"/>
              <a:t>R ∝L/A</a:t>
            </a:r>
          </a:p>
        </p:txBody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R = electric resistance of an electrical conductor, and is measured in the scale of the difficulty to pass an electric current through that conductor.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L = length is the measurement of something from end to end.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/>
              <a:t>A = cross-sectional area is the shape you get when you cut straight through an object.</a:t>
            </a:r>
          </a:p>
        </p:txBody>
      </p:sp>
      <p:pic>
        <p:nvPicPr>
          <p:cNvPr descr="Image result for electric resistance"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4175" y="3252500"/>
            <a:ext cx="3295650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4876075" y="853975"/>
            <a:ext cx="3690600" cy="21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High resistance → low electric current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Electrostatic Induction </a:t>
            </a:r>
          </a:p>
        </p:txBody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187200" y="1585400"/>
            <a:ext cx="7038900" cy="2911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Von Guerick: </a:t>
            </a:r>
            <a:br>
              <a:rPr lang="en"/>
            </a:b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12922" l="0" r="0" t="0"/>
          <a:stretch/>
        </p:blipFill>
        <p:spPr>
          <a:xfrm>
            <a:off x="2702900" y="1165975"/>
            <a:ext cx="6329174" cy="353562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/>
        </p:nvSpPr>
        <p:spPr>
          <a:xfrm>
            <a:off x="187200" y="1938300"/>
            <a:ext cx="23178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>
                <a:solidFill>
                  <a:srgbClr val="FFFFFF"/>
                </a:solidFill>
              </a:rPr>
              <a:t>Electrics display electrostatic repulsion as well as attraction. </a:t>
            </a:r>
          </a:p>
          <a:p>
            <a:pPr indent="-317500" lvl="0" marL="457200">
              <a:spcBef>
                <a:spcPts val="0"/>
              </a:spcBef>
              <a:buClr>
                <a:srgbClr val="FFFFFF"/>
              </a:buClr>
              <a:buSzPts val="1400"/>
              <a:buAutoNum type="arabicPeriod"/>
            </a:pPr>
            <a:r>
              <a:rPr lang="en">
                <a:solidFill>
                  <a:srgbClr val="FFFFFF"/>
                </a:solidFill>
              </a:rPr>
              <a:t>A substance brought near an electrified sulfur exhibited “temporary electrification”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