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iret One"/>
      <p:regular r:id="rId22"/>
    </p:embeddedFont>
    <p:embeddedFont>
      <p:font typeface="Roboto"/>
      <p:regular r:id="rId23"/>
      <p:bold r:id="rId24"/>
      <p:italic r:id="rId25"/>
      <p:boldItalic r:id="rId26"/>
    </p:embeddedFont>
    <p:embeddedFont>
      <p:font typeface="Caveat"/>
      <p:regular r:id="rId27"/>
      <p:bold r:id="rId28"/>
    </p:embeddedFont>
    <p:embeddedFont>
      <p:font typeface="Abril Fatfac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iretOne-regular.fntdata"/><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brilFatface-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SzPts val="1100"/>
              <a:buChar char="●"/>
            </a:pPr>
            <a:r>
              <a:rPr lang="en"/>
              <a:t>Magnetic flux is the calculation of the complete magnetic field when it passes through a designated area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V stands for Voltage</a:t>
            </a:r>
          </a:p>
          <a:p>
            <a:pPr indent="-298450" lvl="0" marL="457200" rtl="0">
              <a:spcBef>
                <a:spcPts val="0"/>
              </a:spcBef>
              <a:spcAft>
                <a:spcPts val="0"/>
              </a:spcAft>
              <a:buSzPts val="1100"/>
              <a:buChar char="●"/>
            </a:pPr>
            <a:r>
              <a:rPr lang="en"/>
              <a:t>I stands for current</a:t>
            </a:r>
          </a:p>
          <a:p>
            <a:pPr indent="-298450" lvl="0" marL="457200" rtl="0">
              <a:spcBef>
                <a:spcPts val="0"/>
              </a:spcBef>
              <a:spcAft>
                <a:spcPts val="0"/>
              </a:spcAft>
              <a:buSzPts val="1100"/>
              <a:buChar char="●"/>
            </a:pPr>
            <a:r>
              <a:rPr lang="en"/>
              <a:t>R stands for resistance</a:t>
            </a:r>
          </a:p>
          <a:p>
            <a:pPr indent="-298450" lvl="0" marL="457200" rtl="0">
              <a:spcBef>
                <a:spcPts val="0"/>
              </a:spcBef>
              <a:spcAft>
                <a:spcPts val="0"/>
              </a:spcAft>
              <a:buSzPts val="1100"/>
              <a:buChar char="●"/>
            </a:pPr>
            <a:r>
              <a:rPr lang="en"/>
              <a:t>L stands for the length of the material</a:t>
            </a:r>
          </a:p>
          <a:p>
            <a:pPr indent="-298450" lvl="0" marL="457200" rtl="0">
              <a:spcBef>
                <a:spcPts val="0"/>
              </a:spcBef>
              <a:spcAft>
                <a:spcPts val="0"/>
              </a:spcAft>
              <a:buSzPts val="1100"/>
              <a:buChar char="●"/>
            </a:pPr>
            <a:r>
              <a:rPr lang="en"/>
              <a:t>A is the area of the material </a:t>
            </a:r>
          </a:p>
          <a:p>
            <a:pPr indent="-298450" lvl="0" marL="457200" rtl="0">
              <a:spcBef>
                <a:spcPts val="0"/>
              </a:spcBef>
              <a:buSzPts val="1100"/>
              <a:buChar char="●"/>
            </a:pPr>
            <a:r>
              <a:rPr lang="en"/>
              <a:t>Here is a cartoon representation of Ohm’s Law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B is the magnetic force </a:t>
            </a:r>
          </a:p>
          <a:p>
            <a:pPr indent="-298450" lvl="0" marL="457200" rtl="0">
              <a:spcBef>
                <a:spcPts val="0"/>
              </a:spcBef>
              <a:spcAft>
                <a:spcPts val="0"/>
              </a:spcAft>
              <a:buSzPts val="1100"/>
              <a:buChar char="●"/>
            </a:pPr>
            <a:r>
              <a:rPr lang="en"/>
              <a:t>I is the current</a:t>
            </a:r>
          </a:p>
          <a:p>
            <a:pPr indent="-298450" lvl="0" marL="457200" rtl="0">
              <a:spcBef>
                <a:spcPts val="0"/>
              </a:spcBef>
              <a:spcAft>
                <a:spcPts val="0"/>
              </a:spcAft>
              <a:buSzPts val="1100"/>
              <a:buChar char="●"/>
            </a:pPr>
            <a:r>
              <a:rPr lang="en"/>
              <a:t>R is the distance</a:t>
            </a:r>
          </a:p>
          <a:p>
            <a:pPr indent="-298450" lvl="0" marL="457200" rtl="0">
              <a:spcBef>
                <a:spcPts val="0"/>
              </a:spcBef>
              <a:spcAft>
                <a:spcPts val="0"/>
              </a:spcAft>
              <a:buSzPts val="1100"/>
              <a:buChar char="●"/>
            </a:pPr>
            <a:r>
              <a:rPr lang="en"/>
              <a:t>F</a:t>
            </a:r>
            <a:r>
              <a:rPr baseline="-25000" lang="en"/>
              <a:t>e</a:t>
            </a:r>
            <a:r>
              <a:rPr lang="en"/>
              <a:t> is the electrostatic force</a:t>
            </a:r>
          </a:p>
          <a:p>
            <a:pPr indent="-298450" lvl="0" marL="457200" rtl="0">
              <a:spcBef>
                <a:spcPts val="0"/>
              </a:spcBef>
              <a:spcAft>
                <a:spcPts val="0"/>
              </a:spcAft>
              <a:buSzPts val="1100"/>
              <a:buChar char="●"/>
            </a:pPr>
            <a:r>
              <a:rPr lang="en"/>
              <a:t>K is the </a:t>
            </a:r>
          </a:p>
          <a:p>
            <a:pPr indent="-298450" lvl="0" marL="457200" rtl="0">
              <a:spcBef>
                <a:spcPts val="0"/>
              </a:spcBef>
              <a:spcAft>
                <a:spcPts val="0"/>
              </a:spcAft>
              <a:buSzPts val="1100"/>
              <a:buChar char="●"/>
            </a:pPr>
            <a:r>
              <a:rPr lang="en"/>
              <a:t>Q is the charge</a:t>
            </a:r>
          </a:p>
          <a:p>
            <a:pPr indent="-298450" lvl="0" marL="457200">
              <a:spcBef>
                <a:spcPts val="0"/>
              </a:spcBef>
              <a:buSzPts val="1100"/>
              <a:buChar char="●"/>
            </a:pPr>
            <a:r>
              <a:rPr lang="en"/>
              <a:t>D is the distance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AutoNum type="arabicPeriod"/>
            </a:pPr>
            <a:r>
              <a:rPr lang="en"/>
              <a:t>The electric field leaving a volume is proportional to the charge inside</a:t>
            </a:r>
          </a:p>
          <a:p>
            <a:pPr indent="-298450" lvl="0" marL="457200" rtl="0">
              <a:spcBef>
                <a:spcPts val="0"/>
              </a:spcBef>
              <a:spcAft>
                <a:spcPts val="0"/>
              </a:spcAft>
              <a:buSzPts val="1100"/>
              <a:buAutoNum type="arabicPeriod"/>
            </a:pPr>
            <a:r>
              <a:rPr lang="en"/>
              <a:t>This means that every magnet has two poles</a:t>
            </a:r>
          </a:p>
          <a:p>
            <a:pPr indent="-298450" lvl="0" marL="457200" rtl="0">
              <a:spcBef>
                <a:spcPts val="0"/>
              </a:spcBef>
              <a:spcAft>
                <a:spcPts val="0"/>
              </a:spcAft>
              <a:buSzPts val="1100"/>
              <a:buAutoNum type="arabicPeriod"/>
            </a:pPr>
            <a:r>
              <a:rPr lang="en"/>
              <a:t>The voltage induced in a closed loop is proportional to the rate of charge of the magnetic field </a:t>
            </a:r>
          </a:p>
          <a:p>
            <a:pPr indent="-298450" lvl="0" marL="457200">
              <a:spcBef>
                <a:spcPts val="0"/>
              </a:spcBef>
              <a:buSzPts val="1100"/>
              <a:buAutoNum type="arabicPeriod"/>
            </a:pPr>
            <a:r>
              <a:rPr lang="en"/>
              <a:t>The magnetic field induced around a closed loop is proportional to the electric current plus the rate of change of the electric field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wrap="square" tIns="91425"/>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p:txBody>
      </p:sp>
      <p:sp>
        <p:nvSpPr>
          <p:cNvPr id="17" name="Shape 17"/>
          <p:cNvSpPr txBox="1"/>
          <p:nvPr>
            <p:ph idx="1" type="subTitle"/>
          </p:nvPr>
        </p:nvSpPr>
        <p:spPr>
          <a:xfrm>
            <a:off x="598088" y="2715913"/>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wrap="square" tIns="91425"/>
          <a:lstStyle>
            <a:lvl1pPr lvl="0" algn="ctr">
              <a:spcBef>
                <a:spcPts val="0"/>
              </a:spcBef>
              <a:buClr>
                <a:schemeClr val="lt1"/>
              </a:buClr>
              <a:buSzPts val="12000"/>
              <a:buNone/>
              <a:defRPr sz="12000">
                <a:solidFill>
                  <a:schemeClr val="lt1"/>
                </a:solidFill>
              </a:defRPr>
            </a:lvl1pPr>
            <a:lvl2pPr lvl="1" algn="ctr">
              <a:spcBef>
                <a:spcPts val="0"/>
              </a:spcBef>
              <a:buClr>
                <a:schemeClr val="lt1"/>
              </a:buClr>
              <a:buSzPts val="12000"/>
              <a:buNone/>
              <a:defRPr sz="12000">
                <a:solidFill>
                  <a:schemeClr val="lt1"/>
                </a:solidFill>
              </a:defRPr>
            </a:lvl2pPr>
            <a:lvl3pPr lvl="2" algn="ctr">
              <a:spcBef>
                <a:spcPts val="0"/>
              </a:spcBef>
              <a:buClr>
                <a:schemeClr val="lt1"/>
              </a:buClr>
              <a:buSzPts val="12000"/>
              <a:buNone/>
              <a:defRPr sz="12000">
                <a:solidFill>
                  <a:schemeClr val="lt1"/>
                </a:solidFill>
              </a:defRPr>
            </a:lvl3pPr>
            <a:lvl4pPr lvl="3" algn="ctr">
              <a:spcBef>
                <a:spcPts val="0"/>
              </a:spcBef>
              <a:buClr>
                <a:schemeClr val="lt1"/>
              </a:buClr>
              <a:buSzPts val="12000"/>
              <a:buNone/>
              <a:defRPr sz="12000">
                <a:solidFill>
                  <a:schemeClr val="lt1"/>
                </a:solidFill>
              </a:defRPr>
            </a:lvl4pPr>
            <a:lvl5pPr lvl="4" algn="ctr">
              <a:spcBef>
                <a:spcPts val="0"/>
              </a:spcBef>
              <a:buClr>
                <a:schemeClr val="lt1"/>
              </a:buClr>
              <a:buSzPts val="12000"/>
              <a:buNone/>
              <a:defRPr sz="12000">
                <a:solidFill>
                  <a:schemeClr val="lt1"/>
                </a:solidFill>
              </a:defRPr>
            </a:lvl5pPr>
            <a:lvl6pPr lvl="5" algn="ctr">
              <a:spcBef>
                <a:spcPts val="0"/>
              </a:spcBef>
              <a:buClr>
                <a:schemeClr val="lt1"/>
              </a:buClr>
              <a:buSzPts val="12000"/>
              <a:buNone/>
              <a:defRPr sz="12000">
                <a:solidFill>
                  <a:schemeClr val="lt1"/>
                </a:solidFill>
              </a:defRPr>
            </a:lvl6pPr>
            <a:lvl7pPr lvl="6" algn="ctr">
              <a:spcBef>
                <a:spcPts val="0"/>
              </a:spcBef>
              <a:buClr>
                <a:schemeClr val="lt1"/>
              </a:buClr>
              <a:buSzPts val="12000"/>
              <a:buNone/>
              <a:defRPr sz="12000">
                <a:solidFill>
                  <a:schemeClr val="lt1"/>
                </a:solidFill>
              </a:defRPr>
            </a:lvl7pPr>
            <a:lvl8pPr lvl="7" algn="ctr">
              <a:spcBef>
                <a:spcPts val="0"/>
              </a:spcBef>
              <a:buClr>
                <a:schemeClr val="lt1"/>
              </a:buClr>
              <a:buSzPts val="12000"/>
              <a:buNone/>
              <a:defRPr sz="12000">
                <a:solidFill>
                  <a:schemeClr val="lt1"/>
                </a:solidFill>
              </a:defRPr>
            </a:lvl8pPr>
            <a:lvl9pPr lvl="8" algn="ctr">
              <a:spcBef>
                <a:spcPts val="0"/>
              </a:spcBef>
              <a:buClr>
                <a:schemeClr val="lt1"/>
              </a:buClr>
              <a:buSzPts val="12000"/>
              <a:buNone/>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wrap="square" tIns="91425"/>
          <a:lstStyle>
            <a:lvl1pPr lvl="0" algn="ctr">
              <a:spcBef>
                <a:spcPts val="0"/>
              </a:spcBef>
              <a:buClr>
                <a:schemeClr val="lt1"/>
              </a:buClr>
              <a:buSzPts val="1800"/>
              <a:buChar char="●"/>
              <a:defRPr>
                <a:solidFill>
                  <a:schemeClr val="lt1"/>
                </a:solidFill>
              </a:defRPr>
            </a:lvl1pPr>
            <a:lvl2pPr lvl="1" algn="ctr">
              <a:spcBef>
                <a:spcPts val="0"/>
              </a:spcBef>
              <a:buClr>
                <a:schemeClr val="lt1"/>
              </a:buClr>
              <a:buSzPts val="1400"/>
              <a:buChar char="○"/>
              <a:defRPr>
                <a:solidFill>
                  <a:schemeClr val="lt1"/>
                </a:solidFill>
              </a:defRPr>
            </a:lvl2pPr>
            <a:lvl3pPr lvl="2" algn="ctr">
              <a:spcBef>
                <a:spcPts val="0"/>
              </a:spcBef>
              <a:buClr>
                <a:schemeClr val="lt1"/>
              </a:buClr>
              <a:buSzPts val="1400"/>
              <a:buChar char="■"/>
              <a:defRPr>
                <a:solidFill>
                  <a:schemeClr val="lt1"/>
                </a:solidFill>
              </a:defRPr>
            </a:lvl3pPr>
            <a:lvl4pPr lvl="3" algn="ctr">
              <a:spcBef>
                <a:spcPts val="0"/>
              </a:spcBef>
              <a:buClr>
                <a:schemeClr val="lt1"/>
              </a:buClr>
              <a:buSzPts val="1400"/>
              <a:buChar char="●"/>
              <a:defRPr>
                <a:solidFill>
                  <a:schemeClr val="lt1"/>
                </a:solidFill>
              </a:defRPr>
            </a:lvl4pPr>
            <a:lvl5pPr lvl="4" algn="ctr">
              <a:spcBef>
                <a:spcPts val="0"/>
              </a:spcBef>
              <a:buClr>
                <a:schemeClr val="lt1"/>
              </a:buClr>
              <a:buSzPts val="1400"/>
              <a:buChar char="○"/>
              <a:defRPr>
                <a:solidFill>
                  <a:schemeClr val="lt1"/>
                </a:solidFill>
              </a:defRPr>
            </a:lvl5pPr>
            <a:lvl6pPr lvl="5" algn="ctr">
              <a:spcBef>
                <a:spcPts val="0"/>
              </a:spcBef>
              <a:buClr>
                <a:schemeClr val="lt1"/>
              </a:buClr>
              <a:buSzPts val="1400"/>
              <a:buChar char="■"/>
              <a:defRPr>
                <a:solidFill>
                  <a:schemeClr val="lt1"/>
                </a:solidFill>
              </a:defRPr>
            </a:lvl6pPr>
            <a:lvl7pPr lvl="6" algn="ctr">
              <a:spcBef>
                <a:spcPts val="0"/>
              </a:spcBef>
              <a:buClr>
                <a:schemeClr val="lt1"/>
              </a:buClr>
              <a:buSzPts val="1400"/>
              <a:buChar char="●"/>
              <a:defRPr>
                <a:solidFill>
                  <a:schemeClr val="lt1"/>
                </a:solidFill>
              </a:defRPr>
            </a:lvl7pPr>
            <a:lvl8pPr lvl="7" algn="ctr">
              <a:spcBef>
                <a:spcPts val="0"/>
              </a:spcBef>
              <a:buClr>
                <a:schemeClr val="lt1"/>
              </a:buClr>
              <a:buSzPts val="1400"/>
              <a:buChar char="○"/>
              <a:defRPr>
                <a:solidFill>
                  <a:schemeClr val="lt1"/>
                </a:solidFill>
              </a:defRPr>
            </a:lvl8pPr>
            <a:lvl9pPr lvl="8" algn="ctr">
              <a:spcBef>
                <a:spcPts val="0"/>
              </a:spcBef>
              <a:buClr>
                <a:schemeClr val="lt1"/>
              </a:buClr>
              <a:buSzPts val="1400"/>
              <a:buChar cha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wrap="square" tIns="91425"/>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54" name="Shape 54"/>
            <p:cNvSpPr/>
            <p:nvPr/>
          </p:nvSpPr>
          <p:spPr>
            <a:xfrm flipH="1" rot="10800000">
              <a:off x="7113588" y="107"/>
              <a:ext cx="1015200" cy="1015200"/>
            </a:xfrm>
            <a:prstGeom prst="rtTriangle">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wrap="square" tIns="91425"/>
          <a:lstStyle>
            <a:lvl1pPr lvl="0">
              <a:spcBef>
                <a:spcPts val="0"/>
              </a:spcBef>
              <a:buClr>
                <a:schemeClr val="dk1"/>
              </a:buClr>
              <a:buSzPts val="3000"/>
              <a:buFont typeface="Roboto"/>
              <a:buNone/>
              <a:defRPr sz="3000">
                <a:solidFill>
                  <a:schemeClr val="dk1"/>
                </a:solidFill>
                <a:latin typeface="Roboto"/>
                <a:ea typeface="Roboto"/>
                <a:cs typeface="Roboto"/>
                <a:sym typeface="Roboto"/>
              </a:defRPr>
            </a:lvl1pPr>
            <a:lvl2pPr lvl="1">
              <a:spcBef>
                <a:spcPts val="0"/>
              </a:spcBef>
              <a:buClr>
                <a:schemeClr val="dk1"/>
              </a:buClr>
              <a:buSzPts val="3000"/>
              <a:buFont typeface="Roboto"/>
              <a:buNone/>
              <a:defRPr sz="3000">
                <a:solidFill>
                  <a:schemeClr val="dk1"/>
                </a:solidFill>
                <a:latin typeface="Roboto"/>
                <a:ea typeface="Roboto"/>
                <a:cs typeface="Roboto"/>
                <a:sym typeface="Roboto"/>
              </a:defRPr>
            </a:lvl2pPr>
            <a:lvl3pPr lvl="2">
              <a:spcBef>
                <a:spcPts val="0"/>
              </a:spcBef>
              <a:buClr>
                <a:schemeClr val="dk1"/>
              </a:buClr>
              <a:buSzPts val="3000"/>
              <a:buFont typeface="Roboto"/>
              <a:buNone/>
              <a:defRPr sz="3000">
                <a:solidFill>
                  <a:schemeClr val="dk1"/>
                </a:solidFill>
                <a:latin typeface="Roboto"/>
                <a:ea typeface="Roboto"/>
                <a:cs typeface="Roboto"/>
                <a:sym typeface="Roboto"/>
              </a:defRPr>
            </a:lvl3pPr>
            <a:lvl4pPr lvl="3">
              <a:spcBef>
                <a:spcPts val="0"/>
              </a:spcBef>
              <a:buClr>
                <a:schemeClr val="dk1"/>
              </a:buClr>
              <a:buSzPts val="3000"/>
              <a:buFont typeface="Roboto"/>
              <a:buNone/>
              <a:defRPr sz="3000">
                <a:solidFill>
                  <a:schemeClr val="dk1"/>
                </a:solidFill>
                <a:latin typeface="Roboto"/>
                <a:ea typeface="Roboto"/>
                <a:cs typeface="Roboto"/>
                <a:sym typeface="Roboto"/>
              </a:defRPr>
            </a:lvl4pPr>
            <a:lvl5pPr lvl="4">
              <a:spcBef>
                <a:spcPts val="0"/>
              </a:spcBef>
              <a:buClr>
                <a:schemeClr val="dk1"/>
              </a:buClr>
              <a:buSzPts val="3000"/>
              <a:buFont typeface="Roboto"/>
              <a:buNone/>
              <a:defRPr sz="3000">
                <a:solidFill>
                  <a:schemeClr val="dk1"/>
                </a:solidFill>
                <a:latin typeface="Roboto"/>
                <a:ea typeface="Roboto"/>
                <a:cs typeface="Roboto"/>
                <a:sym typeface="Roboto"/>
              </a:defRPr>
            </a:lvl5pPr>
            <a:lvl6pPr lvl="5">
              <a:spcBef>
                <a:spcPts val="0"/>
              </a:spcBef>
              <a:buClr>
                <a:schemeClr val="dk1"/>
              </a:buClr>
              <a:buSzPts val="3000"/>
              <a:buFont typeface="Roboto"/>
              <a:buNone/>
              <a:defRPr sz="3000">
                <a:solidFill>
                  <a:schemeClr val="dk1"/>
                </a:solidFill>
                <a:latin typeface="Roboto"/>
                <a:ea typeface="Roboto"/>
                <a:cs typeface="Roboto"/>
                <a:sym typeface="Roboto"/>
              </a:defRPr>
            </a:lvl6pPr>
            <a:lvl7pPr lvl="6">
              <a:spcBef>
                <a:spcPts val="0"/>
              </a:spcBef>
              <a:buClr>
                <a:schemeClr val="dk1"/>
              </a:buClr>
              <a:buSzPts val="3000"/>
              <a:buFont typeface="Roboto"/>
              <a:buNone/>
              <a:defRPr sz="3000">
                <a:solidFill>
                  <a:schemeClr val="dk1"/>
                </a:solidFill>
                <a:latin typeface="Roboto"/>
                <a:ea typeface="Roboto"/>
                <a:cs typeface="Roboto"/>
                <a:sym typeface="Roboto"/>
              </a:defRPr>
            </a:lvl7pPr>
            <a:lvl8pPr lvl="7">
              <a:spcBef>
                <a:spcPts val="0"/>
              </a:spcBef>
              <a:buClr>
                <a:schemeClr val="dk1"/>
              </a:buClr>
              <a:buSzPts val="3000"/>
              <a:buFont typeface="Roboto"/>
              <a:buNone/>
              <a:defRPr sz="3000">
                <a:solidFill>
                  <a:schemeClr val="dk1"/>
                </a:solidFill>
                <a:latin typeface="Roboto"/>
                <a:ea typeface="Roboto"/>
                <a:cs typeface="Roboto"/>
                <a:sym typeface="Roboto"/>
              </a:defRPr>
            </a:lvl8pPr>
            <a:lvl9pPr lvl="8">
              <a:spcBef>
                <a:spcPts val="0"/>
              </a:spcBef>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play.kahoot.it/#/k/ee69c52f-a91f-4382-a0ef-f6b289ca26d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idx="1" type="subTitle"/>
          </p:nvPr>
        </p:nvSpPr>
        <p:spPr>
          <a:xfrm>
            <a:off x="223250" y="2508400"/>
            <a:ext cx="8520600" cy="792600"/>
          </a:xfrm>
          <a:prstGeom prst="rect">
            <a:avLst/>
          </a:prstGeom>
        </p:spPr>
        <p:txBody>
          <a:bodyPr anchorCtr="0" anchor="t" bIns="91425" lIns="91425" rIns="91425" wrap="square" tIns="91425">
            <a:noAutofit/>
          </a:bodyPr>
          <a:lstStyle/>
          <a:p>
            <a:pPr indent="0" lvl="0" marL="0">
              <a:spcBef>
                <a:spcPts val="0"/>
              </a:spcBef>
              <a:buNone/>
            </a:pPr>
            <a:r>
              <a:rPr lang="en" sz="2400">
                <a:latin typeface="Poiret One"/>
                <a:ea typeface="Poiret One"/>
                <a:cs typeface="Poiret One"/>
                <a:sym typeface="Poiret One"/>
              </a:rPr>
              <a:t>By: </a:t>
            </a:r>
            <a:r>
              <a:rPr lang="en" sz="2400">
                <a:latin typeface="Poiret One"/>
                <a:ea typeface="Poiret One"/>
                <a:cs typeface="Poiret One"/>
                <a:sym typeface="Poiret One"/>
              </a:rPr>
              <a:t>Annabelle Dunbar, </a:t>
            </a:r>
            <a:r>
              <a:rPr lang="en" sz="2400">
                <a:latin typeface="Poiret One"/>
                <a:ea typeface="Poiret One"/>
                <a:cs typeface="Poiret One"/>
                <a:sym typeface="Poiret One"/>
              </a:rPr>
              <a:t>Daniel Park, Jason Carr, Rosie Ewoldsen, Jonah Garland, and Maddy Tea</a:t>
            </a:r>
          </a:p>
        </p:txBody>
      </p:sp>
      <p:sp>
        <p:nvSpPr>
          <p:cNvPr id="86" name="Shape 86"/>
          <p:cNvSpPr txBox="1"/>
          <p:nvPr/>
        </p:nvSpPr>
        <p:spPr>
          <a:xfrm>
            <a:off x="1354950" y="920125"/>
            <a:ext cx="5632200" cy="17508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87" name="Shape 87"/>
          <p:cNvSpPr/>
          <p:nvPr/>
        </p:nvSpPr>
        <p:spPr>
          <a:xfrm>
            <a:off x="67400" y="1205125"/>
            <a:ext cx="8832310" cy="868575"/>
          </a:xfrm>
          <a:prstGeom prst="rect">
            <a:avLst/>
          </a:prstGeom>
        </p:spPr>
        <p:txBody>
          <a:bodyPr>
            <a:prstTxWarp prst="textPlain"/>
          </a:bodyPr>
          <a:lstStyle/>
          <a:p>
            <a:pPr lvl="0" algn="ctr"/>
            <a:r>
              <a:rPr b="0" i="0">
                <a:ln cap="flat" cmpd="sng" w="9525">
                  <a:solidFill>
                    <a:srgbClr val="00FFFF"/>
                  </a:solidFill>
                  <a:prstDash val="solid"/>
                  <a:round/>
                  <a:headEnd len="med" w="med" type="none"/>
                  <a:tailEnd len="med" w="med" type="none"/>
                </a:ln>
                <a:solidFill>
                  <a:srgbClr val="4A86E8"/>
                </a:solidFill>
                <a:latin typeface="Monoton"/>
              </a:rPr>
              <a:t>Electrostatics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IMPORTANT:</a:t>
            </a:r>
          </a:p>
        </p:txBody>
      </p:sp>
      <p:sp>
        <p:nvSpPr>
          <p:cNvPr id="158" name="Shape 158"/>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81000" lvl="0" marL="457200" rtl="0">
              <a:lnSpc>
                <a:spcPct val="150000"/>
              </a:lnSpc>
              <a:spcBef>
                <a:spcPts val="0"/>
              </a:spcBef>
              <a:buSzPts val="2400"/>
              <a:buAutoNum type="arabicPeriod"/>
            </a:pPr>
            <a:r>
              <a:rPr lang="en" sz="2400"/>
              <a:t>A MAGNETIC FIELD is produced by the </a:t>
            </a:r>
            <a:r>
              <a:rPr lang="en" sz="2400" u="sng"/>
              <a:t>MOTION</a:t>
            </a:r>
            <a:r>
              <a:rPr lang="en" sz="2400"/>
              <a:t> of ELECTRIC CHARGE!</a:t>
            </a:r>
          </a:p>
          <a:p>
            <a:pPr indent="0" lvl="0" marL="0" rtl="0">
              <a:lnSpc>
                <a:spcPct val="115000"/>
              </a:lnSpc>
              <a:spcBef>
                <a:spcPts val="0"/>
              </a:spcBef>
              <a:buNone/>
            </a:pPr>
            <a:r>
              <a:t/>
            </a:r>
            <a:endParaRPr sz="2400"/>
          </a:p>
          <a:p>
            <a:pPr indent="-381000" lvl="0" marL="457200" rtl="0">
              <a:lnSpc>
                <a:spcPct val="150000"/>
              </a:lnSpc>
              <a:spcBef>
                <a:spcPts val="0"/>
              </a:spcBef>
              <a:buSzPts val="2400"/>
              <a:buAutoNum type="arabicPeriod"/>
            </a:pPr>
            <a:r>
              <a:rPr lang="en" sz="2400"/>
              <a:t>An ELECTRIC FIELD is produced by a </a:t>
            </a:r>
            <a:r>
              <a:rPr lang="en" sz="2400" u="sng"/>
              <a:t>CHANGING</a:t>
            </a:r>
            <a:r>
              <a:rPr lang="en" sz="2400"/>
              <a:t> MAGNETIC FIELD!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Electric Conductors V.S. Insulators</a:t>
            </a:r>
          </a:p>
        </p:txBody>
      </p:sp>
      <p:sp>
        <p:nvSpPr>
          <p:cNvPr id="164" name="Shape 164"/>
          <p:cNvSpPr txBox="1"/>
          <p:nvPr>
            <p:ph idx="1" type="body"/>
          </p:nvPr>
        </p:nvSpPr>
        <p:spPr>
          <a:xfrm>
            <a:off x="311700" y="1278600"/>
            <a:ext cx="3999900" cy="3339000"/>
          </a:xfrm>
          <a:prstGeom prst="rect">
            <a:avLst/>
          </a:prstGeom>
        </p:spPr>
        <p:txBody>
          <a:bodyPr anchorCtr="0" anchor="t" bIns="91425" lIns="91425" rIns="91425" wrap="square" tIns="91425">
            <a:noAutofit/>
          </a:bodyPr>
          <a:lstStyle/>
          <a:p>
            <a:pPr indent="0" lvl="0" marL="0">
              <a:spcBef>
                <a:spcPts val="0"/>
              </a:spcBef>
              <a:buNone/>
            </a:pPr>
            <a:r>
              <a:rPr lang="en" sz="2400"/>
              <a:t>Conductors allow for the passage of </a:t>
            </a:r>
            <a:r>
              <a:rPr lang="en" sz="2400"/>
              <a:t>electricity</a:t>
            </a:r>
            <a:r>
              <a:rPr lang="en" sz="2400"/>
              <a:t> readily. </a:t>
            </a:r>
          </a:p>
          <a:p>
            <a:pPr indent="0" lvl="0" marL="0">
              <a:spcBef>
                <a:spcPts val="0"/>
              </a:spcBef>
              <a:buNone/>
            </a:pPr>
            <a:r>
              <a:t/>
            </a:r>
            <a:endParaRPr sz="2400"/>
          </a:p>
        </p:txBody>
      </p:sp>
      <p:sp>
        <p:nvSpPr>
          <p:cNvPr id="165" name="Shape 165"/>
          <p:cNvSpPr txBox="1"/>
          <p:nvPr>
            <p:ph idx="2" type="body"/>
          </p:nvPr>
        </p:nvSpPr>
        <p:spPr>
          <a:xfrm>
            <a:off x="4832400" y="1229975"/>
            <a:ext cx="3999900" cy="3339000"/>
          </a:xfrm>
          <a:prstGeom prst="rect">
            <a:avLst/>
          </a:prstGeom>
        </p:spPr>
        <p:txBody>
          <a:bodyPr anchorCtr="0" anchor="t" bIns="91425" lIns="91425" rIns="91425" wrap="square" tIns="91425">
            <a:noAutofit/>
          </a:bodyPr>
          <a:lstStyle/>
          <a:p>
            <a:pPr indent="0" lvl="0" marL="0">
              <a:spcBef>
                <a:spcPts val="0"/>
              </a:spcBef>
              <a:buNone/>
            </a:pPr>
            <a:r>
              <a:rPr lang="en" sz="2400"/>
              <a:t>Insulators resist or dampen the passage of electricity.</a:t>
            </a:r>
          </a:p>
        </p:txBody>
      </p:sp>
      <p:pic>
        <p:nvPicPr>
          <p:cNvPr id="166" name="Shape 166"/>
          <p:cNvPicPr preferRelativeResize="0"/>
          <p:nvPr/>
        </p:nvPicPr>
        <p:blipFill>
          <a:blip r:embed="rId3">
            <a:alphaModFix/>
          </a:blip>
          <a:stretch>
            <a:fillRect/>
          </a:stretch>
        </p:blipFill>
        <p:spPr>
          <a:xfrm>
            <a:off x="311702" y="2817752"/>
            <a:ext cx="3036574" cy="2022400"/>
          </a:xfrm>
          <a:prstGeom prst="rect">
            <a:avLst/>
          </a:prstGeom>
          <a:noFill/>
          <a:ln>
            <a:noFill/>
          </a:ln>
        </p:spPr>
      </p:pic>
      <p:pic>
        <p:nvPicPr>
          <p:cNvPr id="167" name="Shape 167"/>
          <p:cNvPicPr preferRelativeResize="0"/>
          <p:nvPr/>
        </p:nvPicPr>
        <p:blipFill>
          <a:blip r:embed="rId4">
            <a:alphaModFix/>
          </a:blip>
          <a:stretch>
            <a:fillRect/>
          </a:stretch>
        </p:blipFill>
        <p:spPr>
          <a:xfrm>
            <a:off x="5125778" y="2591778"/>
            <a:ext cx="3188725" cy="216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Inductive Charge</a:t>
            </a:r>
          </a:p>
        </p:txBody>
      </p:sp>
      <p:sp>
        <p:nvSpPr>
          <p:cNvPr id="173" name="Shape 173"/>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0" lvl="0" marL="0">
              <a:spcBef>
                <a:spcPts val="0"/>
              </a:spcBef>
              <a:buNone/>
            </a:pPr>
            <a:r>
              <a:rPr b="1" lang="en"/>
              <a:t>What does it mean?	</a:t>
            </a:r>
            <a:r>
              <a:rPr lang="en"/>
              <a:t>												generating a magnetic field by adjusting the magnetic flux </a:t>
            </a:r>
          </a:p>
          <a:p>
            <a:pPr indent="0" lvl="0" marL="0">
              <a:spcBef>
                <a:spcPts val="0"/>
              </a:spcBef>
              <a:buNone/>
            </a:pPr>
            <a:r>
              <a:rPr b="1" lang="en"/>
              <a:t>How does it work?														</a:t>
            </a:r>
            <a:r>
              <a:rPr lang="en">
                <a:solidFill>
                  <a:srgbClr val="222222"/>
                </a:solidFill>
                <a:highlight>
                  <a:srgbClr val="FFFFFF"/>
                </a:highlight>
              </a:rPr>
              <a:t>uses an electromagnetic field to transfer energy between two objects through electromagnetic induction</a:t>
            </a:r>
          </a:p>
          <a:p>
            <a:pPr indent="0" lvl="0" marL="0" rtl="0">
              <a:spcBef>
                <a:spcPts val="0"/>
              </a:spcBef>
              <a:buNone/>
            </a:pPr>
            <a:r>
              <a:rPr b="1" lang="en">
                <a:solidFill>
                  <a:srgbClr val="222222"/>
                </a:solidFill>
                <a:highlight>
                  <a:srgbClr val="FFFFFF"/>
                </a:highlight>
              </a:rPr>
              <a:t>Examples:   																- </a:t>
            </a:r>
            <a:r>
              <a:rPr lang="en">
                <a:solidFill>
                  <a:srgbClr val="222222"/>
                </a:solidFill>
                <a:highlight>
                  <a:srgbClr val="FFFFFF"/>
                </a:highlight>
              </a:rPr>
              <a:t>Drone, Phone, Electric ToothBrush, wireless headphones, wireless charging, etc.</a:t>
            </a:r>
            <a:r>
              <a:rPr b="1" lang="en">
                <a:solidFill>
                  <a:srgbClr val="222222"/>
                </a:solidFill>
                <a:highlight>
                  <a:srgbClr val="FFFFFF"/>
                </a:highlight>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174575"/>
            <a:ext cx="8520600" cy="607800"/>
          </a:xfrm>
          <a:prstGeom prst="rect">
            <a:avLst/>
          </a:prstGeom>
        </p:spPr>
        <p:txBody>
          <a:bodyPr anchorCtr="0" anchor="t" bIns="91425" lIns="91425" rIns="91425" wrap="square" tIns="91425">
            <a:noAutofit/>
          </a:bodyPr>
          <a:lstStyle/>
          <a:p>
            <a:pPr indent="0" lvl="0" marL="0">
              <a:spcBef>
                <a:spcPts val="0"/>
              </a:spcBef>
              <a:buNone/>
            </a:pPr>
            <a:r>
              <a:rPr lang="en"/>
              <a:t>Lightning</a:t>
            </a:r>
          </a:p>
        </p:txBody>
      </p:sp>
      <p:sp>
        <p:nvSpPr>
          <p:cNvPr id="179" name="Shape 179"/>
          <p:cNvSpPr txBox="1"/>
          <p:nvPr>
            <p:ph idx="1" type="body"/>
          </p:nvPr>
        </p:nvSpPr>
        <p:spPr>
          <a:xfrm>
            <a:off x="311700" y="902250"/>
            <a:ext cx="8520600" cy="3339000"/>
          </a:xfrm>
          <a:prstGeom prst="rect">
            <a:avLst/>
          </a:prstGeom>
        </p:spPr>
        <p:txBody>
          <a:bodyPr anchorCtr="0" anchor="t" bIns="91425" lIns="91425" rIns="91425" wrap="square" tIns="91425">
            <a:noAutofit/>
          </a:bodyPr>
          <a:lstStyle/>
          <a:p>
            <a:pPr indent="0" lvl="0" marL="0">
              <a:spcBef>
                <a:spcPts val="0"/>
              </a:spcBef>
              <a:buNone/>
            </a:pPr>
            <a:r>
              <a:rPr lang="en">
                <a:solidFill>
                  <a:srgbClr val="434343"/>
                </a:solidFill>
              </a:rPr>
              <a:t>Negative charges gather in the bottom of the cloud, forcing the negative charges in the ground to retreat, leaving the ground positive. Now that the ground is positive and the bottom of the cloud is negative, the cloud </a:t>
            </a:r>
            <a:r>
              <a:rPr lang="en">
                <a:solidFill>
                  <a:srgbClr val="434343"/>
                </a:solidFill>
              </a:rPr>
              <a:t>repels</a:t>
            </a:r>
            <a:r>
              <a:rPr lang="en">
                <a:solidFill>
                  <a:srgbClr val="434343"/>
                </a:solidFill>
              </a:rPr>
              <a:t> the negative charges and they attract towards the ground. The positive charges from the ground attract up towards the sky and the negative charges. When they meet they create a conductive bridge that allows for electrons to jump to the ground. The fast moving electrons excite the air around the bridge that it emits light, creating lightning. *The charges that make up the cloud and the ground do not move. Even the positive charges that were launched up were only that way because the electrons has left, not because the </a:t>
            </a:r>
            <a:r>
              <a:rPr lang="en">
                <a:solidFill>
                  <a:srgbClr val="434343"/>
                </a:solidFill>
              </a:rPr>
              <a:t>positive</a:t>
            </a:r>
            <a:r>
              <a:rPr lang="en">
                <a:solidFill>
                  <a:srgbClr val="434343"/>
                </a:solidFill>
              </a:rPr>
              <a:t> charges had moved*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Important Facts from the Discovery of Electrons </a:t>
            </a:r>
          </a:p>
        </p:txBody>
      </p:sp>
      <p:sp>
        <p:nvSpPr>
          <p:cNvPr id="185" name="Shape 18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buSzPts val="1800"/>
              <a:buAutoNum type="arabicPeriod"/>
            </a:pPr>
            <a:r>
              <a:rPr lang="en"/>
              <a:t>Subatomic particles (electrons) from the atoms of the material make up electricity</a:t>
            </a:r>
          </a:p>
          <a:p>
            <a:pPr indent="0" lvl="0" marL="0" rtl="0">
              <a:spcBef>
                <a:spcPts val="0"/>
              </a:spcBef>
              <a:buNone/>
            </a:pPr>
            <a:r>
              <a:t/>
            </a:r>
            <a:endParaRPr/>
          </a:p>
          <a:p>
            <a:pPr indent="-342900" lvl="0" marL="457200" rtl="0">
              <a:spcBef>
                <a:spcPts val="0"/>
              </a:spcBef>
              <a:buSzPts val="1800"/>
              <a:buAutoNum type="arabicPeriod"/>
            </a:pPr>
            <a:r>
              <a:rPr lang="en"/>
              <a:t>All electrons are exactly the same </a:t>
            </a:r>
          </a:p>
          <a:p>
            <a:pPr indent="0" lvl="0" marL="0" rtl="0">
              <a:spcBef>
                <a:spcPts val="0"/>
              </a:spcBef>
              <a:buNone/>
            </a:pPr>
            <a:r>
              <a:t/>
            </a:r>
            <a:endParaRPr/>
          </a:p>
          <a:p>
            <a:pPr indent="-342900" lvl="0" marL="457200" rtl="0">
              <a:spcBef>
                <a:spcPts val="0"/>
              </a:spcBef>
              <a:buSzPts val="1800"/>
              <a:buAutoNum type="arabicPeriod"/>
            </a:pPr>
            <a:r>
              <a:rPr lang="en"/>
              <a:t>Electrons are negatively charged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Common Misconceptions</a:t>
            </a:r>
          </a:p>
        </p:txBody>
      </p:sp>
      <p:sp>
        <p:nvSpPr>
          <p:cNvPr id="191" name="Shape 19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Lightning rods discharge the clouds.</a:t>
            </a:r>
          </a:p>
          <a:p>
            <a:pPr indent="-342900" lvl="0" marL="457200" rtl="0">
              <a:spcBef>
                <a:spcPts val="0"/>
              </a:spcBef>
              <a:spcAft>
                <a:spcPts val="0"/>
              </a:spcAft>
              <a:buSzPts val="1800"/>
              <a:buAutoNum type="arabicPeriod"/>
            </a:pPr>
            <a:r>
              <a:rPr lang="en"/>
              <a:t>“Static Electricity” is caused by friction.</a:t>
            </a:r>
          </a:p>
          <a:p>
            <a:pPr indent="-342900" lvl="0" marL="457200" rtl="0">
              <a:spcBef>
                <a:spcPts val="0"/>
              </a:spcBef>
              <a:spcAft>
                <a:spcPts val="0"/>
              </a:spcAft>
              <a:buSzPts val="1800"/>
              <a:buAutoNum type="arabicPeriod"/>
            </a:pPr>
            <a:r>
              <a:rPr lang="en"/>
              <a:t>Humid air is conductive.</a:t>
            </a:r>
          </a:p>
          <a:p>
            <a:pPr indent="-342900" lvl="0" marL="457200" rtl="0">
              <a:spcBef>
                <a:spcPts val="0"/>
              </a:spcBef>
              <a:spcAft>
                <a:spcPts val="0"/>
              </a:spcAft>
              <a:buSzPts val="1800"/>
              <a:buAutoNum type="arabicPeriod"/>
            </a:pPr>
            <a:r>
              <a:rPr lang="en"/>
              <a:t>Batteries store charge.</a:t>
            </a:r>
          </a:p>
          <a:p>
            <a:pPr indent="-342900" lvl="0" marL="457200" rtl="0">
              <a:spcBef>
                <a:spcPts val="0"/>
              </a:spcBef>
              <a:spcAft>
                <a:spcPts val="0"/>
              </a:spcAft>
              <a:buSzPts val="1800"/>
              <a:buAutoNum type="arabicPeriod"/>
            </a:pPr>
            <a:r>
              <a:rPr lang="en"/>
              <a:t>“Electrostatics” is the study of electricity at rest.</a:t>
            </a:r>
          </a:p>
          <a:p>
            <a:pPr indent="-342900" lvl="0" marL="457200">
              <a:spcBef>
                <a:spcPts val="0"/>
              </a:spcBef>
              <a:buSzPts val="1800"/>
              <a:buAutoNum type="arabicPeriod"/>
            </a:pPr>
            <a:r>
              <a:rPr lang="en"/>
              <a:t>Clouds are charged by rubbing together.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Kahoot!</a:t>
            </a:r>
          </a:p>
        </p:txBody>
      </p:sp>
      <p:sp>
        <p:nvSpPr>
          <p:cNvPr id="197" name="Shape 197"/>
          <p:cNvSpPr txBox="1"/>
          <p:nvPr>
            <p:ph idx="1" type="body"/>
          </p:nvPr>
        </p:nvSpPr>
        <p:spPr>
          <a:xfrm>
            <a:off x="311700" y="1017800"/>
            <a:ext cx="8520600" cy="3339000"/>
          </a:xfrm>
          <a:prstGeom prst="rect">
            <a:avLst/>
          </a:prstGeom>
        </p:spPr>
        <p:txBody>
          <a:bodyPr anchorCtr="0" anchor="t" bIns="91425" lIns="91425" rIns="91425" wrap="square" tIns="91425">
            <a:noAutofit/>
          </a:bodyPr>
          <a:lstStyle/>
          <a:p>
            <a:pPr indent="0" lvl="0" marL="0">
              <a:spcBef>
                <a:spcPts val="0"/>
              </a:spcBef>
              <a:buNone/>
            </a:pPr>
            <a:r>
              <a:rPr lang="en" u="sng">
                <a:solidFill>
                  <a:schemeClr val="hlink"/>
                </a:solidFill>
                <a:hlinkClick r:id="rId3"/>
              </a:rPr>
              <a:t>Electrostatics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ctrTitle"/>
          </p:nvPr>
        </p:nvSpPr>
        <p:spPr>
          <a:xfrm>
            <a:off x="2687850" y="2100900"/>
            <a:ext cx="3768300" cy="941700"/>
          </a:xfrm>
          <a:prstGeom prst="rect">
            <a:avLst/>
          </a:prstGeom>
        </p:spPr>
        <p:txBody>
          <a:bodyPr anchorCtr="0" anchor="b" bIns="91425" lIns="91425" rIns="91425" wrap="square" tIns="91425">
            <a:noAutofit/>
          </a:bodyPr>
          <a:lstStyle/>
          <a:p>
            <a:pPr indent="0" lvl="0" marL="0" rtl="0">
              <a:spcBef>
                <a:spcPts val="0"/>
              </a:spcBef>
              <a:buNone/>
            </a:pPr>
            <a:r>
              <a:rPr lang="en" sz="6000"/>
              <a:t>The End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nvSpPr>
        <p:spPr>
          <a:xfrm>
            <a:off x="160675" y="445125"/>
            <a:ext cx="8644800" cy="46143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chemeClr val="lt1"/>
                </a:solidFill>
                <a:latin typeface="Abril Fatface"/>
                <a:ea typeface="Abril Fatface"/>
                <a:cs typeface="Abril Fatface"/>
                <a:sym typeface="Abril Fatface"/>
              </a:rPr>
              <a:t>Have you ever walked along a carpet and been shocked after you touch something?</a:t>
            </a:r>
          </a:p>
          <a:p>
            <a:pPr indent="0" lvl="0" marL="0" rtl="0">
              <a:spcBef>
                <a:spcPts val="0"/>
              </a:spcBef>
              <a:buNone/>
            </a:pPr>
            <a:r>
              <a:t/>
            </a:r>
            <a:endParaRPr sz="2400">
              <a:solidFill>
                <a:schemeClr val="lt1"/>
              </a:solidFill>
              <a:latin typeface="Abril Fatface"/>
              <a:ea typeface="Abril Fatface"/>
              <a:cs typeface="Abril Fatface"/>
              <a:sym typeface="Abril Fatface"/>
            </a:endParaRPr>
          </a:p>
          <a:p>
            <a:pPr indent="0" lvl="0" marL="0" rtl="0">
              <a:spcBef>
                <a:spcPts val="0"/>
              </a:spcBef>
              <a:buNone/>
            </a:pPr>
            <a:r>
              <a:rPr lang="en" sz="2400">
                <a:solidFill>
                  <a:schemeClr val="lt1"/>
                </a:solidFill>
                <a:latin typeface="Abril Fatface"/>
                <a:ea typeface="Abril Fatface"/>
                <a:cs typeface="Abril Fatface"/>
                <a:sym typeface="Abril Fatface"/>
              </a:rPr>
              <a:t>This is due to static electricity. Static electricity is one of many types of electricity and is the growth of electric charge on the exterior of an object.</a:t>
            </a:r>
          </a:p>
          <a:p>
            <a:pPr indent="0" lvl="0" marL="0" rtl="0">
              <a:spcBef>
                <a:spcPts val="0"/>
              </a:spcBef>
              <a:buNone/>
            </a:pPr>
            <a:r>
              <a:t/>
            </a:r>
            <a:endParaRPr sz="2400">
              <a:solidFill>
                <a:schemeClr val="lt1"/>
              </a:solidFill>
              <a:latin typeface="Abril Fatface"/>
              <a:ea typeface="Abril Fatface"/>
              <a:cs typeface="Abril Fatface"/>
              <a:sym typeface="Abril Fatface"/>
            </a:endParaRPr>
          </a:p>
          <a:p>
            <a:pPr indent="0" lvl="0" marL="0" rtl="0">
              <a:spcBef>
                <a:spcPts val="0"/>
              </a:spcBef>
              <a:buNone/>
            </a:pPr>
            <a:r>
              <a:rPr lang="en" sz="2400">
                <a:solidFill>
                  <a:schemeClr val="lt1"/>
                </a:solidFill>
                <a:latin typeface="Abril Fatface"/>
                <a:ea typeface="Abril Fatface"/>
                <a:cs typeface="Abril Fatface"/>
                <a:sym typeface="Abril Fatface"/>
              </a:rPr>
              <a:t>Examples of static electricity are:</a:t>
            </a:r>
          </a:p>
          <a:p>
            <a:pPr indent="0" lvl="0" marL="0">
              <a:spcBef>
                <a:spcPts val="0"/>
              </a:spcBef>
              <a:buNone/>
            </a:pPr>
            <a:r>
              <a:t/>
            </a:r>
            <a:endParaRPr sz="2400">
              <a:solidFill>
                <a:srgbClr val="FFFFFF"/>
              </a:solidFill>
              <a:latin typeface="Abril Fatface"/>
              <a:ea typeface="Abril Fatface"/>
              <a:cs typeface="Abril Fatface"/>
              <a:sym typeface="Abril Fatface"/>
            </a:endParaRPr>
          </a:p>
          <a:p>
            <a:pPr indent="-381000" lvl="0" marL="457200" rtl="0">
              <a:spcBef>
                <a:spcPts val="0"/>
              </a:spcBef>
              <a:spcAft>
                <a:spcPts val="0"/>
              </a:spcAft>
              <a:buClr>
                <a:srgbClr val="FFFFFF"/>
              </a:buClr>
              <a:buSzPts val="2400"/>
              <a:buFont typeface="Abril Fatface"/>
              <a:buChar char="-"/>
            </a:pPr>
            <a:r>
              <a:rPr lang="en" sz="2400">
                <a:solidFill>
                  <a:srgbClr val="FFFFFF"/>
                </a:solidFill>
                <a:latin typeface="Abril Fatface"/>
                <a:ea typeface="Abril Fatface"/>
                <a:cs typeface="Abril Fatface"/>
                <a:sym typeface="Abril Fatface"/>
              </a:rPr>
              <a:t>Hair rubbing up against a balloon</a:t>
            </a:r>
          </a:p>
          <a:p>
            <a:pPr indent="-381000" lvl="0" marL="457200">
              <a:spcBef>
                <a:spcPts val="0"/>
              </a:spcBef>
              <a:buClr>
                <a:srgbClr val="FFFFFF"/>
              </a:buClr>
              <a:buSzPts val="2400"/>
              <a:buFont typeface="Abril Fatface"/>
              <a:buChar char="-"/>
            </a:pPr>
            <a:r>
              <a:rPr lang="en" sz="2400">
                <a:solidFill>
                  <a:srgbClr val="FFFFFF"/>
                </a:solidFill>
                <a:latin typeface="Abril Fatface"/>
                <a:ea typeface="Abril Fatface"/>
                <a:cs typeface="Abril Fatface"/>
                <a:sym typeface="Abril Fatface"/>
              </a:rPr>
              <a:t>Clothes moving around in a dryer</a:t>
            </a:r>
          </a:p>
        </p:txBody>
      </p:sp>
      <p:pic>
        <p:nvPicPr>
          <p:cNvPr id="93" name="Shape 93"/>
          <p:cNvPicPr preferRelativeResize="0"/>
          <p:nvPr/>
        </p:nvPicPr>
        <p:blipFill>
          <a:blip r:embed="rId3">
            <a:alphaModFix/>
          </a:blip>
          <a:stretch>
            <a:fillRect/>
          </a:stretch>
        </p:blipFill>
        <p:spPr>
          <a:xfrm rot="756560">
            <a:off x="6007800" y="2465825"/>
            <a:ext cx="2227775" cy="253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nvSpPr>
        <p:spPr>
          <a:xfrm>
            <a:off x="106400" y="133000"/>
            <a:ext cx="8790000" cy="49398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lang="en" sz="2400">
                <a:solidFill>
                  <a:srgbClr val="FFFFFF"/>
                </a:solidFill>
                <a:latin typeface="Abril Fatface"/>
                <a:ea typeface="Abril Fatface"/>
                <a:cs typeface="Abril Fatface"/>
                <a:sym typeface="Abril Fatface"/>
              </a:rPr>
              <a:t>As we know, opposites attract and because of this it can cause two items to attach if they have certain charges.</a:t>
            </a:r>
          </a:p>
        </p:txBody>
      </p:sp>
      <p:sp>
        <p:nvSpPr>
          <p:cNvPr id="99" name="Shape 99"/>
          <p:cNvSpPr txBox="1"/>
          <p:nvPr/>
        </p:nvSpPr>
        <p:spPr>
          <a:xfrm>
            <a:off x="377800" y="865825"/>
            <a:ext cx="3935700" cy="34878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FFFFFF"/>
                </a:solidFill>
                <a:latin typeface="Caveat"/>
                <a:ea typeface="Caveat"/>
                <a:cs typeface="Caveat"/>
                <a:sym typeface="Caveat"/>
              </a:rPr>
              <a:t>When a balloon comes in contact with your hair, it attracts. This is because the surface of your hair is giving off a positive charge, while the balloon is giving a negative charge. So by now you should know what's going to happen…. THEY ATTRACT! When the positive and negative charges come in contact, they will attract, which cause the hair on your head to attach to the balloon.</a:t>
            </a:r>
          </a:p>
        </p:txBody>
      </p:sp>
      <p:pic>
        <p:nvPicPr>
          <p:cNvPr id="100" name="Shape 100"/>
          <p:cNvPicPr preferRelativeResize="0"/>
          <p:nvPr/>
        </p:nvPicPr>
        <p:blipFill rotWithShape="1">
          <a:blip r:embed="rId3">
            <a:alphaModFix/>
          </a:blip>
          <a:srcRect b="30366" l="0" r="0" t="0"/>
          <a:stretch/>
        </p:blipFill>
        <p:spPr>
          <a:xfrm>
            <a:off x="4232075" y="1453800"/>
            <a:ext cx="4664375" cy="2791300"/>
          </a:xfrm>
          <a:prstGeom prst="rect">
            <a:avLst/>
          </a:prstGeom>
          <a:noFill/>
          <a:ln>
            <a:noFill/>
          </a:ln>
        </p:spPr>
      </p:pic>
      <p:sp>
        <p:nvSpPr>
          <p:cNvPr id="101" name="Shape 101"/>
          <p:cNvSpPr/>
          <p:nvPr/>
        </p:nvSpPr>
        <p:spPr>
          <a:xfrm>
            <a:off x="4748175" y="1821025"/>
            <a:ext cx="2208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2" name="Shape 102"/>
          <p:cNvSpPr/>
          <p:nvPr/>
        </p:nvSpPr>
        <p:spPr>
          <a:xfrm>
            <a:off x="5022725" y="2000575"/>
            <a:ext cx="2208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3" name="Shape 103"/>
          <p:cNvSpPr/>
          <p:nvPr/>
        </p:nvSpPr>
        <p:spPr>
          <a:xfrm>
            <a:off x="4561575" y="2261525"/>
            <a:ext cx="2208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4" name="Shape 104"/>
          <p:cNvSpPr/>
          <p:nvPr/>
        </p:nvSpPr>
        <p:spPr>
          <a:xfrm>
            <a:off x="7699650" y="2571625"/>
            <a:ext cx="2640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5" name="Shape 105"/>
          <p:cNvSpPr/>
          <p:nvPr/>
        </p:nvSpPr>
        <p:spPr>
          <a:xfrm>
            <a:off x="8245625" y="2571625"/>
            <a:ext cx="2208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6" name="Shape 106"/>
          <p:cNvSpPr/>
          <p:nvPr/>
        </p:nvSpPr>
        <p:spPr>
          <a:xfrm>
            <a:off x="7963750" y="2261525"/>
            <a:ext cx="264000" cy="76200"/>
          </a:xfrm>
          <a:prstGeom prst="rect">
            <a:avLst/>
          </a:prstGeom>
          <a:solidFill>
            <a:srgbClr val="0000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7" name="Shape 107"/>
          <p:cNvSpPr/>
          <p:nvPr/>
        </p:nvSpPr>
        <p:spPr>
          <a:xfrm>
            <a:off x="6109013" y="234837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8" name="Shape 108"/>
          <p:cNvSpPr/>
          <p:nvPr/>
        </p:nvSpPr>
        <p:spPr>
          <a:xfrm>
            <a:off x="6432263" y="187232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9" name="Shape 109"/>
          <p:cNvSpPr/>
          <p:nvPr/>
        </p:nvSpPr>
        <p:spPr>
          <a:xfrm>
            <a:off x="6960263" y="200057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0" name="Shape 110"/>
          <p:cNvSpPr/>
          <p:nvPr/>
        </p:nvSpPr>
        <p:spPr>
          <a:xfrm>
            <a:off x="6241063" y="200057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1" name="Shape 111"/>
          <p:cNvSpPr/>
          <p:nvPr/>
        </p:nvSpPr>
        <p:spPr>
          <a:xfrm>
            <a:off x="6696275" y="182102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2" name="Shape 112"/>
          <p:cNvSpPr/>
          <p:nvPr/>
        </p:nvSpPr>
        <p:spPr>
          <a:xfrm>
            <a:off x="7102413" y="2348375"/>
            <a:ext cx="264000" cy="332700"/>
          </a:xfrm>
          <a:prstGeom prst="mathPlus">
            <a:avLst>
              <a:gd fmla="val 23520" name="adj1"/>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113" name="Shape 113"/>
          <p:cNvCxnSpPr/>
          <p:nvPr/>
        </p:nvCxnSpPr>
        <p:spPr>
          <a:xfrm flipH="1" rot="10800000">
            <a:off x="68000" y="974500"/>
            <a:ext cx="8866800" cy="13500"/>
          </a:xfrm>
          <a:prstGeom prst="straightConnector1">
            <a:avLst/>
          </a:prstGeom>
          <a:noFill/>
          <a:ln cap="flat" cmpd="sng" w="9525">
            <a:solidFill>
              <a:srgbClr val="FFFFFF"/>
            </a:solidFill>
            <a:prstDash val="solid"/>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childTnLst>
                          </p:cTn>
                        </p:par>
                        <p:par>
                          <p:cTn fill="hold">
                            <p:stCondLst>
                              <p:cond delay="6000"/>
                            </p:stCondLst>
                            <p:childTnLst>
                              <p:par>
                                <p:cTn fill="hold" nodeType="afterEffect" presetClass="entr" presetID="2" presetSubtype="1">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100"/>
                                        <p:tgtEl>
                                          <p:spTgt spid="106"/>
                                        </p:tgtEl>
                                        <p:attrNameLst>
                                          <p:attrName>ppt_y</p:attrName>
                                        </p:attrNameLst>
                                      </p:cBhvr>
                                      <p:tavLst>
                                        <p:tav fmla="" tm="0">
                                          <p:val>
                                            <p:strVal val="#ppt_y-1"/>
                                          </p:val>
                                        </p:tav>
                                        <p:tav fmla="" tm="100000">
                                          <p:val>
                                            <p:strVal val="#ppt_y"/>
                                          </p:val>
                                        </p:tav>
                                      </p:tavLst>
                                    </p:anim>
                                  </p:childTnLst>
                                </p:cTn>
                              </p:par>
                            </p:childTnLst>
                          </p:cTn>
                        </p:par>
                        <p:par>
                          <p:cTn fill="hold">
                            <p:stCondLst>
                              <p:cond delay="7100"/>
                            </p:stCondLst>
                            <p:childTnLst>
                              <p:par>
                                <p:cTn fill="hold" nodeType="after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ppt_x</p:attrName>
                                        </p:attrNameLst>
                                      </p:cBhvr>
                                      <p:tavLst>
                                        <p:tav fmla="" tm="0">
                                          <p:val>
                                            <p:strVal val="#ppt_x-1"/>
                                          </p:val>
                                        </p:tav>
                                        <p:tav fmla="" tm="100000">
                                          <p:val>
                                            <p:strVal val="#ppt_x"/>
                                          </p:val>
                                        </p:tav>
                                      </p:tavLst>
                                    </p:anim>
                                  </p:childTnLst>
                                </p:cTn>
                              </p:par>
                            </p:childTnLst>
                          </p:cTn>
                        </p:par>
                        <p:par>
                          <p:cTn fill="hold">
                            <p:stCondLst>
                              <p:cond delay="8100"/>
                            </p:stCondLst>
                            <p:childTnLst>
                              <p:par>
                                <p:cTn fill="hold" nodeType="after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par>
                          <p:cTn fill="hold">
                            <p:stCondLst>
                              <p:cond delay="9100"/>
                            </p:stCondLst>
                            <p:childTnLst>
                              <p:par>
                                <p:cTn fill="hold" nodeType="after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par>
                          <p:cTn fill="hold">
                            <p:stCondLst>
                              <p:cond delay="10100"/>
                            </p:stCondLst>
                            <p:childTnLst>
                              <p:par>
                                <p:cTn fill="hold" nodeType="afterEffect" presetClass="entr" presetID="2" presetSubtype="1">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ppt_y</p:attrName>
                                        </p:attrNameLst>
                                      </p:cBhvr>
                                      <p:tavLst>
                                        <p:tav fmla="" tm="0">
                                          <p:val>
                                            <p:strVal val="#ppt_y-1"/>
                                          </p:val>
                                        </p:tav>
                                        <p:tav fmla="" tm="100000">
                                          <p:val>
                                            <p:strVal val="#ppt_y"/>
                                          </p:val>
                                        </p:tav>
                                      </p:tavLst>
                                    </p:anim>
                                  </p:childTnLst>
                                </p:cTn>
                              </p:par>
                            </p:childTnLst>
                          </p:cTn>
                        </p:par>
                        <p:par>
                          <p:cTn fill="hold">
                            <p:stCondLst>
                              <p:cond delay="11100"/>
                            </p:stCondLst>
                            <p:childTnLst>
                              <p:par>
                                <p:cTn fill="hold" nodeType="after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fmla="" tm="0">
                                          <p:val>
                                            <p:strVal val="#ppt_x-1"/>
                                          </p:val>
                                        </p:tav>
                                        <p:tav fmla="" tm="100000">
                                          <p:val>
                                            <p:strVal val="#ppt_x"/>
                                          </p:val>
                                        </p:tav>
                                      </p:tavLst>
                                    </p:anim>
                                  </p:childTnLst>
                                </p:cTn>
                              </p:par>
                            </p:childTnLst>
                          </p:cTn>
                        </p:par>
                        <p:par>
                          <p:cTn fill="hold">
                            <p:stCondLst>
                              <p:cond delay="12100"/>
                            </p:stCondLst>
                            <p:childTnLst>
                              <p:par>
                                <p:cTn fill="hold" nodeType="afterEffect" presetClass="entr" presetID="2" presetSubtype="2">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02600"/>
            <a:ext cx="8520600" cy="607800"/>
          </a:xfrm>
          <a:prstGeom prst="rect">
            <a:avLst/>
          </a:prstGeom>
        </p:spPr>
        <p:txBody>
          <a:bodyPr anchorCtr="0" anchor="t" bIns="91425" lIns="91425" rIns="91425" wrap="square" tIns="91425">
            <a:noAutofit/>
          </a:bodyPr>
          <a:lstStyle/>
          <a:p>
            <a:pPr indent="0" lvl="0" marL="0">
              <a:spcBef>
                <a:spcPts val="0"/>
              </a:spcBef>
              <a:buNone/>
            </a:pPr>
            <a:r>
              <a:rPr lang="en"/>
              <a:t>Formulas </a:t>
            </a:r>
          </a:p>
        </p:txBody>
      </p:sp>
      <p:sp>
        <p:nvSpPr>
          <p:cNvPr id="119" name="Shape 119"/>
          <p:cNvSpPr txBox="1"/>
          <p:nvPr>
            <p:ph idx="1" type="body"/>
          </p:nvPr>
        </p:nvSpPr>
        <p:spPr>
          <a:xfrm>
            <a:off x="311700" y="810400"/>
            <a:ext cx="8520600" cy="3339000"/>
          </a:xfrm>
          <a:prstGeom prst="rect">
            <a:avLst/>
          </a:prstGeom>
        </p:spPr>
        <p:txBody>
          <a:bodyPr anchorCtr="0" anchor="t" bIns="91425" lIns="91425" rIns="91425" wrap="square" tIns="91425">
            <a:noAutofit/>
          </a:bodyPr>
          <a:lstStyle/>
          <a:p>
            <a:pPr indent="-342900" lvl="0" marL="457200" rtl="0">
              <a:spcBef>
                <a:spcPts val="0"/>
              </a:spcBef>
              <a:buSzPts val="1800"/>
              <a:buChar char="-"/>
            </a:pPr>
            <a:r>
              <a:rPr lang="en"/>
              <a:t>V = IR </a:t>
            </a:r>
          </a:p>
          <a:p>
            <a:pPr indent="0" lvl="0" marL="0">
              <a:spcBef>
                <a:spcPts val="0"/>
              </a:spcBef>
              <a:buNone/>
            </a:pPr>
            <a:r>
              <a:rPr lang="en"/>
              <a:t>Voltage is equal to the product of current and resistance</a:t>
            </a:r>
          </a:p>
          <a:p>
            <a:pPr indent="0" lvl="0" marL="0" rtl="0">
              <a:spcBef>
                <a:spcPts val="0"/>
              </a:spcBef>
              <a:buNone/>
            </a:pPr>
            <a:r>
              <a:t/>
            </a:r>
            <a:endParaRPr/>
          </a:p>
          <a:p>
            <a:pPr indent="-342900" lvl="0" marL="457200" rtl="0">
              <a:spcBef>
                <a:spcPts val="0"/>
              </a:spcBef>
              <a:buSzPts val="1800"/>
              <a:buChar char="-"/>
            </a:pPr>
            <a:r>
              <a:rPr lang="en"/>
              <a:t>R ∝ L/A</a:t>
            </a:r>
          </a:p>
          <a:p>
            <a:pPr indent="0" lvl="0" marL="0" rtl="0">
              <a:spcBef>
                <a:spcPts val="0"/>
              </a:spcBef>
              <a:buNone/>
            </a:pPr>
            <a:r>
              <a:rPr lang="en"/>
              <a:t>The electrical resistance of a material is proportional to the length and inversely proportional to the cross-sectional area of the material that the current must pass through</a:t>
            </a:r>
          </a:p>
          <a:p>
            <a:pPr indent="0" lvl="0" marL="0">
              <a:spcBef>
                <a:spcPts val="0"/>
              </a:spcBef>
              <a:buNone/>
            </a:pPr>
            <a:r>
              <a:t/>
            </a:r>
            <a:endParaRPr/>
          </a:p>
        </p:txBody>
      </p:sp>
      <p:pic>
        <p:nvPicPr>
          <p:cNvPr id="120" name="Shape 120"/>
          <p:cNvPicPr preferRelativeResize="0"/>
          <p:nvPr/>
        </p:nvPicPr>
        <p:blipFill>
          <a:blip r:embed="rId3">
            <a:alphaModFix/>
          </a:blip>
          <a:stretch>
            <a:fillRect/>
          </a:stretch>
        </p:blipFill>
        <p:spPr>
          <a:xfrm>
            <a:off x="6184452" y="455525"/>
            <a:ext cx="2819400" cy="2328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449900" y="644750"/>
            <a:ext cx="8520600" cy="607800"/>
          </a:xfrm>
          <a:prstGeom prst="rect">
            <a:avLst/>
          </a:prstGeom>
        </p:spPr>
        <p:txBody>
          <a:bodyPr anchorCtr="0" anchor="t" bIns="91425" lIns="91425" rIns="91425" wrap="square" tIns="91425">
            <a:noAutofit/>
          </a:bodyPr>
          <a:lstStyle/>
          <a:p>
            <a:pPr indent="0" lvl="0" marL="0">
              <a:spcBef>
                <a:spcPts val="0"/>
              </a:spcBef>
              <a:buNone/>
            </a:pPr>
            <a:r>
              <a:rPr lang="en"/>
              <a:t>Formulas (continued)</a:t>
            </a:r>
          </a:p>
        </p:txBody>
      </p:sp>
      <p:sp>
        <p:nvSpPr>
          <p:cNvPr id="126" name="Shape 126"/>
          <p:cNvSpPr txBox="1"/>
          <p:nvPr>
            <p:ph idx="1" type="body"/>
          </p:nvPr>
        </p:nvSpPr>
        <p:spPr>
          <a:xfrm>
            <a:off x="311700" y="1017800"/>
            <a:ext cx="8520600" cy="3339000"/>
          </a:xfrm>
          <a:prstGeom prst="rect">
            <a:avLst/>
          </a:prstGeom>
        </p:spPr>
        <p:txBody>
          <a:bodyPr anchorCtr="0" anchor="t" bIns="91425" lIns="91425" rIns="91425" wrap="square" tIns="91425">
            <a:noAutofit/>
          </a:bodyPr>
          <a:lstStyle/>
          <a:p>
            <a:pPr indent="0" lvl="0" marL="0" rtl="0">
              <a:spcBef>
                <a:spcPts val="0"/>
              </a:spcBef>
              <a:buNone/>
            </a:pPr>
            <a:r>
              <a:t/>
            </a:r>
            <a:endParaRPr/>
          </a:p>
          <a:p>
            <a:pPr indent="-342900" lvl="0" marL="457200" rtl="0">
              <a:spcBef>
                <a:spcPts val="0"/>
              </a:spcBef>
              <a:buSzPts val="1800"/>
              <a:buChar char="-"/>
            </a:pPr>
            <a:r>
              <a:rPr lang="en"/>
              <a:t>B ∝ I/R</a:t>
            </a:r>
          </a:p>
          <a:p>
            <a:pPr indent="0" lvl="0" marL="0" rtl="0">
              <a:spcBef>
                <a:spcPts val="0"/>
              </a:spcBef>
              <a:buNone/>
            </a:pPr>
            <a:r>
              <a:rPr lang="en"/>
              <a:t>The magnetic force is proportional to the current and inversely proportional to the distance</a:t>
            </a:r>
          </a:p>
          <a:p>
            <a:pPr indent="-342900" lvl="0" marL="457200" rtl="0">
              <a:spcBef>
                <a:spcPts val="0"/>
              </a:spcBef>
              <a:buSzPts val="1800"/>
              <a:buChar char="-"/>
            </a:pPr>
            <a:r>
              <a:rPr lang="en"/>
              <a:t>F</a:t>
            </a:r>
            <a:r>
              <a:rPr baseline="-25000" lang="en"/>
              <a:t>e</a:t>
            </a:r>
            <a:r>
              <a:rPr lang="en"/>
              <a:t> = kq</a:t>
            </a:r>
            <a:r>
              <a:rPr baseline="-25000" lang="en"/>
              <a:t>1</a:t>
            </a:r>
            <a:r>
              <a:rPr lang="en"/>
              <a:t>q</a:t>
            </a:r>
            <a:r>
              <a:rPr baseline="-25000" lang="en"/>
              <a:t>2</a:t>
            </a:r>
            <a:r>
              <a:rPr lang="en"/>
              <a:t>/d</a:t>
            </a:r>
            <a:r>
              <a:rPr baseline="30000" lang="en"/>
              <a:t>2</a:t>
            </a:r>
          </a:p>
          <a:p>
            <a:pPr indent="0" lvl="0" marL="0" rtl="0">
              <a:spcBef>
                <a:spcPts val="0"/>
              </a:spcBef>
              <a:buNone/>
            </a:pPr>
            <a:r>
              <a:rPr lang="en"/>
              <a:t>The electrostatic force is proportional to the product of the charges and inversely proportional to the distance squared</a:t>
            </a:r>
          </a:p>
        </p:txBody>
      </p:sp>
      <p:pic>
        <p:nvPicPr>
          <p:cNvPr id="127" name="Shape 127"/>
          <p:cNvPicPr preferRelativeResize="0"/>
          <p:nvPr/>
        </p:nvPicPr>
        <p:blipFill rotWithShape="1">
          <a:blip r:embed="rId3">
            <a:alphaModFix/>
          </a:blip>
          <a:srcRect b="13541" l="4653" r="2470" t="2607"/>
          <a:stretch/>
        </p:blipFill>
        <p:spPr>
          <a:xfrm>
            <a:off x="5860900" y="265350"/>
            <a:ext cx="2706125" cy="183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The Fundamental Laws of Electrostatics</a:t>
            </a:r>
          </a:p>
        </p:txBody>
      </p:sp>
      <p:sp>
        <p:nvSpPr>
          <p:cNvPr id="133" name="Shape 133"/>
          <p:cNvSpPr txBox="1"/>
          <p:nvPr>
            <p:ph idx="1" type="body"/>
          </p:nvPr>
        </p:nvSpPr>
        <p:spPr>
          <a:xfrm>
            <a:off x="311700" y="1017800"/>
            <a:ext cx="8520600" cy="3339000"/>
          </a:xfrm>
          <a:prstGeom prst="rect">
            <a:avLst/>
          </a:prstGeom>
        </p:spPr>
        <p:txBody>
          <a:bodyPr anchorCtr="0" anchor="t" bIns="91425" lIns="91425" rIns="91425" wrap="square" tIns="91425">
            <a:noAutofit/>
          </a:bodyPr>
          <a:lstStyle/>
          <a:p>
            <a:pPr indent="-317500" lvl="0" marL="457200" rtl="0">
              <a:spcBef>
                <a:spcPts val="0"/>
              </a:spcBef>
              <a:buSzPts val="1400"/>
              <a:buAutoNum type="arabicPeriod"/>
            </a:pPr>
            <a:r>
              <a:rPr lang="en" sz="1400"/>
              <a:t>The electric field leaving a volume is proportional to the charge inside</a:t>
            </a:r>
          </a:p>
          <a:p>
            <a:pPr indent="0" lvl="0" marL="0" rtl="0">
              <a:spcBef>
                <a:spcPts val="0"/>
              </a:spcBef>
              <a:buNone/>
            </a:pPr>
            <a:r>
              <a:t/>
            </a:r>
            <a:endParaRPr sz="1400"/>
          </a:p>
          <a:p>
            <a:pPr indent="-317500" lvl="0" marL="457200" rtl="0">
              <a:spcBef>
                <a:spcPts val="0"/>
              </a:spcBef>
              <a:buSzPts val="1400"/>
              <a:buAutoNum type="arabicPeriod"/>
            </a:pPr>
            <a:r>
              <a:rPr lang="en" sz="1400"/>
              <a:t>There are no magnetic monopoles</a:t>
            </a:r>
          </a:p>
          <a:p>
            <a:pPr indent="0" lvl="0" marL="0" rtl="0">
              <a:spcBef>
                <a:spcPts val="0"/>
              </a:spcBef>
              <a:buNone/>
            </a:pPr>
            <a:r>
              <a:t/>
            </a:r>
            <a:endParaRPr sz="1400"/>
          </a:p>
          <a:p>
            <a:pPr indent="-317500" lvl="0" marL="457200" rtl="0">
              <a:spcBef>
                <a:spcPts val="0"/>
              </a:spcBef>
              <a:buSzPts val="1400"/>
              <a:buAutoNum type="arabicPeriod"/>
            </a:pPr>
            <a:r>
              <a:rPr lang="en" sz="1400"/>
              <a:t>The voltage induced in a closed loop is proportional to the rate of charge of the magnetic field</a:t>
            </a:r>
          </a:p>
          <a:p>
            <a:pPr indent="0" lvl="0" marL="0" rtl="0">
              <a:spcBef>
                <a:spcPts val="0"/>
              </a:spcBef>
              <a:buNone/>
            </a:pPr>
            <a:r>
              <a:t/>
            </a:r>
            <a:endParaRPr sz="1400"/>
          </a:p>
          <a:p>
            <a:pPr indent="-317500" lvl="0" marL="457200" rtl="0">
              <a:spcBef>
                <a:spcPts val="0"/>
              </a:spcBef>
              <a:buSzPts val="1400"/>
              <a:buAutoNum type="arabicPeriod"/>
            </a:pPr>
            <a:r>
              <a:rPr lang="en" sz="1400"/>
              <a:t>The magnetic field induced around a closed loop is proportional to the electric current plus the rate of change of the electric field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210800"/>
            <a:ext cx="8520600" cy="607800"/>
          </a:xfrm>
          <a:prstGeom prst="rect">
            <a:avLst/>
          </a:prstGeom>
        </p:spPr>
        <p:txBody>
          <a:bodyPr anchorCtr="0" anchor="t" bIns="91425" lIns="91425" rIns="91425" wrap="square" tIns="91425">
            <a:noAutofit/>
          </a:bodyPr>
          <a:lstStyle/>
          <a:p>
            <a:pPr indent="0" lvl="0" marL="0">
              <a:spcBef>
                <a:spcPts val="0"/>
              </a:spcBef>
              <a:buNone/>
            </a:pPr>
            <a:r>
              <a:rPr lang="en"/>
              <a:t>Basic Vocabulary:</a:t>
            </a:r>
          </a:p>
        </p:txBody>
      </p:sp>
      <p:sp>
        <p:nvSpPr>
          <p:cNvPr id="139" name="Shape 139"/>
          <p:cNvSpPr txBox="1"/>
          <p:nvPr>
            <p:ph idx="1" type="body"/>
          </p:nvPr>
        </p:nvSpPr>
        <p:spPr>
          <a:xfrm>
            <a:off x="311700" y="818600"/>
            <a:ext cx="8520600" cy="4140300"/>
          </a:xfrm>
          <a:prstGeom prst="rect">
            <a:avLst/>
          </a:prstGeom>
        </p:spPr>
        <p:txBody>
          <a:bodyPr anchorCtr="0" anchor="t" bIns="91425" lIns="91425" rIns="91425" wrap="square" tIns="91425">
            <a:noAutofit/>
          </a:bodyPr>
          <a:lstStyle/>
          <a:p>
            <a:pPr indent="0" lvl="0" marL="0">
              <a:lnSpc>
                <a:spcPct val="100000"/>
              </a:lnSpc>
              <a:spcBef>
                <a:spcPts val="0"/>
              </a:spcBef>
              <a:buNone/>
            </a:pPr>
            <a:r>
              <a:rPr lang="en" u="sng"/>
              <a:t>Charges</a:t>
            </a:r>
            <a:r>
              <a:rPr lang="en"/>
              <a:t> - similar to what mass is to gravity; an attribute that protons and electrons have (</a:t>
            </a:r>
            <a:r>
              <a:rPr lang="en"/>
              <a:t>positive</a:t>
            </a:r>
            <a:r>
              <a:rPr lang="en"/>
              <a:t> or </a:t>
            </a:r>
            <a:r>
              <a:rPr lang="en"/>
              <a:t>negative)</a:t>
            </a:r>
          </a:p>
          <a:p>
            <a:pPr indent="0" lvl="0" marL="0">
              <a:lnSpc>
                <a:spcPct val="100000"/>
              </a:lnSpc>
              <a:spcBef>
                <a:spcPts val="0"/>
              </a:spcBef>
              <a:buNone/>
            </a:pPr>
            <a:r>
              <a:rPr lang="en" u="sng"/>
              <a:t>Conductors</a:t>
            </a:r>
            <a:r>
              <a:rPr lang="en"/>
              <a:t> - materials that allow for electricity to flow through them easily</a:t>
            </a:r>
          </a:p>
          <a:p>
            <a:pPr indent="0" lvl="0" marL="0">
              <a:lnSpc>
                <a:spcPct val="100000"/>
              </a:lnSpc>
              <a:spcBef>
                <a:spcPts val="0"/>
              </a:spcBef>
              <a:buNone/>
            </a:pPr>
            <a:r>
              <a:rPr lang="en" u="sng"/>
              <a:t>Insulators</a:t>
            </a:r>
            <a:r>
              <a:rPr lang="en"/>
              <a:t> - materials that resist the flow of electricity</a:t>
            </a:r>
          </a:p>
          <a:p>
            <a:pPr indent="0" lvl="0" marL="0">
              <a:lnSpc>
                <a:spcPct val="100000"/>
              </a:lnSpc>
              <a:spcBef>
                <a:spcPts val="0"/>
              </a:spcBef>
              <a:buNone/>
            </a:pPr>
            <a:r>
              <a:rPr lang="en" u="sng"/>
              <a:t>Voltage</a:t>
            </a:r>
            <a:r>
              <a:rPr lang="en"/>
              <a:t> - </a:t>
            </a:r>
            <a:r>
              <a:rPr lang="en"/>
              <a:t>electric potential or potential difference expressed in volts</a:t>
            </a:r>
          </a:p>
          <a:p>
            <a:pPr indent="0" lvl="0" marL="0">
              <a:lnSpc>
                <a:spcPct val="100000"/>
              </a:lnSpc>
              <a:spcBef>
                <a:spcPts val="0"/>
              </a:spcBef>
              <a:buNone/>
            </a:pPr>
            <a:r>
              <a:rPr lang="en" u="sng"/>
              <a:t>Electric current</a:t>
            </a:r>
            <a:r>
              <a:rPr lang="en"/>
              <a:t> - the flow of electric charges</a:t>
            </a:r>
          </a:p>
          <a:p>
            <a:pPr indent="0" lvl="0" marL="0">
              <a:lnSpc>
                <a:spcPct val="100000"/>
              </a:lnSpc>
              <a:spcBef>
                <a:spcPts val="0"/>
              </a:spcBef>
              <a:buNone/>
            </a:pPr>
            <a:r>
              <a:rPr lang="en" u="sng"/>
              <a:t>Magnetic domain</a:t>
            </a:r>
            <a:r>
              <a:rPr lang="en"/>
              <a:t> - the clusters of </a:t>
            </a:r>
            <a:r>
              <a:rPr lang="en"/>
              <a:t>aligned</a:t>
            </a:r>
            <a:r>
              <a:rPr lang="en"/>
              <a:t> atoms</a:t>
            </a:r>
          </a:p>
          <a:p>
            <a:pPr indent="0" lvl="0" marL="0">
              <a:lnSpc>
                <a:spcPct val="100000"/>
              </a:lnSpc>
              <a:spcBef>
                <a:spcPts val="0"/>
              </a:spcBef>
              <a:buNone/>
            </a:pPr>
            <a:r>
              <a:rPr lang="en" u="sng">
                <a:solidFill>
                  <a:srgbClr val="434343"/>
                </a:solidFill>
              </a:rPr>
              <a:t>Lenz’s Law</a:t>
            </a:r>
            <a:r>
              <a:rPr lang="en">
                <a:solidFill>
                  <a:srgbClr val="434343"/>
                </a:solidFill>
              </a:rPr>
              <a:t> - an induced voltage always gives rise to a current whose magnetic </a:t>
            </a:r>
            <a:r>
              <a:rPr lang="en">
                <a:solidFill>
                  <a:srgbClr val="434343"/>
                </a:solidFill>
              </a:rPr>
              <a:t>field opposes</a:t>
            </a:r>
            <a:r>
              <a:rPr lang="en">
                <a:solidFill>
                  <a:srgbClr val="434343"/>
                </a:solidFill>
              </a:rPr>
              <a:t> the original magnetic </a:t>
            </a:r>
            <a:r>
              <a:rPr lang="en">
                <a:solidFill>
                  <a:srgbClr val="434343"/>
                </a:solidFill>
              </a:rPr>
              <a:t>field</a:t>
            </a:r>
            <a:r>
              <a:rPr lang="en">
                <a:solidFill>
                  <a:srgbClr val="434343"/>
                </a:solidFill>
              </a:rPr>
              <a:t> that produces it.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Charge of Atoms</a:t>
            </a:r>
          </a:p>
        </p:txBody>
      </p:sp>
      <p:pic>
        <p:nvPicPr>
          <p:cNvPr id="145" name="Shape 145"/>
          <p:cNvPicPr preferRelativeResize="0"/>
          <p:nvPr/>
        </p:nvPicPr>
        <p:blipFill>
          <a:blip r:embed="rId3">
            <a:alphaModFix/>
          </a:blip>
          <a:stretch>
            <a:fillRect/>
          </a:stretch>
        </p:blipFill>
        <p:spPr>
          <a:xfrm>
            <a:off x="152400" y="1170200"/>
            <a:ext cx="5824965" cy="3820900"/>
          </a:xfrm>
          <a:prstGeom prst="rect">
            <a:avLst/>
          </a:prstGeom>
          <a:noFill/>
          <a:ln>
            <a:noFill/>
          </a:ln>
        </p:spPr>
      </p:pic>
      <p:sp>
        <p:nvSpPr>
          <p:cNvPr id="146" name="Shape 146"/>
          <p:cNvSpPr txBox="1"/>
          <p:nvPr/>
        </p:nvSpPr>
        <p:spPr>
          <a:xfrm>
            <a:off x="6018600" y="756450"/>
            <a:ext cx="2965500" cy="31113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latin typeface="Abril Fatface"/>
                <a:ea typeface="Abril Fatface"/>
                <a:cs typeface="Abril Fatface"/>
                <a:sym typeface="Abril Fatface"/>
              </a:rPr>
              <a:t>Electrons always have a </a:t>
            </a:r>
            <a:r>
              <a:rPr lang="en" sz="2400">
                <a:solidFill>
                  <a:srgbClr val="FF0000"/>
                </a:solidFill>
                <a:latin typeface="Abril Fatface"/>
                <a:ea typeface="Abril Fatface"/>
                <a:cs typeface="Abril Fatface"/>
                <a:sym typeface="Abril Fatface"/>
              </a:rPr>
              <a:t>negative</a:t>
            </a:r>
            <a:r>
              <a:rPr lang="en" sz="2400">
                <a:latin typeface="Abril Fatface"/>
                <a:ea typeface="Abril Fatface"/>
                <a:cs typeface="Abril Fatface"/>
                <a:sym typeface="Abril Fatface"/>
              </a:rPr>
              <a:t> charge.</a:t>
            </a:r>
          </a:p>
          <a:p>
            <a:pPr indent="0" lvl="0" marL="0">
              <a:spcBef>
                <a:spcPts val="0"/>
              </a:spcBef>
              <a:buNone/>
            </a:pPr>
            <a:r>
              <a:t/>
            </a:r>
            <a:endParaRPr sz="2400">
              <a:latin typeface="Abril Fatface"/>
              <a:ea typeface="Abril Fatface"/>
              <a:cs typeface="Abril Fatface"/>
              <a:sym typeface="Abril Fatface"/>
            </a:endParaRPr>
          </a:p>
          <a:p>
            <a:pPr indent="0" lvl="0" marL="0">
              <a:spcBef>
                <a:spcPts val="0"/>
              </a:spcBef>
              <a:buNone/>
            </a:pPr>
            <a:r>
              <a:rPr lang="en" sz="2400">
                <a:latin typeface="Abril Fatface"/>
                <a:ea typeface="Abril Fatface"/>
                <a:cs typeface="Abril Fatface"/>
                <a:sym typeface="Abril Fatface"/>
              </a:rPr>
              <a:t>Protons always have a </a:t>
            </a:r>
            <a:r>
              <a:rPr lang="en" sz="2400">
                <a:solidFill>
                  <a:srgbClr val="00FF00"/>
                </a:solidFill>
                <a:latin typeface="Abril Fatface"/>
                <a:ea typeface="Abril Fatface"/>
                <a:cs typeface="Abril Fatface"/>
                <a:sym typeface="Abril Fatface"/>
              </a:rPr>
              <a:t>positive </a:t>
            </a:r>
            <a:r>
              <a:rPr lang="en" sz="2400">
                <a:latin typeface="Abril Fatface"/>
                <a:ea typeface="Abril Fatface"/>
                <a:cs typeface="Abril Fatface"/>
                <a:sym typeface="Abril Fatface"/>
              </a:rPr>
              <a:t>charge.</a:t>
            </a:r>
          </a:p>
          <a:p>
            <a:pPr indent="0" lvl="0" marL="0">
              <a:spcBef>
                <a:spcPts val="0"/>
              </a:spcBef>
              <a:buNone/>
            </a:pPr>
            <a:r>
              <a:t/>
            </a:r>
            <a:endParaRPr sz="2400">
              <a:solidFill>
                <a:srgbClr val="00FF00"/>
              </a:solidFill>
              <a:latin typeface="Abril Fatface"/>
              <a:ea typeface="Abril Fatface"/>
              <a:cs typeface="Abril Fatface"/>
              <a:sym typeface="Abril Fatface"/>
            </a:endParaRPr>
          </a:p>
          <a:p>
            <a:pPr indent="0" lvl="0" marL="0">
              <a:spcBef>
                <a:spcPts val="0"/>
              </a:spcBef>
              <a:buNone/>
            </a:pPr>
            <a:r>
              <a:rPr lang="en" sz="2400">
                <a:latin typeface="Abril Fatface"/>
                <a:ea typeface="Abril Fatface"/>
                <a:cs typeface="Abril Fatface"/>
                <a:sym typeface="Abril Fatface"/>
              </a:rPr>
              <a:t>Neutrons always have no charge.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indent="0" lvl="0" marL="0">
              <a:spcBef>
                <a:spcPts val="0"/>
              </a:spcBef>
              <a:buNone/>
            </a:pPr>
            <a:r>
              <a:rPr lang="en"/>
              <a:t>Charge Conservation</a:t>
            </a:r>
          </a:p>
        </p:txBody>
      </p:sp>
      <p:sp>
        <p:nvSpPr>
          <p:cNvPr id="152" name="Shape 152"/>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0" lvl="0" marL="0">
              <a:spcBef>
                <a:spcPts val="0"/>
              </a:spcBef>
              <a:buNone/>
            </a:pPr>
            <a:r>
              <a:rPr lang="en"/>
              <a:t>A charge is never created nor destroyed, only </a:t>
            </a:r>
            <a:r>
              <a:rPr lang="en"/>
              <a:t>transferred</a:t>
            </a:r>
            <a:r>
              <a:rPr lang="en"/>
              <a:t> from object to object.</a:t>
            </a:r>
          </a:p>
          <a:p>
            <a:pPr indent="0" lvl="0" marL="0">
              <a:spcBef>
                <a:spcPts val="0"/>
              </a:spcBef>
              <a:buNone/>
            </a:pPr>
            <a:r>
              <a:rPr lang="en"/>
              <a:t>If an object has more </a:t>
            </a:r>
            <a:r>
              <a:rPr b="1" lang="en">
                <a:solidFill>
                  <a:srgbClr val="FF0000"/>
                </a:solidFill>
              </a:rPr>
              <a:t>negative</a:t>
            </a:r>
            <a:r>
              <a:rPr lang="en"/>
              <a:t> </a:t>
            </a:r>
            <a:r>
              <a:rPr b="1" lang="en">
                <a:solidFill>
                  <a:srgbClr val="FF0000"/>
                </a:solidFill>
              </a:rPr>
              <a:t>charge</a:t>
            </a:r>
            <a:r>
              <a:rPr lang="en"/>
              <a:t> than </a:t>
            </a:r>
            <a:r>
              <a:rPr b="1" lang="en">
                <a:solidFill>
                  <a:srgbClr val="00FF00"/>
                </a:solidFill>
              </a:rPr>
              <a:t>positive charge</a:t>
            </a:r>
            <a:r>
              <a:rPr lang="en"/>
              <a:t>, it is considered to be </a:t>
            </a:r>
            <a:r>
              <a:rPr b="1" lang="en">
                <a:solidFill>
                  <a:srgbClr val="FF0000"/>
                </a:solidFill>
              </a:rPr>
              <a:t>negatively</a:t>
            </a:r>
            <a:r>
              <a:rPr lang="en">
                <a:solidFill>
                  <a:srgbClr val="FF0000"/>
                </a:solidFill>
              </a:rPr>
              <a:t> </a:t>
            </a:r>
            <a:r>
              <a:rPr b="1" lang="en">
                <a:solidFill>
                  <a:srgbClr val="FF0000"/>
                </a:solidFill>
              </a:rPr>
              <a:t>charge.</a:t>
            </a:r>
          </a:p>
          <a:p>
            <a:pPr indent="0" lvl="0" marL="0">
              <a:spcBef>
                <a:spcPts val="0"/>
              </a:spcBef>
              <a:buNone/>
            </a:pPr>
            <a:r>
              <a:rPr lang="en"/>
              <a:t>If an object has more </a:t>
            </a:r>
            <a:r>
              <a:rPr b="1" lang="en">
                <a:solidFill>
                  <a:srgbClr val="00FF00"/>
                </a:solidFill>
              </a:rPr>
              <a:t>positive charge</a:t>
            </a:r>
            <a:r>
              <a:rPr lang="en"/>
              <a:t> than </a:t>
            </a:r>
            <a:r>
              <a:rPr b="1" lang="en">
                <a:solidFill>
                  <a:srgbClr val="FF0000"/>
                </a:solidFill>
              </a:rPr>
              <a:t>negative charge</a:t>
            </a:r>
            <a:r>
              <a:rPr lang="en"/>
              <a:t>, it is considered to be </a:t>
            </a:r>
            <a:r>
              <a:rPr b="1" lang="en">
                <a:solidFill>
                  <a:srgbClr val="00FF00"/>
                </a:solidFill>
              </a:rPr>
              <a:t>positively charged</a:t>
            </a:r>
            <a:r>
              <a:rPr lang="en"/>
              <a:t>.</a:t>
            </a:r>
          </a:p>
          <a:p>
            <a:pPr indent="0" lvl="0" marL="0">
              <a:spcBef>
                <a:spcPts val="0"/>
              </a:spcBef>
              <a:buNone/>
            </a:pPr>
            <a:r>
              <a:rPr lang="en"/>
              <a:t>If an object has equal amounts of </a:t>
            </a:r>
            <a:r>
              <a:rPr b="1" lang="en">
                <a:solidFill>
                  <a:srgbClr val="00FF00"/>
                </a:solidFill>
              </a:rPr>
              <a:t>positive</a:t>
            </a:r>
            <a:r>
              <a:rPr lang="en"/>
              <a:t> and </a:t>
            </a:r>
            <a:r>
              <a:rPr b="1" lang="en">
                <a:solidFill>
                  <a:srgbClr val="FF0000"/>
                </a:solidFill>
              </a:rPr>
              <a:t>negative</a:t>
            </a:r>
            <a:r>
              <a:rPr lang="en"/>
              <a:t> charge, it is considered to be </a:t>
            </a:r>
            <a:r>
              <a:rPr b="1" lang="en">
                <a:solidFill>
                  <a:srgbClr val="9900FF"/>
                </a:solidFill>
              </a:rPr>
              <a:t>neutral</a:t>
            </a:r>
            <a:r>
              <a:rPr lang="en"/>
              <a:t>.</a:t>
            </a:r>
          </a:p>
          <a:p>
            <a:pPr indent="0" lvl="0" mar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